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ags/tag2.xml" ContentType="application/vnd.openxmlformats-officedocument.presentationml.tags+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3.xml" ContentType="application/vnd.openxmlformats-officedocument.theme+xml"/>
  <Override PartName="/ppt/tags/tag23.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tags/tag24.xml" ContentType="application/vnd.openxmlformats-officedocument.presentationml.tags+xml"/>
  <Override PartName="/ppt/notesSlides/notesSlide1.xml" ContentType="application/vnd.openxmlformats-officedocument.presentationml.notesSlide+xml"/>
  <Override PartName="/ppt/tags/tag25.xml" ContentType="application/vnd.openxmlformats-officedocument.presentationml.tags+xml"/>
  <Override PartName="/ppt/notesSlides/notesSlide2.xml" ContentType="application/vnd.openxmlformats-officedocument.presentationml.notesSlide+xml"/>
  <Override PartName="/ppt/tags/tag26.xml" ContentType="application/vnd.openxmlformats-officedocument.presentationml.tags+xml"/>
  <Override PartName="/ppt/notesSlides/notesSlide3.xml" ContentType="application/vnd.openxmlformats-officedocument.presentationml.notesSlide+xml"/>
  <Override PartName="/ppt/tags/tag27.xml" ContentType="application/vnd.openxmlformats-officedocument.presentationml.tags+xml"/>
  <Override PartName="/ppt/notesSlides/notesSlide4.xml" ContentType="application/vnd.openxmlformats-officedocument.presentationml.notesSlide+xml"/>
  <Override PartName="/ppt/tags/tag28.xml" ContentType="application/vnd.openxmlformats-officedocument.presentationml.tags+xml"/>
  <Override PartName="/ppt/notesSlides/notesSlide5.xml" ContentType="application/vnd.openxmlformats-officedocument.presentationml.notesSlide+xml"/>
  <Override PartName="/ppt/tags/tag29.xml" ContentType="application/vnd.openxmlformats-officedocument.presentationml.tags+xml"/>
  <Override PartName="/ppt/notesSlides/notesSlide6.xml" ContentType="application/vnd.openxmlformats-officedocument.presentationml.notesSlide+xml"/>
  <Override PartName="/ppt/tags/tag30.xml" ContentType="application/vnd.openxmlformats-officedocument.presentationml.tags+xml"/>
  <Override PartName="/ppt/notesSlides/notesSlide7.xml" ContentType="application/vnd.openxmlformats-officedocument.presentationml.notesSlide+xml"/>
  <Override PartName="/ppt/tags/tag31.xml" ContentType="application/vnd.openxmlformats-officedocument.presentationml.tags+xml"/>
  <Override PartName="/ppt/notesSlides/notesSlide8.xml" ContentType="application/vnd.openxmlformats-officedocument.presentationml.notesSlide+xml"/>
  <Override PartName="/ppt/tags/tag32.xml" ContentType="application/vnd.openxmlformats-officedocument.presentationml.tags+xml"/>
  <Override PartName="/ppt/notesSlides/notesSlide9.xml" ContentType="application/vnd.openxmlformats-officedocument.presentationml.notesSlide+xml"/>
  <Override PartName="/ppt/tags/tag33.xml" ContentType="application/vnd.openxmlformats-officedocument.presentationml.tags+xml"/>
  <Override PartName="/ppt/notesSlides/notesSlide10.xml" ContentType="application/vnd.openxmlformats-officedocument.presentationml.notesSlide+xml"/>
  <Override PartName="/ppt/tags/tag34.xml" ContentType="application/vnd.openxmlformats-officedocument.presentationml.tags+xml"/>
  <Override PartName="/ppt/notesSlides/notesSlide11.xml" ContentType="application/vnd.openxmlformats-officedocument.presentationml.notesSlide+xml"/>
  <Override PartName="/ppt/tags/tag35.xml" ContentType="application/vnd.openxmlformats-officedocument.presentationml.tags+xml"/>
  <Override PartName="/ppt/notesSlides/notesSlide12.xml" ContentType="application/vnd.openxmlformats-officedocument.presentationml.notesSlide+xml"/>
  <Override PartName="/ppt/tags/tag36.xml" ContentType="application/vnd.openxmlformats-officedocument.presentationml.tags+xml"/>
  <Override PartName="/ppt/notesSlides/notesSlide13.xml" ContentType="application/vnd.openxmlformats-officedocument.presentationml.notesSlide+xml"/>
  <Override PartName="/ppt/tags/tag37.xml" ContentType="application/vnd.openxmlformats-officedocument.presentationml.tags+xml"/>
  <Override PartName="/ppt/notesSlides/notesSlide14.xml" ContentType="application/vnd.openxmlformats-officedocument.presentationml.notesSlide+xml"/>
  <Override PartName="/ppt/tags/tag38.xml" ContentType="application/vnd.openxmlformats-officedocument.presentationml.tags+xml"/>
  <Override PartName="/ppt/notesSlides/notesSlide15.xml" ContentType="application/vnd.openxmlformats-officedocument.presentationml.notesSlide+xml"/>
  <Override PartName="/ppt/tags/tag39.xml" ContentType="application/vnd.openxmlformats-officedocument.presentationml.tags+xml"/>
  <Override PartName="/ppt/notesSlides/notesSlide16.xml" ContentType="application/vnd.openxmlformats-officedocument.presentationml.notesSlide+xml"/>
  <Override PartName="/ppt/tags/tag40.xml" ContentType="application/vnd.openxmlformats-officedocument.presentationml.tags+xml"/>
  <Override PartName="/ppt/notesSlides/notesSlide17.xml" ContentType="application/vnd.openxmlformats-officedocument.presentationml.notesSlide+xml"/>
  <Override PartName="/ppt/tags/tag41.xml" ContentType="application/vnd.openxmlformats-officedocument.presentationml.tags+xml"/>
  <Override PartName="/ppt/notesSlides/notesSlide18.xml" ContentType="application/vnd.openxmlformats-officedocument.presentationml.notesSlide+xml"/>
  <Override PartName="/ppt/tags/tag42.xml" ContentType="application/vnd.openxmlformats-officedocument.presentationml.tags+xml"/>
  <Override PartName="/ppt/notesSlides/notesSlide19.xml" ContentType="application/vnd.openxmlformats-officedocument.presentationml.notesSlide+xml"/>
  <Override PartName="/ppt/tags/tag43.xml" ContentType="application/vnd.openxmlformats-officedocument.presentationml.tags+xml"/>
  <Override PartName="/ppt/notesSlides/notesSlide20.xml" ContentType="application/vnd.openxmlformats-officedocument.presentationml.notesSlide+xml"/>
  <Override PartName="/ppt/tags/tag44.xml" ContentType="application/vnd.openxmlformats-officedocument.presentationml.tags+xml"/>
  <Override PartName="/ppt/notesSlides/notesSlide21.xml" ContentType="application/vnd.openxmlformats-officedocument.presentationml.notesSlide+xml"/>
  <Override PartName="/ppt/tags/tag45.xml" ContentType="application/vnd.openxmlformats-officedocument.presentationml.tags+xml"/>
  <Override PartName="/ppt/notesSlides/notesSlide22.xml" ContentType="application/vnd.openxmlformats-officedocument.presentationml.notesSlide+xml"/>
  <Override PartName="/ppt/tags/tag46.xml" ContentType="application/vnd.openxmlformats-officedocument.presentationml.tags+xml"/>
  <Override PartName="/ppt/notesSlides/notesSlide23.xml" ContentType="application/vnd.openxmlformats-officedocument.presentationml.notesSlide+xml"/>
  <Override PartName="/ppt/tags/tag47.xml" ContentType="application/vnd.openxmlformats-officedocument.presentationml.tags+xml"/>
  <Override PartName="/ppt/notesSlides/notesSlide24.xml" ContentType="application/vnd.openxmlformats-officedocument.presentationml.notesSlide+xml"/>
  <Override PartName="/ppt/tags/tag48.xml" ContentType="application/vnd.openxmlformats-officedocument.presentationml.tags+xml"/>
  <Override PartName="/ppt/notesSlides/notesSlide25.xml" ContentType="application/vnd.openxmlformats-officedocument.presentationml.notesSlide+xml"/>
  <Override PartName="/ppt/tags/tag49.xml" ContentType="application/vnd.openxmlformats-officedocument.presentationml.tags+xml"/>
  <Override PartName="/ppt/notesSlides/notesSlide26.xml" ContentType="application/vnd.openxmlformats-officedocument.presentationml.notesSlide+xml"/>
  <Override PartName="/ppt/tags/tag50.xml" ContentType="application/vnd.openxmlformats-officedocument.presentationml.tags+xml"/>
  <Override PartName="/ppt/notesSlides/notesSlide27.xml" ContentType="application/vnd.openxmlformats-officedocument.presentationml.notesSlide+xml"/>
  <Override PartName="/ppt/tags/tag51.xml" ContentType="application/vnd.openxmlformats-officedocument.presentationml.tags+xml"/>
  <Override PartName="/ppt/notesSlides/notesSlide28.xml" ContentType="application/vnd.openxmlformats-officedocument.presentationml.notesSlide+xml"/>
  <Override PartName="/ppt/tags/tag52.xml" ContentType="application/vnd.openxmlformats-officedocument.presentationml.tags+xml"/>
  <Override PartName="/ppt/notesSlides/notesSlide29.xml" ContentType="application/vnd.openxmlformats-officedocument.presentationml.notesSlide+xml"/>
  <Override PartName="/ppt/tags/tag53.xml" ContentType="application/vnd.openxmlformats-officedocument.presentationml.tags+xml"/>
  <Override PartName="/ppt/notesSlides/notesSlide30.xml" ContentType="application/vnd.openxmlformats-officedocument.presentationml.notesSlide+xml"/>
  <Override PartName="/ppt/tags/tag54.xml" ContentType="application/vnd.openxmlformats-officedocument.presentationml.tags+xml"/>
  <Override PartName="/ppt/notesSlides/notesSlide31.xml" ContentType="application/vnd.openxmlformats-officedocument.presentationml.notesSlide+xml"/>
  <Override PartName="/ppt/tags/tag55.xml" ContentType="application/vnd.openxmlformats-officedocument.presentationml.tags+xml"/>
  <Override PartName="/ppt/notesSlides/notesSlide32.xml" ContentType="application/vnd.openxmlformats-officedocument.presentationml.notesSlide+xml"/>
  <Override PartName="/ppt/tags/tag56.xml" ContentType="application/vnd.openxmlformats-officedocument.presentationml.tags+xml"/>
  <Override PartName="/ppt/notesSlides/notesSlide33.xml" ContentType="application/vnd.openxmlformats-officedocument.presentationml.notesSlide+xml"/>
  <Override PartName="/ppt/tags/tag57.xml" ContentType="application/vnd.openxmlformats-officedocument.presentationml.tags+xml"/>
  <Override PartName="/ppt/notesSlides/notesSlide34.xml" ContentType="application/vnd.openxmlformats-officedocument.presentationml.notesSlide+xml"/>
  <Override PartName="/ppt/tags/tag58.xml" ContentType="application/vnd.openxmlformats-officedocument.presentationml.tags+xml"/>
  <Override PartName="/ppt/notesSlides/notesSlide35.xml" ContentType="application/vnd.openxmlformats-officedocument.presentationml.notesSlide+xml"/>
  <Override PartName="/ppt/tags/tag59.xml" ContentType="application/vnd.openxmlformats-officedocument.presentationml.tags+xml"/>
  <Override PartName="/ppt/notesSlides/notesSlide36.xml" ContentType="application/vnd.openxmlformats-officedocument.presentationml.notesSlide+xml"/>
  <Override PartName="/ppt/tags/tag60.xml" ContentType="application/vnd.openxmlformats-officedocument.presentationml.tags+xml"/>
  <Override PartName="/ppt/notesSlides/notesSlide37.xml" ContentType="application/vnd.openxmlformats-officedocument.presentationml.notesSlide+xml"/>
  <Override PartName="/ppt/tags/tag61.xml" ContentType="application/vnd.openxmlformats-officedocument.presentationml.tags+xml"/>
  <Override PartName="/ppt/notesSlides/notesSlide38.xml" ContentType="application/vnd.openxmlformats-officedocument.presentationml.notesSlide+xml"/>
  <Override PartName="/ppt/tags/tag62.xml" ContentType="application/vnd.openxmlformats-officedocument.presentationml.tags+xml"/>
  <Override PartName="/ppt/notesSlides/notesSlide39.xml" ContentType="application/vnd.openxmlformats-officedocument.presentationml.notesSlide+xml"/>
  <Override PartName="/ppt/tags/tag63.xml" ContentType="application/vnd.openxmlformats-officedocument.presentationml.tags+xml"/>
  <Override PartName="/ppt/notesSlides/notesSlide40.xml" ContentType="application/vnd.openxmlformats-officedocument.presentationml.notesSlide+xml"/>
  <Override PartName="/ppt/tags/tag64.xml" ContentType="application/vnd.openxmlformats-officedocument.presentationml.tags+xml"/>
  <Override PartName="/ppt/notesSlides/notesSlide41.xml" ContentType="application/vnd.openxmlformats-officedocument.presentationml.notesSlide+xml"/>
  <Override PartName="/ppt/tags/tag65.xml" ContentType="application/vnd.openxmlformats-officedocument.presentationml.tags+xml"/>
  <Override PartName="/ppt/notesSlides/notesSlide42.xml" ContentType="application/vnd.openxmlformats-officedocument.presentationml.notesSlide+xml"/>
  <Override PartName="/ppt/tags/tag66.xml" ContentType="application/vnd.openxmlformats-officedocument.presentationml.tags+xml"/>
  <Override PartName="/ppt/notesSlides/notesSlide43.xml" ContentType="application/vnd.openxmlformats-officedocument.presentationml.notesSlide+xml"/>
  <Override PartName="/ppt/tags/tag67.xml" ContentType="application/vnd.openxmlformats-officedocument.presentationml.tags+xml"/>
  <Override PartName="/ppt/notesSlides/notesSlide44.xml" ContentType="application/vnd.openxmlformats-officedocument.presentationml.notesSlide+xml"/>
  <Override PartName="/ppt/tags/tag68.xml" ContentType="application/vnd.openxmlformats-officedocument.presentationml.tags+xml"/>
  <Override PartName="/ppt/notesSlides/notesSlide45.xml" ContentType="application/vnd.openxmlformats-officedocument.presentationml.notesSlide+xml"/>
  <Override PartName="/ppt/tags/tag69.xml" ContentType="application/vnd.openxmlformats-officedocument.presentationml.tags+xml"/>
  <Override PartName="/ppt/notesSlides/notesSlide46.xml" ContentType="application/vnd.openxmlformats-officedocument.presentationml.notesSlide+xml"/>
  <Override PartName="/ppt/tags/tag70.xml" ContentType="application/vnd.openxmlformats-officedocument.presentationml.tags+xml"/>
  <Override PartName="/ppt/notesSlides/notesSlide47.xml" ContentType="application/vnd.openxmlformats-officedocument.presentationml.notesSlide+xml"/>
  <Override PartName="/ppt/tags/tag71.xml" ContentType="application/vnd.openxmlformats-officedocument.presentationml.tags+xml"/>
  <Override PartName="/ppt/notesSlides/notesSlide48.xml" ContentType="application/vnd.openxmlformats-officedocument.presentationml.notesSlide+xml"/>
  <Override PartName="/ppt/tags/tag72.xml" ContentType="application/vnd.openxmlformats-officedocument.presentationml.tags+xml"/>
  <Override PartName="/ppt/notesSlides/notesSlide49.xml" ContentType="application/vnd.openxmlformats-officedocument.presentationml.notesSlide+xml"/>
  <Override PartName="/ppt/tags/tag73.xml" ContentType="application/vnd.openxmlformats-officedocument.presentationml.tags+xml"/>
  <Override PartName="/ppt/notesSlides/notesSlide50.xml" ContentType="application/vnd.openxmlformats-officedocument.presentationml.notesSlide+xml"/>
  <Override PartName="/ppt/tags/tag74.xml" ContentType="application/vnd.openxmlformats-officedocument.presentationml.tags+xml"/>
  <Override PartName="/ppt/notesSlides/notesSlide51.xml" ContentType="application/vnd.openxmlformats-officedocument.presentationml.notesSlide+xml"/>
  <Override PartName="/ppt/tags/tag75.xml" ContentType="application/vnd.openxmlformats-officedocument.presentationml.tags+xml"/>
  <Override PartName="/ppt/notesSlides/notesSlide52.xml" ContentType="application/vnd.openxmlformats-officedocument.presentationml.notesSlide+xml"/>
  <Override PartName="/ppt/tags/tag76.xml" ContentType="application/vnd.openxmlformats-officedocument.presentationml.tags+xml"/>
  <Override PartName="/ppt/notesSlides/notesSlide53.xml" ContentType="application/vnd.openxmlformats-officedocument.presentationml.notesSlide+xml"/>
  <Override PartName="/ppt/tags/tag77.xml" ContentType="application/vnd.openxmlformats-officedocument.presentationml.tags+xml"/>
  <Override PartName="/ppt/notesSlides/notesSlide54.xml" ContentType="application/vnd.openxmlformats-officedocument.presentationml.notesSlide+xml"/>
  <Override PartName="/ppt/tags/tag78.xml" ContentType="application/vnd.openxmlformats-officedocument.presentationml.tags+xml"/>
  <Override PartName="/ppt/notesSlides/notesSlide55.xml" ContentType="application/vnd.openxmlformats-officedocument.presentationml.notesSlide+xml"/>
  <Override PartName="/ppt/tags/tag79.xml" ContentType="application/vnd.openxmlformats-officedocument.presentationml.tags+xml"/>
  <Override PartName="/ppt/notesSlides/notesSlide56.xml" ContentType="application/vnd.openxmlformats-officedocument.presentationml.notesSlide+xml"/>
  <Override PartName="/ppt/tags/tag80.xml" ContentType="application/vnd.openxmlformats-officedocument.presentationml.tags+xml"/>
  <Override PartName="/ppt/notesSlides/notesSlide57.xml" ContentType="application/vnd.openxmlformats-officedocument.presentationml.notesSlide+xml"/>
  <Override PartName="/ppt/tags/tag81.xml" ContentType="application/vnd.openxmlformats-officedocument.presentationml.tags+xml"/>
  <Override PartName="/ppt/notesSlides/notesSlide58.xml" ContentType="application/vnd.openxmlformats-officedocument.presentationml.notesSlide+xml"/>
  <Override PartName="/ppt/tags/tag82.xml" ContentType="application/vnd.openxmlformats-officedocument.presentationml.tags+xml"/>
  <Override PartName="/ppt/notesSlides/notesSlide59.xml" ContentType="application/vnd.openxmlformats-officedocument.presentationml.notesSlide+xml"/>
  <Override PartName="/ppt/tags/tag83.xml" ContentType="application/vnd.openxmlformats-officedocument.presentationml.tags+xml"/>
  <Override PartName="/ppt/notesSlides/notesSlide60.xml" ContentType="application/vnd.openxmlformats-officedocument.presentationml.notesSlide+xml"/>
  <Override PartName="/ppt/tags/tag84.xml" ContentType="application/vnd.openxmlformats-officedocument.presentationml.tags+xml"/>
  <Override PartName="/ppt/notesSlides/notesSlide61.xml" ContentType="application/vnd.openxmlformats-officedocument.presentationml.notesSlide+xml"/>
  <Override PartName="/ppt/tags/tag85.xml" ContentType="application/vnd.openxmlformats-officedocument.presentationml.tags+xml"/>
  <Override PartName="/ppt/notesSlides/notesSlide62.xml" ContentType="application/vnd.openxmlformats-officedocument.presentationml.notesSlide+xml"/>
  <Override PartName="/ppt/tags/tag86.xml" ContentType="application/vnd.openxmlformats-officedocument.presentationml.tags+xml"/>
  <Override PartName="/ppt/notesSlides/notesSlide63.xml" ContentType="application/vnd.openxmlformats-officedocument.presentationml.notesSlide+xml"/>
  <Override PartName="/ppt/tags/tag87.xml" ContentType="application/vnd.openxmlformats-officedocument.presentationml.tags+xml"/>
  <Override PartName="/ppt/notesSlides/notesSlide6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761" r:id="rId6"/>
    <p:sldMasterId id="2147483781" r:id="rId7"/>
  </p:sldMasterIdLst>
  <p:notesMasterIdLst>
    <p:notesMasterId r:id="rId72"/>
  </p:notesMasterIdLst>
  <p:handoutMasterIdLst>
    <p:handoutMasterId r:id="rId73"/>
  </p:handoutMasterIdLst>
  <p:sldIdLst>
    <p:sldId id="344" r:id="rId8"/>
    <p:sldId id="747" r:id="rId9"/>
    <p:sldId id="345" r:id="rId10"/>
    <p:sldId id="373" r:id="rId11"/>
    <p:sldId id="678" r:id="rId12"/>
    <p:sldId id="785" r:id="rId13"/>
    <p:sldId id="786" r:id="rId14"/>
    <p:sldId id="787" r:id="rId15"/>
    <p:sldId id="788" r:id="rId16"/>
    <p:sldId id="789" r:id="rId17"/>
    <p:sldId id="790" r:id="rId18"/>
    <p:sldId id="781" r:id="rId19"/>
    <p:sldId id="791" r:id="rId20"/>
    <p:sldId id="782" r:id="rId21"/>
    <p:sldId id="792" r:id="rId22"/>
    <p:sldId id="784" r:id="rId23"/>
    <p:sldId id="686" r:id="rId24"/>
    <p:sldId id="794" r:id="rId25"/>
    <p:sldId id="795" r:id="rId26"/>
    <p:sldId id="770" r:id="rId27"/>
    <p:sldId id="796" r:id="rId28"/>
    <p:sldId id="797" r:id="rId29"/>
    <p:sldId id="798" r:id="rId30"/>
    <p:sldId id="799" r:id="rId31"/>
    <p:sldId id="800" r:id="rId32"/>
    <p:sldId id="801" r:id="rId33"/>
    <p:sldId id="802" r:id="rId34"/>
    <p:sldId id="803" r:id="rId35"/>
    <p:sldId id="755" r:id="rId36"/>
    <p:sldId id="806" r:id="rId37"/>
    <p:sldId id="805" r:id="rId38"/>
    <p:sldId id="807" r:id="rId39"/>
    <p:sldId id="783" r:id="rId40"/>
    <p:sldId id="808" r:id="rId41"/>
    <p:sldId id="809" r:id="rId42"/>
    <p:sldId id="812" r:id="rId43"/>
    <p:sldId id="814" r:id="rId44"/>
    <p:sldId id="816" r:id="rId45"/>
    <p:sldId id="817" r:id="rId46"/>
    <p:sldId id="815" r:id="rId47"/>
    <p:sldId id="372" r:id="rId48"/>
    <p:sldId id="657" r:id="rId49"/>
    <p:sldId id="572" r:id="rId50"/>
    <p:sldId id="391" r:id="rId51"/>
    <p:sldId id="818" r:id="rId52"/>
    <p:sldId id="819" r:id="rId53"/>
    <p:sldId id="820" r:id="rId54"/>
    <p:sldId id="821" r:id="rId55"/>
    <p:sldId id="822" r:id="rId56"/>
    <p:sldId id="830" r:id="rId57"/>
    <p:sldId id="831" r:id="rId58"/>
    <p:sldId id="843" r:id="rId59"/>
    <p:sldId id="833" r:id="rId60"/>
    <p:sldId id="823" r:id="rId61"/>
    <p:sldId id="824" r:id="rId62"/>
    <p:sldId id="838" r:id="rId63"/>
    <p:sldId id="842" r:id="rId64"/>
    <p:sldId id="841" r:id="rId65"/>
    <p:sldId id="825" r:id="rId66"/>
    <p:sldId id="826" r:id="rId67"/>
    <p:sldId id="827" r:id="rId68"/>
    <p:sldId id="844" r:id="rId69"/>
    <p:sldId id="845" r:id="rId70"/>
    <p:sldId id="846" r:id="rId71"/>
  </p:sldIdLst>
  <p:sldSz cx="9144000" cy="5143500" type="screen16x9"/>
  <p:notesSz cx="7010400" cy="9296400"/>
  <p:custDataLst>
    <p:tags r:id="rId7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vin McDermott" initials="KM" lastIdx="19" clrIdx="0">
    <p:extLst>
      <p:ext uri="{19B8F6BF-5375-455C-9EA6-DF929625EA0E}">
        <p15:presenceInfo xmlns:p15="http://schemas.microsoft.com/office/powerpoint/2012/main" userId="S-1-5-21-11087255-1210267238-1404200075-214994" providerId="AD"/>
      </p:ext>
    </p:extLst>
  </p:cmAuthor>
  <p:cmAuthor id="2" name="Shannon Schwartz" initials="SS" lastIdx="83" clrIdx="1">
    <p:extLst>
      <p:ext uri="{19B8F6BF-5375-455C-9EA6-DF929625EA0E}">
        <p15:presenceInfo xmlns:p15="http://schemas.microsoft.com/office/powerpoint/2012/main" userId="Shannon Schwartz" providerId="None"/>
      </p:ext>
    </p:extLst>
  </p:cmAuthor>
  <p:cmAuthor id="3" name="Helen Chow" initials="HC" lastIdx="5" clrIdx="3">
    <p:extLst>
      <p:ext uri="{19B8F6BF-5375-455C-9EA6-DF929625EA0E}">
        <p15:presenceInfo xmlns:p15="http://schemas.microsoft.com/office/powerpoint/2012/main" userId="Helen Chow" providerId="None"/>
      </p:ext>
    </p:extLst>
  </p:cmAuthor>
  <p:cmAuthor id="4" name="Blake C Stalkie" initials="BCS" lastIdx="3" clrIdx="4">
    <p:extLst>
      <p:ext uri="{19B8F6BF-5375-455C-9EA6-DF929625EA0E}">
        <p15:presenceInfo xmlns:p15="http://schemas.microsoft.com/office/powerpoint/2012/main" userId="Blake C Stalki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8179"/>
    <a:srgbClr val="B02F4E"/>
    <a:srgbClr val="EB892C"/>
    <a:srgbClr val="FFCD05"/>
    <a:srgbClr val="00548B"/>
    <a:srgbClr val="8A4C7F"/>
    <a:srgbClr val="003946"/>
    <a:srgbClr val="48BFAD"/>
    <a:srgbClr val="B24399"/>
    <a:srgbClr val="00B4BD"/>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FEDF84-F202-FB1A-6F6D-7EF68563E2EA}" v="2" dt="2019-12-03T14:58:37.736"/>
    <p1510:client id="{3990DB98-FCAE-02C9-B3C8-11DFC37834EE}" v="2" dt="2019-10-16T17:39:30.5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82" autoAdjust="0"/>
    <p:restoredTop sz="60233" autoAdjust="0"/>
  </p:normalViewPr>
  <p:slideViewPr>
    <p:cSldViewPr snapToGrid="0">
      <p:cViewPr varScale="1">
        <p:scale>
          <a:sx n="82" d="100"/>
          <a:sy n="82" d="100"/>
        </p:scale>
        <p:origin x="1548" y="90"/>
      </p:cViewPr>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88" d="100"/>
          <a:sy n="88" d="100"/>
        </p:scale>
        <p:origin x="3696" y="6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16" Type="http://schemas.openxmlformats.org/officeDocument/2006/relationships/slide" Target="slides/slide9.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tags" Target="tags/tag1.xml"/><Relationship Id="rId79" Type="http://schemas.openxmlformats.org/officeDocument/2006/relationships/tableStyles" Target="tableStyles.xml"/><Relationship Id="rId5" Type="http://schemas.openxmlformats.org/officeDocument/2006/relationships/slideMaster" Target="slideMasters/slideMaster1.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viewProps" Target="viewProp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notesMaster" Target="notesMasters/notesMaster1.xml"/><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handoutMaster" Target="handoutMasters/handoutMaster1.xml"/><Relationship Id="rId78"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presProps" Target="presProps.xml"/><Relationship Id="rId7" Type="http://schemas.openxmlformats.org/officeDocument/2006/relationships/slideMaster" Target="slideMasters/slideMaster3.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5.xml" /></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r>
              <a:rPr lang="en-CA" dirty="0"/>
              <a:t>Business owner solutions - Module 6: </a:t>
            </a:r>
            <a:br>
              <a:rPr lang="en-CA" dirty="0"/>
            </a:br>
            <a:r>
              <a:rPr lang="en-CA" dirty="0"/>
              <a:t>farm planning</a:t>
            </a:r>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1F4BFA1A-8CC3-40BC-ADEB-EE0C8F6D7016}" type="datetimeFigureOut">
              <a:rPr lang="en-CA" smtClean="0"/>
              <a:t>2020-12-09</a:t>
            </a:fld>
            <a:endParaRPr lang="en-CA" dirty="0"/>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CA" dirty="0"/>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F65E9FB1-9759-42A9-8665-6798EC716BF7}" type="slidenum">
              <a:rPr lang="en-CA" smtClean="0"/>
              <a:t>‹N°›</a:t>
            </a:fld>
            <a:endParaRPr lang="en-CA" dirty="0"/>
          </a:p>
        </p:txBody>
      </p:sp>
    </p:spTree>
    <p:extLst>
      <p:ext uri="{BB962C8B-B14F-4D97-AF65-F5344CB8AC3E}">
        <p14:creationId xmlns:p14="http://schemas.microsoft.com/office/powerpoint/2010/main" val="2620089350"/>
      </p:ext>
    </p:extLst>
  </p:cSld>
  <p:clrMap bg1="lt1" tx1="dk1" bg2="lt2" tx2="dk2" accent1="accent1" accent2="accent2" accent3="accent3" accent4="accent4" accent5="accent5" accent6="accent6" hlink="hlink" folHlink="folHlink"/>
  <p:hf ftr="0" dt="0"/>
</p:handoutMaster>
</file>

<file path=ppt/notesMasters/_rels/notesMaster1.xml.rels>&#65279;<?xml version="1.0" encoding="utf-8" standalone="yes"?><Relationships xmlns="http://schemas.openxmlformats.org/package/2006/relationships"><Relationship Id="rId8" Type="http://schemas.openxmlformats.org/officeDocument/2006/relationships/image" Target="../media/image32.png" /><Relationship Id="rId3" Type="http://schemas.openxmlformats.org/officeDocument/2006/relationships/image" Target="../media/image27.png" /><Relationship Id="rId7" Type="http://schemas.openxmlformats.org/officeDocument/2006/relationships/image" Target="../media/image31.png" /><Relationship Id="rId2" Type="http://schemas.openxmlformats.org/officeDocument/2006/relationships/image" Target="../media/image26.png" /><Relationship Id="rId1" Type="http://schemas.openxmlformats.org/officeDocument/2006/relationships/theme" Target="../theme/theme4.xml" /><Relationship Id="rId6" Type="http://schemas.openxmlformats.org/officeDocument/2006/relationships/image" Target="../media/image30.png" /><Relationship Id="rId5" Type="http://schemas.openxmlformats.org/officeDocument/2006/relationships/image" Target="../media/image29.png" /><Relationship Id="rId4" Type="http://schemas.openxmlformats.org/officeDocument/2006/relationships/image" Target="../media/image28.png" /><Relationship Id="rId9" Type="http://schemas.openxmlformats.org/officeDocument/2006/relationships/image" Target="../media/image33.png"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r>
              <a:rPr lang="en-CA" dirty="0"/>
              <a:t>Business owner solutions - Module 6: </a:t>
            </a:r>
            <a:br>
              <a:rPr lang="en-CA" dirty="0"/>
            </a:br>
            <a:r>
              <a:rPr lang="en-CA" dirty="0"/>
              <a:t>farm planning</a:t>
            </a:r>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4E496E9-74D4-FE4E-BA85-D89C17268E9F}" type="datetimeFigureOut">
              <a:t>09/12/2020</a:t>
            </a:fld>
            <a:endParaRPr lang="en-US" dirty="0"/>
          </a:p>
        </p:txBody>
      </p:sp>
      <p:sp>
        <p:nvSpPr>
          <p:cNvPr id="4" name="Slide Image Placeholder 3"/>
          <p:cNvSpPr>
            <a:spLocks noGrp="1" noRot="1" noChangeAspect="1"/>
          </p:cNvSpPr>
          <p:nvPr>
            <p:ph type="sldImg" idx="2"/>
          </p:nvPr>
        </p:nvSpPr>
        <p:spPr>
          <a:xfrm>
            <a:off x="1800225" y="696913"/>
            <a:ext cx="3409950" cy="19177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2847022"/>
            <a:ext cx="5608320" cy="5752148"/>
          </a:xfrm>
          <a:prstGeom prst="rect">
            <a:avLst/>
          </a:prstGeom>
        </p:spPr>
        <p:txBody>
          <a:bodyPr vert="horz" lIns="93177" tIns="46589" rIns="93177" bIns="46589" rtlCol="0"/>
          <a:lstStyle/>
          <a:p>
            <a:pPr lvl="0"/>
            <a:r>
              <a:rPr lang="en-CA" dirty="0"/>
              <a:t>Click to edit Master text styles</a:t>
            </a:r>
          </a:p>
          <a:p>
            <a:pPr lvl="1"/>
            <a:r>
              <a:rPr lang="en-CA" dirty="0"/>
              <a:t>Second level</a:t>
            </a:r>
          </a:p>
          <a:p>
            <a:pPr lvl="2"/>
            <a:r>
              <a:rPr lang="en-CA" dirty="0"/>
              <a:t>Third level</a:t>
            </a:r>
          </a:p>
          <a:p>
            <a:pPr lvl="3"/>
            <a:r>
              <a:rPr lang="en-CA" dirty="0"/>
              <a:t>Fourth level</a:t>
            </a:r>
          </a:p>
          <a:p>
            <a:pPr lvl="4"/>
            <a:r>
              <a:rPr lang="en-CA"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1"/>
            <a:r>
              <a:rPr lang="en-US" dirty="0"/>
              <a:t>	</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C7985182-26E9-3A41-9AD1-60867BE29576}" type="slidenum">
              <a:t>‹N°›</a:t>
            </a:fld>
            <a:endParaRPr lang="en-US" dirty="0"/>
          </a:p>
        </p:txBody>
      </p:sp>
    </p:spTree>
    <p:extLst>
      <p:ext uri="{BB962C8B-B14F-4D97-AF65-F5344CB8AC3E}">
        <p14:creationId xmlns:p14="http://schemas.microsoft.com/office/powerpoint/2010/main" val="484765836"/>
      </p:ext>
    </p:extLst>
  </p:cSld>
  <p:clrMap bg1="lt1" tx1="dk1" bg2="lt2" tx2="dk2" accent1="accent1" accent2="accent2" accent3="accent3" accent4="accent4" accent5="accent5" accent6="accent6" hlink="hlink" folHlink="folHlink"/>
  <p:hf ftr="0" dt="0"/>
  <p:notesStyle>
    <a:lvl1pPr marL="0" algn="l" defTabSz="457200" rtl="0" eaLnBrk="1" latinLnBrk="0" hangingPunct="1">
      <a:defRPr sz="1200" kern="1200">
        <a:solidFill>
          <a:schemeClr val="tx1"/>
        </a:solidFill>
        <a:latin typeface="+mn-lt"/>
        <a:ea typeface="+mn-ea"/>
        <a:cs typeface="+mn-cs"/>
      </a:defRPr>
    </a:lvl1pPr>
    <a:lvl2pPr marL="361950" indent="-361950" algn="l" defTabSz="457200" rtl="0" eaLnBrk="1" latinLnBrk="0" hangingPunct="1">
      <a:buSzPct val="250000"/>
      <a:buFontTx/>
      <a:buBlip>
        <a:blip r:embed="rId2"/>
      </a:buBlip>
      <a:defRPr sz="1200" kern="1200">
        <a:solidFill>
          <a:schemeClr val="tx1"/>
        </a:solidFill>
        <a:latin typeface="+mn-lt"/>
        <a:ea typeface="+mn-ea"/>
        <a:cs typeface="+mn-cs"/>
      </a:defRPr>
    </a:lvl2pPr>
    <a:lvl3pPr marL="361950" indent="-361950" algn="l" defTabSz="457200" rtl="0" eaLnBrk="1" latinLnBrk="0" hangingPunct="1">
      <a:buSzPct val="250000"/>
      <a:buFontTx/>
      <a:buBlip>
        <a:blip r:embed="rId3"/>
      </a:buBlip>
      <a:defRPr sz="1200" kern="1200">
        <a:solidFill>
          <a:schemeClr val="tx1"/>
        </a:solidFill>
        <a:latin typeface="+mn-lt"/>
        <a:ea typeface="+mn-ea"/>
        <a:cs typeface="+mn-cs"/>
      </a:defRPr>
    </a:lvl3pPr>
    <a:lvl4pPr marL="361950" indent="-361950" algn="l" defTabSz="457200" rtl="0" eaLnBrk="1" latinLnBrk="0" hangingPunct="1">
      <a:buSzPct val="250000"/>
      <a:buFontTx/>
      <a:buBlip>
        <a:blip r:embed="rId4"/>
      </a:buBlip>
      <a:defRPr sz="1200" kern="1200">
        <a:solidFill>
          <a:schemeClr val="tx1"/>
        </a:solidFill>
        <a:latin typeface="+mn-lt"/>
        <a:ea typeface="+mn-ea"/>
        <a:cs typeface="+mn-cs"/>
      </a:defRPr>
    </a:lvl4pPr>
    <a:lvl5pPr marL="361950" indent="-361950" algn="l" defTabSz="457200" rtl="0" eaLnBrk="1" latinLnBrk="0" hangingPunct="1">
      <a:buSzPct val="250000"/>
      <a:buFontTx/>
      <a:buBlip>
        <a:blip r:embed="rId5"/>
      </a:buBlip>
      <a:defRPr sz="1200" kern="1200">
        <a:solidFill>
          <a:schemeClr val="tx1"/>
        </a:solidFill>
        <a:latin typeface="+mn-lt"/>
        <a:ea typeface="+mn-ea"/>
        <a:cs typeface="+mn-cs"/>
      </a:defRPr>
    </a:lvl5pPr>
    <a:lvl6pPr marL="361950" indent="-361950" algn="l" defTabSz="457200" rtl="0" eaLnBrk="1" latinLnBrk="0" hangingPunct="1">
      <a:buSzPct val="250000"/>
      <a:buFontTx/>
      <a:buBlip>
        <a:blip r:embed="rId6"/>
      </a:buBlip>
      <a:defRPr sz="1200" kern="1200">
        <a:solidFill>
          <a:schemeClr val="tx1"/>
        </a:solidFill>
        <a:latin typeface="+mn-lt"/>
        <a:ea typeface="+mn-ea"/>
        <a:cs typeface="+mn-cs"/>
      </a:defRPr>
    </a:lvl6pPr>
    <a:lvl7pPr marL="361950" indent="-361950" algn="l" defTabSz="457200" rtl="0" eaLnBrk="1" latinLnBrk="0" hangingPunct="1">
      <a:buSzPct val="250000"/>
      <a:buFontTx/>
      <a:buBlip>
        <a:blip r:embed="rId7"/>
      </a:buBlip>
      <a:defRPr sz="1200" kern="1200">
        <a:solidFill>
          <a:schemeClr val="tx1"/>
        </a:solidFill>
        <a:latin typeface="+mn-lt"/>
        <a:ea typeface="+mn-ea"/>
        <a:cs typeface="+mn-cs"/>
      </a:defRPr>
    </a:lvl7pPr>
    <a:lvl8pPr marL="361950" indent="-361950" algn="l" defTabSz="457200" rtl="0" eaLnBrk="1" latinLnBrk="0" hangingPunct="1">
      <a:buSzPct val="250000"/>
      <a:buFontTx/>
      <a:buBlip>
        <a:blip r:embed="rId8"/>
      </a:buBlip>
      <a:defRPr sz="1200" kern="1200">
        <a:solidFill>
          <a:schemeClr val="tx1"/>
        </a:solidFill>
        <a:latin typeface="+mn-lt"/>
        <a:ea typeface="+mn-ea"/>
        <a:cs typeface="+mn-cs"/>
      </a:defRPr>
    </a:lvl8pPr>
    <a:lvl9pPr marL="361950" indent="-361950" algn="l" defTabSz="457200" rtl="0" eaLnBrk="1" latinLnBrk="0" hangingPunct="1">
      <a:buSzPct val="250000"/>
      <a:buFontTx/>
      <a:buBlip>
        <a:blip r:embed="rId9"/>
      </a:buBlip>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2" Type="http://schemas.openxmlformats.org/officeDocument/2006/relationships/slide" Target="../slides/slide1.xml" /><Relationship Id="rId1"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2" Type="http://schemas.openxmlformats.org/officeDocument/2006/relationships/slide" Target="../slides/slide10.xml" /><Relationship Id="rId1"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2" Type="http://schemas.openxmlformats.org/officeDocument/2006/relationships/slide" Target="../slides/slide11.xml" /><Relationship Id="rId1"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2" Type="http://schemas.openxmlformats.org/officeDocument/2006/relationships/slide" Target="../slides/slide12.xml" /><Relationship Id="rId1"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2" Type="http://schemas.openxmlformats.org/officeDocument/2006/relationships/slide" Target="../slides/slide13.xml" /><Relationship Id="rId1"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2" Type="http://schemas.openxmlformats.org/officeDocument/2006/relationships/slide" Target="../slides/slide14.xml" /><Relationship Id="rId1"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2" Type="http://schemas.openxmlformats.org/officeDocument/2006/relationships/slide" Target="../slides/slide15.xml" /><Relationship Id="rId1"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2" Type="http://schemas.openxmlformats.org/officeDocument/2006/relationships/slide" Target="../slides/slide16.xml" /><Relationship Id="rId1"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2" Type="http://schemas.openxmlformats.org/officeDocument/2006/relationships/slide" Target="../slides/slide17.xml" /><Relationship Id="rId1"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2" Type="http://schemas.openxmlformats.org/officeDocument/2006/relationships/slide" Target="../slides/slide18.xml" /><Relationship Id="rId1"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2" Type="http://schemas.openxmlformats.org/officeDocument/2006/relationships/slide" Target="../slides/slide19.xml" /><Relationship Id="rId1"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2" Type="http://schemas.openxmlformats.org/officeDocument/2006/relationships/slide" Target="../slides/slide2.xml" /><Relationship Id="rId1"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2" Type="http://schemas.openxmlformats.org/officeDocument/2006/relationships/slide" Target="../slides/slide20.xml" /><Relationship Id="rId1"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2" Type="http://schemas.openxmlformats.org/officeDocument/2006/relationships/slide" Target="../slides/slide21.xml" /><Relationship Id="rId1"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2" Type="http://schemas.openxmlformats.org/officeDocument/2006/relationships/slide" Target="../slides/slide22.xml" /><Relationship Id="rId1"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2" Type="http://schemas.openxmlformats.org/officeDocument/2006/relationships/slide" Target="../slides/slide23.xml" /><Relationship Id="rId1"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2" Type="http://schemas.openxmlformats.org/officeDocument/2006/relationships/slide" Target="../slides/slide24.xml" /><Relationship Id="rId1"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2" Type="http://schemas.openxmlformats.org/officeDocument/2006/relationships/slide" Target="../slides/slide25.xml" /><Relationship Id="rId1"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2" Type="http://schemas.openxmlformats.org/officeDocument/2006/relationships/slide" Target="../slides/slide26.xml" /><Relationship Id="rId1"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2" Type="http://schemas.openxmlformats.org/officeDocument/2006/relationships/slide" Target="../slides/slide27.xml" /><Relationship Id="rId1"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2" Type="http://schemas.openxmlformats.org/officeDocument/2006/relationships/slide" Target="../slides/slide28.xml" /><Relationship Id="rId1"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2" Type="http://schemas.openxmlformats.org/officeDocument/2006/relationships/slide" Target="../slides/slide29.xml" /><Relationship Id="rId1"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2" Type="http://schemas.openxmlformats.org/officeDocument/2006/relationships/slide" Target="../slides/slide3.xml" /><Relationship Id="rId1"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2" Type="http://schemas.openxmlformats.org/officeDocument/2006/relationships/slide" Target="../slides/slide30.xml" /><Relationship Id="rId1"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3" Type="http://schemas.openxmlformats.org/officeDocument/2006/relationships/hyperlink" Target="https://fpcanada.ca/students-and-candidates/education-exemptions" TargetMode="External" /><Relationship Id="rId2" Type="http://schemas.openxmlformats.org/officeDocument/2006/relationships/slide" Target="../slides/slide31.xml" /><Relationship Id="rId1" Type="http://schemas.openxmlformats.org/officeDocument/2006/relationships/notesMaster" Target="../notesMasters/notesMaster1.xml" /><Relationship Id="rId4" Type="http://schemas.openxmlformats.org/officeDocument/2006/relationships/hyperlink" Target="https://myadvocis.ca/prior-learning-exemptions-and-equivalencies/" TargetMode="External" /></Relationships>
</file>

<file path=ppt/notesSlides/_rels/notesSlide32.xml.rels>&#65279;<?xml version="1.0" encoding="utf-8" standalone="yes"?><Relationships xmlns="http://schemas.openxmlformats.org/package/2006/relationships"><Relationship Id="rId2" Type="http://schemas.openxmlformats.org/officeDocument/2006/relationships/slide" Target="../slides/slide32.xml" /><Relationship Id="rId1"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2" Type="http://schemas.openxmlformats.org/officeDocument/2006/relationships/slide" Target="../slides/slide33.xml" /><Relationship Id="rId1"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2" Type="http://schemas.openxmlformats.org/officeDocument/2006/relationships/slide" Target="../slides/slide34.xml" /><Relationship Id="rId1"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2" Type="http://schemas.openxmlformats.org/officeDocument/2006/relationships/slide" Target="../slides/slide35.xml" /><Relationship Id="rId1"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2" Type="http://schemas.openxmlformats.org/officeDocument/2006/relationships/slide" Target="../slides/slide36.xml" /><Relationship Id="rId1"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2" Type="http://schemas.openxmlformats.org/officeDocument/2006/relationships/slide" Target="../slides/slide37.xml" /><Relationship Id="rId1"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3" Type="http://schemas.openxmlformats.org/officeDocument/2006/relationships/hyperlink" Target="https://youtu.be/sEGLLr_P_mw" TargetMode="External" /><Relationship Id="rId2" Type="http://schemas.openxmlformats.org/officeDocument/2006/relationships/slide" Target="../slides/slide38.xml" /><Relationship Id="rId1"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2" Type="http://schemas.openxmlformats.org/officeDocument/2006/relationships/slide" Target="../slides/slide39.xml" /><Relationship Id="rId1"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2" Type="http://schemas.openxmlformats.org/officeDocument/2006/relationships/slide" Target="../slides/slide4.xml" /><Relationship Id="rId1"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2" Type="http://schemas.openxmlformats.org/officeDocument/2006/relationships/slide" Target="../slides/slide40.xml" /><Relationship Id="rId1"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2" Type="http://schemas.openxmlformats.org/officeDocument/2006/relationships/slide" Target="../slides/slide41.xml" /><Relationship Id="rId1"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2" Type="http://schemas.openxmlformats.org/officeDocument/2006/relationships/slide" Target="../slides/slide42.xml" /><Relationship Id="rId1"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2" Type="http://schemas.openxmlformats.org/officeDocument/2006/relationships/slide" Target="../slides/slide43.xml" /><Relationship Id="rId1" Type="http://schemas.openxmlformats.org/officeDocument/2006/relationships/notesMaster" Target="../notesMasters/notesMaster1.xml" /></Relationships>
</file>

<file path=ppt/notesSlides/_rels/notesSlide44.xml.rels>&#65279;<?xml version="1.0" encoding="utf-8" standalone="yes"?><Relationships xmlns="http://schemas.openxmlformats.org/package/2006/relationships"><Relationship Id="rId2" Type="http://schemas.openxmlformats.org/officeDocument/2006/relationships/slide" Target="../slides/slide44.xml" /><Relationship Id="rId1" Type="http://schemas.openxmlformats.org/officeDocument/2006/relationships/notesMaster" Target="../notesMasters/notesMaster1.xml" /></Relationships>
</file>

<file path=ppt/notesSlides/_rels/notesSlide45.xml.rels>&#65279;<?xml version="1.0" encoding="utf-8" standalone="yes"?><Relationships xmlns="http://schemas.openxmlformats.org/package/2006/relationships"><Relationship Id="rId2" Type="http://schemas.openxmlformats.org/officeDocument/2006/relationships/slide" Target="../slides/slide45.xml" /><Relationship Id="rId1" Type="http://schemas.openxmlformats.org/officeDocument/2006/relationships/notesMaster" Target="../notesMasters/notesMaster1.xml" /></Relationships>
</file>

<file path=ppt/notesSlides/_rels/notesSlide46.xml.rels>&#65279;<?xml version="1.0" encoding="utf-8" standalone="yes"?><Relationships xmlns="http://schemas.openxmlformats.org/package/2006/relationships"><Relationship Id="rId2" Type="http://schemas.openxmlformats.org/officeDocument/2006/relationships/slide" Target="../slides/slide46.xml" /><Relationship Id="rId1" Type="http://schemas.openxmlformats.org/officeDocument/2006/relationships/notesMaster" Target="../notesMasters/notesMaster1.xml" /></Relationships>
</file>

<file path=ppt/notesSlides/_rels/notesSlide47.xml.rels>&#65279;<?xml version="1.0" encoding="utf-8" standalone="yes"?><Relationships xmlns="http://schemas.openxmlformats.org/package/2006/relationships"><Relationship Id="rId2" Type="http://schemas.openxmlformats.org/officeDocument/2006/relationships/slide" Target="../slides/slide47.xml" /><Relationship Id="rId1" Type="http://schemas.openxmlformats.org/officeDocument/2006/relationships/notesMaster" Target="../notesMasters/notesMaster1.xml" /></Relationships>
</file>

<file path=ppt/notesSlides/_rels/notesSlide48.xml.rels>&#65279;<?xml version="1.0" encoding="utf-8" standalone="yes"?><Relationships xmlns="http://schemas.openxmlformats.org/package/2006/relationships"><Relationship Id="rId2" Type="http://schemas.openxmlformats.org/officeDocument/2006/relationships/slide" Target="../slides/slide48.xml" /><Relationship Id="rId1" Type="http://schemas.openxmlformats.org/officeDocument/2006/relationships/notesMaster" Target="../notesMasters/notesMaster1.xml" /></Relationships>
</file>

<file path=ppt/notesSlides/_rels/notesSlide49.xml.rels>&#65279;<?xml version="1.0" encoding="utf-8" standalone="yes"?><Relationships xmlns="http://schemas.openxmlformats.org/package/2006/relationships"><Relationship Id="rId2" Type="http://schemas.openxmlformats.org/officeDocument/2006/relationships/slide" Target="../slides/slide49.xml" /><Relationship Id="rId1"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2" Type="http://schemas.openxmlformats.org/officeDocument/2006/relationships/slide" Target="../slides/slide5.xml" /><Relationship Id="rId1" Type="http://schemas.openxmlformats.org/officeDocument/2006/relationships/notesMaster" Target="../notesMasters/notesMaster1.xml" /></Relationships>
</file>

<file path=ppt/notesSlides/_rels/notesSlide50.xml.rels>&#65279;<?xml version="1.0" encoding="utf-8" standalone="yes"?><Relationships xmlns="http://schemas.openxmlformats.org/package/2006/relationships"><Relationship Id="rId3" Type="http://schemas.openxmlformats.org/officeDocument/2006/relationships/hyperlink" Target="https://www.iqpf.org/en/becoming-a-financial-planner" TargetMode="External" /><Relationship Id="rId2" Type="http://schemas.openxmlformats.org/officeDocument/2006/relationships/slide" Target="../slides/slide50.xml" /><Relationship Id="rId1" Type="http://schemas.openxmlformats.org/officeDocument/2006/relationships/notesMaster" Target="../notesMasters/notesMaster1.xml" /></Relationships>
</file>

<file path=ppt/notesSlides/_rels/notesSlide51.xml.rels>&#65279;<?xml version="1.0" encoding="utf-8" standalone="yes"?><Relationships xmlns="http://schemas.openxmlformats.org/package/2006/relationships"><Relationship Id="rId2" Type="http://schemas.openxmlformats.org/officeDocument/2006/relationships/slide" Target="../slides/slide51.xml" /><Relationship Id="rId1" Type="http://schemas.openxmlformats.org/officeDocument/2006/relationships/notesMaster" Target="../notesMasters/notesMaster1.xml" /></Relationships>
</file>

<file path=ppt/notesSlides/_rels/notesSlide52.xml.rels>&#65279;<?xml version="1.0" encoding="utf-8" standalone="yes"?><Relationships xmlns="http://schemas.openxmlformats.org/package/2006/relationships"><Relationship Id="rId3" Type="http://schemas.openxmlformats.org/officeDocument/2006/relationships/hyperlink" Target="mailto:ateut@iqpf.org" TargetMode="External" /><Relationship Id="rId2" Type="http://schemas.openxmlformats.org/officeDocument/2006/relationships/slide" Target="../slides/slide52.xml" /><Relationship Id="rId1" Type="http://schemas.openxmlformats.org/officeDocument/2006/relationships/notesMaster" Target="../notesMasters/notesMaster1.xml" /></Relationships>
</file>

<file path=ppt/notesSlides/_rels/notesSlide53.xml.rels>&#65279;<?xml version="1.0" encoding="utf-8" standalone="yes"?><Relationships xmlns="http://schemas.openxmlformats.org/package/2006/relationships"><Relationship Id="rId2" Type="http://schemas.openxmlformats.org/officeDocument/2006/relationships/slide" Target="../slides/slide53.xml" /><Relationship Id="rId1" Type="http://schemas.openxmlformats.org/officeDocument/2006/relationships/notesMaster" Target="../notesMasters/notesMaster1.xml" /></Relationships>
</file>

<file path=ppt/notesSlides/_rels/notesSlide54.xml.rels>&#65279;<?xml version="1.0" encoding="utf-8" standalone="yes"?><Relationships xmlns="http://schemas.openxmlformats.org/package/2006/relationships"><Relationship Id="rId2" Type="http://schemas.openxmlformats.org/officeDocument/2006/relationships/slide" Target="../slides/slide54.xml" /><Relationship Id="rId1" Type="http://schemas.openxmlformats.org/officeDocument/2006/relationships/notesMaster" Target="../notesMasters/notesMaster1.xml" /></Relationships>
</file>

<file path=ppt/notesSlides/_rels/notesSlide55.xml.rels>&#65279;<?xml version="1.0" encoding="utf-8" standalone="yes"?><Relationships xmlns="http://schemas.openxmlformats.org/package/2006/relationships"><Relationship Id="rId2" Type="http://schemas.openxmlformats.org/officeDocument/2006/relationships/slide" Target="../slides/slide55.xml" /><Relationship Id="rId1" Type="http://schemas.openxmlformats.org/officeDocument/2006/relationships/notesMaster" Target="../notesMasters/notesMaster1.xml" /></Relationships>
</file>

<file path=ppt/notesSlides/_rels/notesSlide56.xml.rels>&#65279;<?xml version="1.0" encoding="utf-8" standalone="yes"?><Relationships xmlns="http://schemas.openxmlformats.org/package/2006/relationships"><Relationship Id="rId3" Type="http://schemas.openxmlformats.org/officeDocument/2006/relationships/hyperlink" Target="https://www.chambresf.com/userfiles/files/pdf/fr/formation/Titres/desc-concepts-20200925.pdf" TargetMode="External" /><Relationship Id="rId2" Type="http://schemas.openxmlformats.org/officeDocument/2006/relationships/slide" Target="../slides/slide56.xml" /><Relationship Id="rId1" Type="http://schemas.openxmlformats.org/officeDocument/2006/relationships/notesMaster" Target="../notesMasters/notesMaster1.xml" /><Relationship Id="rId6" Type="http://schemas.openxmlformats.org/officeDocument/2006/relationships/hyperlink" Target="https://www.chambresf.com/en/education/professional-titles-and-designation/professional-titles/" TargetMode="External" /><Relationship Id="rId5" Type="http://schemas.openxmlformats.org/officeDocument/2006/relationships/hyperlink" Target="https://www.chambresf.com/userfiles/files/pdf/fr/formation/2018/desc-concepts-20180212.pdf" TargetMode="External" /><Relationship Id="rId4" Type="http://schemas.openxmlformats.org/officeDocument/2006/relationships/hyperlink" Target="https://www.chambresf.com/userfiles/files/pdf/fr/formation/2019/desc-concepts-20190109.pdf" TargetMode="External" /></Relationships>
</file>

<file path=ppt/notesSlides/_rels/notesSlide57.xml.rels>&#65279;<?xml version="1.0" encoding="utf-8" standalone="yes"?><Relationships xmlns="http://schemas.openxmlformats.org/package/2006/relationships"><Relationship Id="rId2" Type="http://schemas.openxmlformats.org/officeDocument/2006/relationships/slide" Target="../slides/slide57.xml" /><Relationship Id="rId1" Type="http://schemas.openxmlformats.org/officeDocument/2006/relationships/notesMaster" Target="../notesMasters/notesMaster1.xml" /></Relationships>
</file>

<file path=ppt/notesSlides/_rels/notesSlide58.xml.rels>&#65279;<?xml version="1.0" encoding="utf-8" standalone="yes"?><Relationships xmlns="http://schemas.openxmlformats.org/package/2006/relationships"><Relationship Id="rId2" Type="http://schemas.openxmlformats.org/officeDocument/2006/relationships/slide" Target="../slides/slide58.xml" /><Relationship Id="rId1" Type="http://schemas.openxmlformats.org/officeDocument/2006/relationships/notesMaster" Target="../notesMasters/notesMaster1.xml" /></Relationships>
</file>

<file path=ppt/notesSlides/_rels/notesSlide59.xml.rels>&#65279;<?xml version="1.0" encoding="utf-8" standalone="yes"?><Relationships xmlns="http://schemas.openxmlformats.org/package/2006/relationships"><Relationship Id="rId2" Type="http://schemas.openxmlformats.org/officeDocument/2006/relationships/slide" Target="../slides/slide59.xml" /><Relationship Id="rId1"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2" Type="http://schemas.openxmlformats.org/officeDocument/2006/relationships/slide" Target="../slides/slide6.xml" /><Relationship Id="rId1" Type="http://schemas.openxmlformats.org/officeDocument/2006/relationships/notesMaster" Target="../notesMasters/notesMaster1.xml" /></Relationships>
</file>

<file path=ppt/notesSlides/_rels/notesSlide60.xml.rels>&#65279;<?xml version="1.0" encoding="utf-8" standalone="yes"?><Relationships xmlns="http://schemas.openxmlformats.org/package/2006/relationships"><Relationship Id="rId2" Type="http://schemas.openxmlformats.org/officeDocument/2006/relationships/slide" Target="../slides/slide60.xml" /><Relationship Id="rId1" Type="http://schemas.openxmlformats.org/officeDocument/2006/relationships/notesMaster" Target="../notesMasters/notesMaster1.xml" /></Relationships>
</file>

<file path=ppt/notesSlides/_rels/notesSlide61.xml.rels>&#65279;<?xml version="1.0" encoding="utf-8" standalone="yes"?><Relationships xmlns="http://schemas.openxmlformats.org/package/2006/relationships"><Relationship Id="rId2" Type="http://schemas.openxmlformats.org/officeDocument/2006/relationships/slide" Target="../slides/slide61.xml" /><Relationship Id="rId1" Type="http://schemas.openxmlformats.org/officeDocument/2006/relationships/notesMaster" Target="../notesMasters/notesMaster1.xml" /></Relationships>
</file>

<file path=ppt/notesSlides/_rels/notesSlide62.xml.rels>&#65279;<?xml version="1.0" encoding="utf-8" standalone="yes"?><Relationships xmlns="http://schemas.openxmlformats.org/package/2006/relationships"><Relationship Id="rId3" Type="http://schemas.openxmlformats.org/officeDocument/2006/relationships/hyperlink" Target="https://youtu.be/sEGLLr_P_mw" TargetMode="External" /><Relationship Id="rId2" Type="http://schemas.openxmlformats.org/officeDocument/2006/relationships/slide" Target="../slides/slide62.xml" /><Relationship Id="rId1" Type="http://schemas.openxmlformats.org/officeDocument/2006/relationships/notesMaster" Target="../notesMasters/notesMaster1.xml" /></Relationships>
</file>

<file path=ppt/notesSlides/_rels/notesSlide63.xml.rels>&#65279;<?xml version="1.0" encoding="utf-8" standalone="yes"?><Relationships xmlns="http://schemas.openxmlformats.org/package/2006/relationships"><Relationship Id="rId2" Type="http://schemas.openxmlformats.org/officeDocument/2006/relationships/slide" Target="../slides/slide63.xml" /><Relationship Id="rId1" Type="http://schemas.openxmlformats.org/officeDocument/2006/relationships/notesMaster" Target="../notesMasters/notesMaster1.xml" /></Relationships>
</file>

<file path=ppt/notesSlides/_rels/notesSlide64.xml.rels>&#65279;<?xml version="1.0" encoding="utf-8" standalone="yes"?><Relationships xmlns="http://schemas.openxmlformats.org/package/2006/relationships"><Relationship Id="rId2" Type="http://schemas.openxmlformats.org/officeDocument/2006/relationships/slide" Target="../slides/slide64.xml" /><Relationship Id="rId1"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2" Type="http://schemas.openxmlformats.org/officeDocument/2006/relationships/slide" Target="../slides/slide7.xml" /><Relationship Id="rId1"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2" Type="http://schemas.openxmlformats.org/officeDocument/2006/relationships/slide" Target="../slides/slide8.xml" /><Relationship Id="rId1"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2" Type="http://schemas.openxmlformats.org/officeDocument/2006/relationships/slide" Target="../slides/slide9.xml"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0225" y="696913"/>
            <a:ext cx="3065463" cy="1724025"/>
          </a:xfrm>
        </p:spPr>
      </p:sp>
      <p:sp>
        <p:nvSpPr>
          <p:cNvPr id="3" name="Notes Placeholder 2"/>
          <p:cNvSpPr>
            <a:spLocks noGrp="1"/>
          </p:cNvSpPr>
          <p:nvPr>
            <p:ph type="body" idx="1"/>
          </p:nvPr>
        </p:nvSpPr>
        <p:spPr>
          <a:xfrm>
            <a:off x="701040" y="2548210"/>
            <a:ext cx="5608320" cy="5752148"/>
          </a:xfrm>
        </p:spPr>
        <p:txBody>
          <a:bodyPr/>
          <a:lstStyle/>
          <a:p>
            <a:pPr indent="184414" fontAlgn="t"/>
            <a:r>
              <a:rPr lang="en-US" b="1" u="sng" dirty="0">
                <a:latin typeface="Arial" panose="020B0604020202020204" pitchFamily="34" charset="0"/>
                <a:cs typeface="Arial" panose="020B0604020202020204" pitchFamily="34" charset="0"/>
              </a:rPr>
              <a:t>Facilitator preparation notes</a:t>
            </a:r>
          </a:p>
          <a:p>
            <a:pPr fontAlgn="t"/>
            <a:endParaRPr lang="en-US" b="1" dirty="0">
              <a:latin typeface="Arial" panose="020B0604020202020204" pitchFamily="34" charset="0"/>
              <a:cs typeface="Arial" panose="020B0604020202020204" pitchFamily="34" charset="0"/>
            </a:endParaRPr>
          </a:p>
          <a:p>
            <a:pPr indent="184414" fontAlgn="t"/>
            <a:r>
              <a:rPr lang="en-US" b="1" dirty="0">
                <a:latin typeface="Arial" panose="020B0604020202020204" pitchFamily="34" charset="0"/>
                <a:cs typeface="Arial" panose="020B0604020202020204" pitchFamily="34" charset="0"/>
              </a:rPr>
              <a:t>Estimated time </a:t>
            </a:r>
            <a:r>
              <a:rPr lang="en-US" dirty="0">
                <a:latin typeface="Arial" panose="020B0604020202020204" pitchFamily="34" charset="0"/>
                <a:cs typeface="Arial" panose="020B0604020202020204" pitchFamily="34" charset="0"/>
              </a:rPr>
              <a:t>–</a:t>
            </a:r>
            <a:r>
              <a:rPr lang="en-CA" dirty="0">
                <a:latin typeface="Arial" panose="020B0604020202020204" pitchFamily="34" charset="0"/>
                <a:cs typeface="Arial" panose="020B0604020202020204" pitchFamily="34" charset="0"/>
              </a:rPr>
              <a:t> </a:t>
            </a:r>
            <a:r>
              <a:rPr lang="en-CA" baseline="0" dirty="0">
                <a:latin typeface="Arial" panose="020B0604020202020204" pitchFamily="34" charset="0"/>
                <a:cs typeface="Arial" panose="020B0604020202020204" pitchFamily="34" charset="0"/>
              </a:rPr>
              <a:t>1.5 hours</a:t>
            </a:r>
            <a:endParaRPr lang="en-CA" dirty="0">
              <a:latin typeface="Arial" panose="020B0604020202020204" pitchFamily="34" charset="0"/>
              <a:cs typeface="Arial" panose="020B0604020202020204" pitchFamily="34" charset="0"/>
            </a:endParaRPr>
          </a:p>
          <a:p>
            <a:pPr fontAlgn="t"/>
            <a:endParaRPr lang="en-US" b="1" dirty="0">
              <a:latin typeface="Arial" panose="020B0604020202020204" pitchFamily="34" charset="0"/>
              <a:cs typeface="Arial" panose="020B0604020202020204" pitchFamily="34" charset="0"/>
            </a:endParaRPr>
          </a:p>
          <a:p>
            <a:pPr indent="184414" fontAlgn="t"/>
            <a:r>
              <a:rPr lang="en-US" b="1" dirty="0">
                <a:latin typeface="Arial" panose="020B0604020202020204" pitchFamily="34" charset="0"/>
                <a:cs typeface="Arial" panose="020B0604020202020204" pitchFamily="34" charset="0"/>
              </a:rPr>
              <a:t>Materials and supplies</a:t>
            </a:r>
            <a:r>
              <a:rPr lang="en-CA" dirty="0">
                <a:latin typeface="Arial" panose="020B0604020202020204" pitchFamily="34" charset="0"/>
                <a:cs typeface="Arial" panose="020B0604020202020204" pitchFamily="34" charset="0"/>
              </a:rPr>
              <a:t> – prepare</a:t>
            </a:r>
            <a:r>
              <a:rPr lang="en-US" dirty="0">
                <a:latin typeface="Arial" panose="020B0604020202020204" pitchFamily="34" charset="0"/>
                <a:cs typeface="Arial" panose="020B0604020202020204" pitchFamily="34" charset="0"/>
              </a:rPr>
              <a:t> the following materials prior to class:</a:t>
            </a:r>
            <a:endParaRPr lang="en-CA" dirty="0">
              <a:latin typeface="Arial" panose="020B0604020202020204" pitchFamily="34" charset="0"/>
              <a:cs typeface="Arial" panose="020B0604020202020204" pitchFamily="34" charset="0"/>
            </a:endParaRPr>
          </a:p>
          <a:p>
            <a:pPr marL="368827" indent="176083" fontAlgn="t">
              <a:buFont typeface="Arial" panose="020B0604020202020204" pitchFamily="34" charset="0"/>
              <a:buChar char="•"/>
            </a:pPr>
            <a:r>
              <a:rPr lang="en-US" dirty="0">
                <a:latin typeface="Arial" panose="020B0604020202020204" pitchFamily="34" charset="0"/>
                <a:cs typeface="Arial" panose="020B0604020202020204" pitchFamily="34" charset="0"/>
              </a:rPr>
              <a:t>Facilitator guide.</a:t>
            </a:r>
            <a:endParaRPr lang="en-CA" dirty="0">
              <a:latin typeface="Arial" panose="020B0604020202020204" pitchFamily="34" charset="0"/>
              <a:cs typeface="Arial" panose="020B0604020202020204" pitchFamily="34" charset="0"/>
            </a:endParaRPr>
          </a:p>
          <a:p>
            <a:pPr marL="368827" indent="176083" eaLnBrk="0" fontAlgn="base" hangingPunct="0">
              <a:buFont typeface="Arial" panose="020B0604020202020204" pitchFamily="34" charset="0"/>
              <a:buChar char="•"/>
            </a:pPr>
            <a:r>
              <a:rPr lang="en-US" dirty="0">
                <a:latin typeface="Arial" panose="020B0604020202020204" pitchFamily="34" charset="0"/>
                <a:cs typeface="Arial" panose="020B0604020202020204" pitchFamily="34" charset="0"/>
              </a:rPr>
              <a:t>Participant links and passwords to access Zoom.</a:t>
            </a:r>
            <a:endParaRPr lang="en-CA" dirty="0">
              <a:latin typeface="Arial" panose="020B0604020202020204" pitchFamily="34" charset="0"/>
              <a:cs typeface="Arial" panose="020B0604020202020204" pitchFamily="34" charset="0"/>
            </a:endParaRPr>
          </a:p>
          <a:p>
            <a:pPr fontAlgn="t"/>
            <a:endParaRPr lang="en-US" b="1" dirty="0">
              <a:latin typeface="Arial" panose="020B0604020202020204" pitchFamily="34" charset="0"/>
              <a:cs typeface="Arial" panose="020B0604020202020204" pitchFamily="34" charset="0"/>
            </a:endParaRPr>
          </a:p>
          <a:p>
            <a:pPr indent="184414" fontAlgn="t"/>
            <a:r>
              <a:rPr lang="en-US" b="1" dirty="0">
                <a:latin typeface="Arial" panose="020B0604020202020204" pitchFamily="34" charset="0"/>
                <a:cs typeface="Arial" panose="020B0604020202020204" pitchFamily="34" charset="0"/>
              </a:rPr>
              <a:t>Objectives</a:t>
            </a:r>
            <a:endParaRPr lang="en-CA" dirty="0">
              <a:latin typeface="Arial" panose="020B0604020202020204" pitchFamily="34" charset="0"/>
              <a:cs typeface="Arial" panose="020B0604020202020204" pitchFamily="34" charset="0"/>
            </a:endParaRPr>
          </a:p>
          <a:p>
            <a:pPr lvl="1" fontAlgn="t"/>
            <a:r>
              <a:rPr lang="en-US" dirty="0">
                <a:latin typeface="Arial" panose="020B0604020202020204" pitchFamily="34" charset="0"/>
                <a:cs typeface="Arial" panose="020B0604020202020204" pitchFamily="34" charset="0"/>
              </a:rPr>
              <a:t>By the end of this lesson, participants will be able to</a:t>
            </a:r>
            <a:r>
              <a:rPr lang="en-US" baseline="0" dirty="0">
                <a:latin typeface="Arial" panose="020B0604020202020204" pitchFamily="34" charset="0"/>
                <a:cs typeface="Arial" panose="020B0604020202020204" pitchFamily="34" charset="0"/>
              </a:rPr>
              <a:t> discuss designations and their importance when working with business owner Clients.</a:t>
            </a:r>
          </a:p>
          <a:p>
            <a:pPr marL="0" lvl="1" indent="0" fontAlgn="t">
              <a:buNone/>
            </a:pPr>
            <a:endParaRPr lang="en-US" b="1" dirty="0">
              <a:latin typeface="Arial" panose="020B0604020202020204" pitchFamily="34" charset="0"/>
              <a:cs typeface="Arial" panose="020B0604020202020204" pitchFamily="34" charset="0"/>
            </a:endParaRPr>
          </a:p>
          <a:p>
            <a:pPr indent="184414" fontAlgn="t"/>
            <a:r>
              <a:rPr lang="en-US" b="1" dirty="0">
                <a:latin typeface="Arial" panose="020B0604020202020204" pitchFamily="34" charset="0"/>
                <a:cs typeface="Arial" panose="020B0604020202020204" pitchFamily="34" charset="0"/>
              </a:rPr>
              <a:t>Facilitator preparation notes</a:t>
            </a:r>
            <a:endParaRPr lang="en-CA" dirty="0">
              <a:latin typeface="Arial" panose="020B0604020202020204" pitchFamily="34" charset="0"/>
              <a:cs typeface="Arial" panose="020B0604020202020204" pitchFamily="34" charset="0"/>
            </a:endParaRPr>
          </a:p>
          <a:p>
            <a:pPr indent="184414" fontAlgn="t"/>
            <a:r>
              <a:rPr lang="en-US" dirty="0">
                <a:latin typeface="Arial" panose="020B0604020202020204" pitchFamily="34" charset="0"/>
                <a:cs typeface="Arial" panose="020B0604020202020204" pitchFamily="34" charset="0"/>
              </a:rPr>
              <a:t>The following preparation is recommended prior to facilitating this lesson:</a:t>
            </a:r>
            <a:endParaRPr lang="en-CA" dirty="0">
              <a:latin typeface="Arial" panose="020B0604020202020204" pitchFamily="34" charset="0"/>
              <a:cs typeface="Arial" panose="020B0604020202020204" pitchFamily="34" charset="0"/>
            </a:endParaRPr>
          </a:p>
          <a:p>
            <a:pPr marL="553241" indent="-184414" fontAlgn="t">
              <a:buFont typeface="Arial" panose="020B0604020202020204" pitchFamily="34" charset="0"/>
              <a:buChar char="•"/>
            </a:pPr>
            <a:r>
              <a:rPr lang="en-US" dirty="0">
                <a:latin typeface="Arial" panose="020B0604020202020204" pitchFamily="34" charset="0"/>
                <a:cs typeface="Arial" panose="020B0604020202020204" pitchFamily="34" charset="0"/>
              </a:rPr>
              <a:t>Thoroughly review this facilitator’s guide to become familiar with the content and activities.</a:t>
            </a:r>
          </a:p>
          <a:p>
            <a:pPr marL="553241" indent="-184414" fontAlgn="t">
              <a:buFont typeface="Arial" panose="020B0604020202020204" pitchFamily="34" charset="0"/>
              <a:buChar char="•"/>
            </a:pPr>
            <a:r>
              <a:rPr lang="en-US" dirty="0">
                <a:latin typeface="Arial" panose="020B0604020202020204" pitchFamily="34" charset="0"/>
                <a:cs typeface="Arial" panose="020B0604020202020204" pitchFamily="34" charset="0"/>
              </a:rPr>
              <a:t>Create polls ahead when</a:t>
            </a:r>
            <a:r>
              <a:rPr lang="en-US" baseline="0" dirty="0">
                <a:latin typeface="Arial" panose="020B0604020202020204" pitchFamily="34" charset="0"/>
                <a:cs typeface="Arial" panose="020B0604020202020204" pitchFamily="34" charset="0"/>
              </a:rPr>
              <a:t> applicable.</a:t>
            </a:r>
            <a:endParaRPr lang="en-CA" dirty="0">
              <a:latin typeface="Arial" panose="020B0604020202020204" pitchFamily="34" charset="0"/>
              <a:cs typeface="Arial" panose="020B0604020202020204" pitchFamily="34" charset="0"/>
            </a:endParaRPr>
          </a:p>
          <a:p>
            <a:pPr marL="553241" indent="-184414" fontAlgn="t">
              <a:buFont typeface="Arial" panose="020B0604020202020204" pitchFamily="34" charset="0"/>
              <a:buChar char="•"/>
            </a:pPr>
            <a:r>
              <a:rPr lang="en-US" dirty="0">
                <a:latin typeface="Arial" panose="020B0604020202020204" pitchFamily="34" charset="0"/>
                <a:cs typeface="Arial" panose="020B0604020202020204" pitchFamily="34" charset="0"/>
              </a:rPr>
              <a:t>Create a question and answer forum (Parking Lot) to capture any questions you cannot answer during the session.</a:t>
            </a:r>
          </a:p>
          <a:p>
            <a:pPr marL="553241" indent="-184414" fontAlgn="t">
              <a:buFont typeface="Arial" panose="020B0604020202020204" pitchFamily="34" charset="0"/>
              <a:buChar char="•"/>
            </a:pPr>
            <a:r>
              <a:rPr lang="en-US" dirty="0">
                <a:latin typeface="Arial" panose="020B0604020202020204" pitchFamily="34" charset="0"/>
                <a:cs typeface="Arial" panose="020B0604020202020204" pitchFamily="34" charset="0"/>
              </a:rPr>
              <a:t>Add</a:t>
            </a:r>
            <a:r>
              <a:rPr lang="en-US" baseline="0" dirty="0">
                <a:latin typeface="Arial" panose="020B0604020202020204" pitchFamily="34" charset="0"/>
                <a:cs typeface="Arial" panose="020B0604020202020204" pitchFamily="34" charset="0"/>
              </a:rPr>
              <a:t> your name and title on slide 1.</a:t>
            </a:r>
            <a:endParaRPr lang="en-US" dirty="0">
              <a:latin typeface="Arial" panose="020B0604020202020204" pitchFamily="34" charset="0"/>
              <a:cs typeface="Arial" panose="020B0604020202020204" pitchFamily="34" charset="0"/>
            </a:endParaRPr>
          </a:p>
          <a:p>
            <a:endParaRPr lang="en-US" dirty="0">
              <a:cs typeface="Calibri"/>
            </a:endParaRPr>
          </a:p>
          <a:p>
            <a:pPr marL="0" lvl="1" indent="0">
              <a:buNone/>
            </a:pPr>
            <a:r>
              <a:rPr lang="en-US" b="1" dirty="0">
                <a:latin typeface="Arial" panose="020B0604020202020204" pitchFamily="34" charset="0"/>
                <a:cs typeface="Arial" panose="020B0604020202020204" pitchFamily="34" charset="0"/>
              </a:rPr>
              <a:t>************ BEGIN HERE ************</a:t>
            </a:r>
          </a:p>
          <a:p>
            <a:pPr marL="0" lvl="1" indent="0">
              <a:buNone/>
            </a:pPr>
            <a:endParaRPr lang="en-US" b="1" dirty="0">
              <a:latin typeface="Arial" panose="020B0604020202020204" pitchFamily="34" charset="0"/>
              <a:cs typeface="Arial" panose="020B0604020202020204" pitchFamily="34" charset="0"/>
            </a:endParaRPr>
          </a:p>
          <a:p>
            <a:pPr lvl="1"/>
            <a:r>
              <a:rPr lang="en-US" b="1" dirty="0">
                <a:latin typeface="Arial" panose="020B0604020202020204" pitchFamily="34" charset="0"/>
                <a:cs typeface="Arial" panose="020B0604020202020204" pitchFamily="34" charset="0"/>
              </a:rPr>
              <a:t>Welcome,</a:t>
            </a:r>
            <a:r>
              <a:rPr lang="en-US" b="1" baseline="0" dirty="0">
                <a:latin typeface="Arial" panose="020B0604020202020204" pitchFamily="34" charset="0"/>
                <a:cs typeface="Arial" panose="020B0604020202020204" pitchFamily="34" charset="0"/>
              </a:rPr>
              <a:t> ice-breaker and objectives</a:t>
            </a:r>
            <a:r>
              <a:rPr lang="en-US" b="1" dirty="0">
                <a:latin typeface="Arial" panose="020B0604020202020204" pitchFamily="34" charset="0"/>
                <a:cs typeface="Arial" panose="020B0604020202020204" pitchFamily="34" charset="0"/>
              </a:rPr>
              <a:t>:</a:t>
            </a:r>
          </a:p>
          <a:p>
            <a:pPr marL="368827"/>
            <a:r>
              <a:rPr lang="en-US" b="1" dirty="0">
                <a:latin typeface="Arial" panose="020B0604020202020204" pitchFamily="34" charset="0"/>
                <a:cs typeface="Arial" panose="020B0604020202020204" pitchFamily="34" charset="0"/>
              </a:rPr>
              <a:t>Purpose: </a:t>
            </a:r>
            <a:r>
              <a:rPr lang="en-CA" dirty="0">
                <a:latin typeface="Arial" panose="020B0604020202020204" pitchFamily="34" charset="0"/>
                <a:cs typeface="Arial" panose="020B0604020202020204" pitchFamily="34" charset="0"/>
              </a:rPr>
              <a:t>Explain the purpose</a:t>
            </a:r>
            <a:r>
              <a:rPr lang="en-CA" baseline="0" dirty="0">
                <a:latin typeface="Arial" panose="020B0604020202020204" pitchFamily="34" charset="0"/>
                <a:cs typeface="Arial" panose="020B0604020202020204" pitchFamily="34" charset="0"/>
              </a:rPr>
              <a:t> of this session, and of the greater business owner solutions program.</a:t>
            </a:r>
            <a:endParaRPr lang="en-CA" dirty="0">
              <a:latin typeface="Arial" panose="020B0604020202020204" pitchFamily="34" charset="0"/>
              <a:cs typeface="Arial" panose="020B0604020202020204" pitchFamily="34" charset="0"/>
            </a:endParaRPr>
          </a:p>
          <a:p>
            <a:pPr marL="368827"/>
            <a:endParaRPr lang="en-US" b="1" dirty="0">
              <a:latin typeface="Arial" panose="020B0604020202020204" pitchFamily="34" charset="0"/>
              <a:cs typeface="Arial" panose="020B0604020202020204" pitchFamily="34" charset="0"/>
            </a:endParaRPr>
          </a:p>
          <a:p>
            <a:pPr lvl="2"/>
            <a:r>
              <a:rPr lang="en-US" b="1" dirty="0">
                <a:latin typeface="Arial" panose="020B0604020202020204" pitchFamily="34" charset="0"/>
                <a:cs typeface="Arial" panose="020B0604020202020204" pitchFamily="34" charset="0"/>
              </a:rPr>
              <a:t>SAY: </a:t>
            </a:r>
          </a:p>
          <a:p>
            <a:pPr marL="0" lvl="7" indent="0">
              <a:buNone/>
            </a:pPr>
            <a:r>
              <a:rPr lang="en-CA" dirty="0">
                <a:latin typeface="Arial" panose="020B0604020202020204" pitchFamily="34" charset="0"/>
                <a:cs typeface="Arial" panose="020B0604020202020204" pitchFamily="34" charset="0"/>
              </a:rPr>
              <a:t>Welcome to the </a:t>
            </a:r>
            <a:r>
              <a:rPr lang="en-CA" b="1" dirty="0">
                <a:latin typeface="Arial" panose="020B0604020202020204" pitchFamily="34" charset="0"/>
                <a:cs typeface="Arial" panose="020B0604020202020204" pitchFamily="34" charset="0"/>
              </a:rPr>
              <a:t>Business</a:t>
            </a:r>
            <a:r>
              <a:rPr lang="en-CA" b="1" baseline="0" dirty="0">
                <a:latin typeface="Arial" panose="020B0604020202020204" pitchFamily="34" charset="0"/>
                <a:cs typeface="Arial" panose="020B0604020202020204" pitchFamily="34" charset="0"/>
              </a:rPr>
              <a:t> owner solutions: designations </a:t>
            </a:r>
            <a:r>
              <a:rPr lang="en-CA" b="0" baseline="0" dirty="0">
                <a:latin typeface="Arial" panose="020B0604020202020204" pitchFamily="34" charset="0"/>
                <a:cs typeface="Arial" panose="020B0604020202020204" pitchFamily="34" charset="0"/>
              </a:rPr>
              <a:t>module.</a:t>
            </a:r>
            <a:endParaRPr lang="en-CA" baseline="0" dirty="0">
              <a:latin typeface="Arial" panose="020B0604020202020204" pitchFamily="34" charset="0"/>
              <a:cs typeface="Arial" panose="020B0604020202020204" pitchFamily="34" charset="0"/>
            </a:endParaRPr>
          </a:p>
          <a:p>
            <a:pPr marL="0" lvl="7" indent="0">
              <a:buNone/>
            </a:pPr>
            <a:endParaRPr lang="en-CA" b="1" baseline="0" dirty="0">
              <a:latin typeface="Arial" panose="020B0604020202020204" pitchFamily="34" charset="0"/>
              <a:cs typeface="Arial" panose="020B0604020202020204" pitchFamily="34" charset="0"/>
            </a:endParaRPr>
          </a:p>
          <a:p>
            <a:pPr marL="0" lvl="7" indent="0" defTabSz="465887">
              <a:buNone/>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D6F069A4-C191-4C67-A97D-61BB4EE7A60E}" type="slidenum">
              <a:rPr lang="en-CA" smtClean="0"/>
              <a:t>1</a:t>
            </a:fld>
            <a:endParaRPr lang="en-CA" dirty="0"/>
          </a:p>
        </p:txBody>
      </p:sp>
    </p:spTree>
    <p:extLst>
      <p:ext uri="{BB962C8B-B14F-4D97-AF65-F5344CB8AC3E}">
        <p14:creationId xmlns:p14="http://schemas.microsoft.com/office/powerpoint/2010/main" val="552862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2827655"/>
            <a:ext cx="5608320" cy="6467132"/>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Let’s look at the business value</a:t>
            </a:r>
            <a:r>
              <a:rPr lang="en-US" baseline="0" dirty="0">
                <a:latin typeface="Arial" panose="020B0604020202020204" pitchFamily="34" charset="0"/>
                <a:cs typeface="Arial" panose="020B0604020202020204" pitchFamily="34" charset="0"/>
              </a:rPr>
              <a:t> of designations.</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lvl="8"/>
            <a:r>
              <a:rPr lang="en-US" b="1" dirty="0">
                <a:latin typeface="Arial" panose="020B0604020202020204" pitchFamily="34" charset="0"/>
                <a:cs typeface="Arial" panose="020B0604020202020204" pitchFamily="34" charset="0"/>
              </a:rPr>
              <a:t>ASK: </a:t>
            </a:r>
          </a:p>
          <a:p>
            <a:r>
              <a:rPr lang="en-CA" b="1" baseline="0" dirty="0">
                <a:latin typeface="Arial" panose="020B0604020202020204" pitchFamily="34" charset="0"/>
                <a:cs typeface="Arial" panose="020B0604020202020204" pitchFamily="34" charset="0"/>
              </a:rPr>
              <a:t>What do you think is the impact of planning on sales?</a:t>
            </a:r>
          </a:p>
          <a:p>
            <a:r>
              <a:rPr lang="en-US" b="1" baseline="0" dirty="0">
                <a:latin typeface="Arial" panose="020B0604020202020204" pitchFamily="34" charset="0"/>
                <a:cs typeface="Arial" panose="020B0604020202020204" pitchFamily="34" charset="0"/>
              </a:rPr>
              <a:t>Look for:</a:t>
            </a:r>
          </a:p>
          <a:p>
            <a:r>
              <a:rPr lang="en-US" b="1" baseline="0" dirty="0">
                <a:latin typeface="Arial" panose="020B0604020202020204" pitchFamily="34" charset="0"/>
                <a:cs typeface="Arial" panose="020B0604020202020204" pitchFamily="34" charset="0"/>
              </a:rPr>
              <a:t>Significant increase in sales of insurance and wealth products.</a:t>
            </a:r>
            <a:br>
              <a:rPr lang="en-US" b="1" baseline="0" dirty="0">
                <a:latin typeface="Arial" panose="020B0604020202020204" pitchFamily="34" charset="0"/>
                <a:cs typeface="Arial" panose="020B0604020202020204" pitchFamily="34" charset="0"/>
              </a:rPr>
            </a:br>
            <a:endParaRPr lang="en-US" b="1" baseline="0" dirty="0">
              <a:latin typeface="Arial" panose="020B0604020202020204" pitchFamily="34" charset="0"/>
              <a:cs typeface="Arial" panose="020B0604020202020204" pitchFamily="34" charset="0"/>
            </a:endParaRPr>
          </a:p>
          <a:p>
            <a:endParaRPr lang="en-US" b="1" baseline="0" dirty="0">
              <a:latin typeface="Arial" panose="020B0604020202020204" pitchFamily="34" charset="0"/>
              <a:cs typeface="Arial" panose="020B0604020202020204" pitchFamily="34" charset="0"/>
            </a:endParaRPr>
          </a:p>
          <a:p>
            <a:pPr lvl="2"/>
            <a:r>
              <a:rPr lang="en-US" b="1" dirty="0">
                <a:latin typeface="Arial" panose="020B0604020202020204" pitchFamily="34" charset="0"/>
                <a:cs typeface="Arial" panose="020B0604020202020204" pitchFamily="34" charset="0"/>
              </a:rPr>
              <a:t>SAY: </a:t>
            </a:r>
          </a:p>
          <a:p>
            <a:pPr>
              <a:defRPr/>
            </a:pPr>
            <a:r>
              <a:rPr lang="en-US" dirty="0">
                <a:latin typeface="Arial" panose="020B0604020202020204" pitchFamily="34" charset="0"/>
                <a:cs typeface="Arial" panose="020B0604020202020204" pitchFamily="34" charset="0"/>
              </a:rPr>
              <a:t>The impact is significant. Advisors who plan regularly sell 24% more insurance.</a:t>
            </a:r>
            <a:endParaRPr lang="en-US" baseline="0" dirty="0">
              <a:latin typeface="Arial" panose="020B0604020202020204" pitchFamily="34" charset="0"/>
              <a:cs typeface="Arial" panose="020B0604020202020204" pitchFamily="34" charset="0"/>
            </a:endParaRPr>
          </a:p>
          <a:p>
            <a:pPr marL="0" lvl="7" indent="0">
              <a:buNone/>
            </a:pPr>
            <a:endParaRPr lang="en-US" baseline="0" dirty="0">
              <a:latin typeface="Arial" panose="020B0604020202020204" pitchFamily="34" charset="0"/>
              <a:cs typeface="Arial" panose="020B0604020202020204" pitchFamily="34" charset="0"/>
            </a:endParaRPr>
          </a:p>
          <a:p>
            <a:pPr marL="0" lvl="7" indent="0">
              <a:buNone/>
            </a:pPr>
            <a:endParaRPr lang="en-US" baseline="0"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 the next slide.</a:t>
            </a:r>
          </a:p>
        </p:txBody>
      </p:sp>
      <p:sp>
        <p:nvSpPr>
          <p:cNvPr id="4" name="Slide Number Placeholder 3"/>
          <p:cNvSpPr>
            <a:spLocks noGrp="1"/>
          </p:cNvSpPr>
          <p:nvPr>
            <p:ph type="sldNum" sz="quarter" idx="10"/>
          </p:nvPr>
        </p:nvSpPr>
        <p:spPr/>
        <p:txBody>
          <a:bodyPr/>
          <a:lstStyle/>
          <a:p>
            <a:fld id="{C7985182-26E9-3A41-9AD1-60867BE29576}" type="slidenum">
              <a:rPr lang="en-CA" smtClean="0"/>
              <a:t>10</a:t>
            </a:fld>
            <a:endParaRPr lang="en-CA" dirty="0"/>
          </a:p>
        </p:txBody>
      </p:sp>
    </p:spTree>
    <p:extLst>
      <p:ext uri="{BB962C8B-B14F-4D97-AF65-F5344CB8AC3E}">
        <p14:creationId xmlns:p14="http://schemas.microsoft.com/office/powerpoint/2010/main" val="33007335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44700" y="465138"/>
            <a:ext cx="2798763" cy="1574800"/>
          </a:xfrm>
        </p:spPr>
      </p:sp>
      <p:sp>
        <p:nvSpPr>
          <p:cNvPr id="3" name="Notes Placeholder 2"/>
          <p:cNvSpPr>
            <a:spLocks noGrp="1"/>
          </p:cNvSpPr>
          <p:nvPr>
            <p:ph type="body" idx="1"/>
          </p:nvPr>
        </p:nvSpPr>
        <p:spPr>
          <a:xfrm>
            <a:off x="723296" y="2304732"/>
            <a:ext cx="5608320" cy="5752148"/>
          </a:xfrm>
        </p:spPr>
        <p:txBody>
          <a:bodyPr/>
          <a:lstStyle/>
          <a:p>
            <a:pPr lvl="2"/>
            <a:r>
              <a:rPr lang="en-US" b="1" dirty="0">
                <a:latin typeface="Arial" panose="020B0604020202020204" pitchFamily="34" charset="0"/>
                <a:cs typeface="Arial" panose="020B0604020202020204" pitchFamily="34" charset="0"/>
              </a:rPr>
              <a:t>SAY: </a:t>
            </a:r>
          </a:p>
          <a:p>
            <a:pPr>
              <a:defRPr/>
            </a:pPr>
            <a:r>
              <a:rPr lang="en-US" dirty="0">
                <a:latin typeface="Arial" panose="020B0604020202020204" pitchFamily="34" charset="0"/>
                <a:cs typeface="Arial" panose="020B0604020202020204" pitchFamily="34" charset="0"/>
              </a:rPr>
              <a:t>When considering business value</a:t>
            </a:r>
            <a:r>
              <a:rPr lang="en-US" baseline="0" dirty="0">
                <a:latin typeface="Arial" panose="020B0604020202020204" pitchFamily="34" charset="0"/>
                <a:cs typeface="Arial" panose="020B0604020202020204" pitchFamily="34" charset="0"/>
              </a:rPr>
              <a:t>:</a:t>
            </a:r>
          </a:p>
          <a:p>
            <a:pPr>
              <a:defRPr/>
            </a:pPr>
            <a:endParaRPr lang="en-US" baseline="0" dirty="0">
              <a:latin typeface="Arial" panose="020B0604020202020204" pitchFamily="34" charset="0"/>
              <a:cs typeface="Arial" panose="020B0604020202020204" pitchFamily="34" charset="0"/>
            </a:endParaRPr>
          </a:p>
          <a:p>
            <a:pPr marL="291179" indent="-291179">
              <a:buClr>
                <a:srgbClr val="FFC000"/>
              </a:buClr>
              <a:buFont typeface="Arial" panose="020B0604020202020204" pitchFamily="34" charset="0"/>
              <a:buChar char="•"/>
            </a:pPr>
            <a:r>
              <a:rPr lang="en-US" dirty="0">
                <a:latin typeface="Arial" panose="020B0604020202020204" pitchFamily="34" charset="0"/>
                <a:ea typeface="Calibri" panose="020F0502020204030204" pitchFamily="34" charset="0"/>
                <a:cs typeface="Arial" panose="020B0604020202020204" pitchFamily="34" charset="0"/>
              </a:rPr>
              <a:t>The core business value is the support our value proposition and alignment to the Canadian markets needs and the competitive environment.</a:t>
            </a:r>
          </a:p>
          <a:p>
            <a:pPr marL="291179" indent="-291179">
              <a:buClr>
                <a:srgbClr val="FFC000"/>
              </a:buClr>
              <a:buFont typeface="Arial" panose="020B0604020202020204" pitchFamily="34" charset="0"/>
              <a:buChar char="•"/>
            </a:pPr>
            <a:r>
              <a:rPr lang="en-US" dirty="0">
                <a:latin typeface="Arial" panose="020B0604020202020204" pitchFamily="34" charset="0"/>
                <a:ea typeface="Calibri" panose="020F0502020204030204" pitchFamily="34" charset="0"/>
                <a:cs typeface="Arial" panose="020B0604020202020204" pitchFamily="34" charset="0"/>
              </a:rPr>
              <a:t>Compelling industry stats support the value of holistic advice and planning education.</a:t>
            </a:r>
          </a:p>
          <a:p>
            <a:pPr>
              <a:buClr>
                <a:srgbClr val="FFC000"/>
              </a:buClr>
            </a:pPr>
            <a:endParaRPr lang="en-US" dirty="0">
              <a:latin typeface="Arial" panose="020B0604020202020204" pitchFamily="34" charset="0"/>
              <a:ea typeface="Calibri" panose="020F0502020204030204" pitchFamily="34" charset="0"/>
              <a:cs typeface="Arial" panose="020B0604020202020204" pitchFamily="34" charset="0"/>
            </a:endParaRPr>
          </a:p>
          <a:p>
            <a:pPr lvl="7"/>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CA"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a:p>
            <a:pPr marL="123123" indent="-123123" defTabSz="196995">
              <a:spcBef>
                <a:spcPts val="646"/>
              </a:spcBef>
              <a:buClr>
                <a:srgbClr val="FEBE10"/>
              </a:buClr>
              <a:buFont typeface="Arial" panose="020B0604020202020204" pitchFamily="34" charset="0"/>
              <a:buChar char="•"/>
            </a:pPr>
            <a:endParaRPr lang="en-CA" dirty="0">
              <a:latin typeface="Arial" panose="020B0604020202020204" pitchFamily="34" charset="0"/>
              <a:cs typeface="Arial" panose="020B0604020202020204" pitchFamily="34" charset="0"/>
            </a:endParaRPr>
          </a:p>
          <a:p>
            <a:pPr marL="123123" indent="-123123" defTabSz="196995">
              <a:spcBef>
                <a:spcPts val="646"/>
              </a:spcBef>
              <a:buClr>
                <a:srgbClr val="FEBE10"/>
              </a:buClr>
              <a:buFont typeface="Arial" panose="020B0604020202020204" pitchFamily="34" charset="0"/>
              <a:buChar char="•"/>
            </a:pPr>
            <a:endParaRPr lang="en-CA"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11</a:t>
            </a:fld>
            <a:endParaRPr lang="en-CA" dirty="0"/>
          </a:p>
        </p:txBody>
      </p:sp>
    </p:spTree>
    <p:extLst>
      <p:ext uri="{BB962C8B-B14F-4D97-AF65-F5344CB8AC3E}">
        <p14:creationId xmlns:p14="http://schemas.microsoft.com/office/powerpoint/2010/main" val="27875563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b="1" dirty="0">
                <a:latin typeface="Arial" panose="020B0604020202020204" pitchFamily="34" charset="0"/>
                <a:cs typeface="Arial" panose="020B0604020202020204" pitchFamily="34" charset="0"/>
              </a:rPr>
              <a:t>SAY: </a:t>
            </a:r>
          </a:p>
          <a:p>
            <a:pPr marL="0" lvl="2" indent="0">
              <a:buNone/>
            </a:pPr>
            <a:r>
              <a:rPr lang="en-US" b="0" dirty="0">
                <a:latin typeface="Arial" panose="020B0604020202020204" pitchFamily="34" charset="0"/>
                <a:cs typeface="Arial" panose="020B0604020202020204" pitchFamily="34" charset="0"/>
              </a:rPr>
              <a:t>Regulations</a:t>
            </a:r>
            <a:r>
              <a:rPr lang="en-US" b="0" baseline="0" dirty="0">
                <a:latin typeface="Arial" panose="020B0604020202020204" pitchFamily="34" charset="0"/>
                <a:cs typeface="Arial" panose="020B0604020202020204" pitchFamily="34" charset="0"/>
              </a:rPr>
              <a:t> play a significant role in our industry.</a:t>
            </a:r>
          </a:p>
          <a:p>
            <a:pPr marL="0" lvl="2" indent="0">
              <a:buNone/>
            </a:pPr>
            <a:r>
              <a:rPr lang="en-US" b="0" baseline="0" dirty="0">
                <a:latin typeface="Arial" panose="020B0604020202020204" pitchFamily="34" charset="0"/>
                <a:cs typeface="Arial" panose="020B0604020202020204" pitchFamily="34" charset="0"/>
              </a:rPr>
              <a:t>Let’s look now at what regulatory changes are on the horizon.</a:t>
            </a:r>
            <a:endParaRPr lang="en-CA" b="0"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lvl="7"/>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CA"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a:p>
            <a:pPr marL="291179" indent="-291179">
              <a:buFont typeface="Arial" panose="020B0604020202020204" pitchFamily="34" charset="0"/>
              <a:buChar char="•"/>
            </a:pPr>
            <a:endParaRPr lang="en-CA"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12</a:t>
            </a:fld>
            <a:endParaRPr lang="en-CA" dirty="0"/>
          </a:p>
        </p:txBody>
      </p:sp>
    </p:spTree>
    <p:extLst>
      <p:ext uri="{BB962C8B-B14F-4D97-AF65-F5344CB8AC3E}">
        <p14:creationId xmlns:p14="http://schemas.microsoft.com/office/powerpoint/2010/main" val="17852543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44700" y="465138"/>
            <a:ext cx="2798763" cy="1574800"/>
          </a:xfrm>
        </p:spPr>
      </p:sp>
      <p:sp>
        <p:nvSpPr>
          <p:cNvPr id="3" name="Notes Placeholder 2"/>
          <p:cNvSpPr>
            <a:spLocks noGrp="1"/>
          </p:cNvSpPr>
          <p:nvPr>
            <p:ph type="body" idx="1"/>
          </p:nvPr>
        </p:nvSpPr>
        <p:spPr>
          <a:xfrm>
            <a:off x="723296" y="2304732"/>
            <a:ext cx="5608320" cy="5752148"/>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While our advisors in Quebec may already be familiar with regulatory restrictions and requirements around the use of certain titles, the rest of Canada is only starting to catch up.  Most recently Saskatchewan and Ontario have tabled proposed legislation for the regulation of Financial Advisor (FA) and Financial Planner (FP) titles.  </a:t>
            </a:r>
          </a:p>
          <a:p>
            <a:pPr>
              <a:spcBef>
                <a:spcPts val="1223"/>
              </a:spcBef>
            </a:pPr>
            <a:r>
              <a:rPr lang="en-US" dirty="0">
                <a:latin typeface="Arial" panose="020B0604020202020204" pitchFamily="34" charset="0"/>
                <a:cs typeface="Arial" panose="020B0604020202020204" pitchFamily="34" charset="0"/>
              </a:rPr>
              <a:t>The framework of the regulations will require individuals to obtain and keep in good standing certain designations in order to use the FA or FP titles.  The designations and additional requirements are still open for industry consultation, so we have limited insight into which designations will be sufficient. However, SL anticipates that designations such as the CFP, which have an established track record, annual CE requirement and the mechanism for clients to escalate grievances against designation holders, will be on the short list.  </a:t>
            </a:r>
          </a:p>
          <a:p>
            <a:pPr>
              <a:spcBef>
                <a:spcPts val="1223"/>
              </a:spcBef>
            </a:pPr>
            <a:r>
              <a:rPr lang="en-US" dirty="0">
                <a:latin typeface="Arial" panose="020B0604020202020204" pitchFamily="34" charset="0"/>
                <a:cs typeface="Arial" panose="020B0604020202020204" pitchFamily="34" charset="0"/>
              </a:rPr>
              <a:t>There has never been a better time to consider advancing your knowledge and credibility to get ahead of the regulatory changes on the horizon. </a:t>
            </a:r>
            <a:endParaRPr lang="en-CA"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lvl="7"/>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CA"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a:p>
            <a:pPr marL="123123" indent="-123123" defTabSz="196995">
              <a:spcBef>
                <a:spcPts val="646"/>
              </a:spcBef>
              <a:buClr>
                <a:srgbClr val="FEBE10"/>
              </a:buClr>
              <a:buFont typeface="Arial" panose="020B0604020202020204" pitchFamily="34" charset="0"/>
              <a:buChar char="•"/>
            </a:pPr>
            <a:endParaRPr lang="en-CA" dirty="0">
              <a:latin typeface="Arial" panose="020B0604020202020204" pitchFamily="34" charset="0"/>
              <a:cs typeface="Arial" panose="020B0604020202020204" pitchFamily="34" charset="0"/>
            </a:endParaRPr>
          </a:p>
          <a:p>
            <a:pPr marL="123123" indent="-123123" defTabSz="196995">
              <a:spcBef>
                <a:spcPts val="646"/>
              </a:spcBef>
              <a:buClr>
                <a:srgbClr val="FEBE10"/>
              </a:buClr>
              <a:buFont typeface="Arial" panose="020B0604020202020204" pitchFamily="34" charset="0"/>
              <a:buChar char="•"/>
            </a:pPr>
            <a:endParaRPr lang="en-CA"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13</a:t>
            </a:fld>
            <a:endParaRPr lang="en-CA" dirty="0"/>
          </a:p>
        </p:txBody>
      </p:sp>
    </p:spTree>
    <p:extLst>
      <p:ext uri="{BB962C8B-B14F-4D97-AF65-F5344CB8AC3E}">
        <p14:creationId xmlns:p14="http://schemas.microsoft.com/office/powerpoint/2010/main" val="20665872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b="1" dirty="0">
                <a:latin typeface="Arial" panose="020B0604020202020204" pitchFamily="34" charset="0"/>
                <a:cs typeface="Arial" panose="020B0604020202020204" pitchFamily="34" charset="0"/>
              </a:rPr>
              <a:t>SAY: </a:t>
            </a:r>
          </a:p>
          <a:p>
            <a:pPr marL="0" lvl="2" indent="0">
              <a:buNone/>
            </a:pPr>
            <a:r>
              <a:rPr lang="en-US" b="0" dirty="0">
                <a:latin typeface="Arial" panose="020B0604020202020204" pitchFamily="34" charset="0"/>
                <a:cs typeface="Arial" panose="020B0604020202020204" pitchFamily="34" charset="0"/>
              </a:rPr>
              <a:t>Let’s move now to exploring the benefits</a:t>
            </a:r>
            <a:r>
              <a:rPr lang="en-US" b="0" baseline="0" dirty="0">
                <a:latin typeface="Arial" panose="020B0604020202020204" pitchFamily="34" charset="0"/>
                <a:cs typeface="Arial" panose="020B0604020202020204" pitchFamily="34" charset="0"/>
              </a:rPr>
              <a:t> of designations.</a:t>
            </a:r>
            <a:endParaRPr lang="en-CA" b="0"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lvl="7"/>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CA"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a:p>
            <a:pPr marL="291179" indent="-291179">
              <a:buFont typeface="Arial" panose="020B0604020202020204" pitchFamily="34" charset="0"/>
              <a:buChar char="•"/>
            </a:pPr>
            <a:endParaRPr lang="en-CA"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14</a:t>
            </a:fld>
            <a:endParaRPr lang="en-CA" dirty="0"/>
          </a:p>
        </p:txBody>
      </p:sp>
    </p:spTree>
    <p:extLst>
      <p:ext uri="{BB962C8B-B14F-4D97-AF65-F5344CB8AC3E}">
        <p14:creationId xmlns:p14="http://schemas.microsoft.com/office/powerpoint/2010/main" val="4322383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2827655"/>
            <a:ext cx="5608320" cy="6467132"/>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Aside from the benefits of designations as they relate to regulations and the competitive market, there are benefits to you in getting a designation! </a:t>
            </a:r>
            <a:endParaRPr lang="en-CA"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Professional designations distinguish one profession from another by successfully meeting an established standard for competent practice. Designations protect the best interests of the consumer from unqualified service providers in an applicable industry/profession. </a:t>
            </a:r>
          </a:p>
          <a:p>
            <a:endParaRPr lang="en-CA"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In general, designations:</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increase your knowledge</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increase your effectiveness as an advisor</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Increase credibility with Clients and other professionals</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Increase networking opportunities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Each core designation also requires ongoing professional development in the form of CE credits across various topics so you can always be sure your knowledge and ability to service Sun Life Clients is cutting edge!</a:t>
            </a:r>
            <a:endParaRPr lang="en-CA"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 the next slide.</a:t>
            </a:r>
          </a:p>
        </p:txBody>
      </p:sp>
      <p:sp>
        <p:nvSpPr>
          <p:cNvPr id="4" name="Slide Number Placeholder 3"/>
          <p:cNvSpPr>
            <a:spLocks noGrp="1"/>
          </p:cNvSpPr>
          <p:nvPr>
            <p:ph type="sldNum" sz="quarter" idx="10"/>
          </p:nvPr>
        </p:nvSpPr>
        <p:spPr/>
        <p:txBody>
          <a:bodyPr/>
          <a:lstStyle/>
          <a:p>
            <a:fld id="{C7985182-26E9-3A41-9AD1-60867BE29576}" type="slidenum">
              <a:rPr lang="en-CA" smtClean="0"/>
              <a:t>15</a:t>
            </a:fld>
            <a:endParaRPr lang="en-CA" dirty="0"/>
          </a:p>
        </p:txBody>
      </p:sp>
    </p:spTree>
    <p:extLst>
      <p:ext uri="{BB962C8B-B14F-4D97-AF65-F5344CB8AC3E}">
        <p14:creationId xmlns:p14="http://schemas.microsoft.com/office/powerpoint/2010/main" val="19199553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b="1" dirty="0">
                <a:latin typeface="Arial" panose="020B0604020202020204" pitchFamily="34" charset="0"/>
                <a:cs typeface="Arial" panose="020B0604020202020204" pitchFamily="34" charset="0"/>
              </a:rPr>
              <a:t>SAY: </a:t>
            </a:r>
          </a:p>
          <a:p>
            <a:pPr marL="0" lvl="2" indent="0">
              <a:buNone/>
            </a:pPr>
            <a:r>
              <a:rPr lang="en-US" b="0" dirty="0">
                <a:latin typeface="Arial" panose="020B0604020202020204" pitchFamily="34" charset="0"/>
                <a:cs typeface="Arial" panose="020B0604020202020204" pitchFamily="34" charset="0"/>
              </a:rPr>
              <a:t>There</a:t>
            </a:r>
            <a:r>
              <a:rPr lang="en-US" b="0" baseline="0" dirty="0">
                <a:latin typeface="Arial" panose="020B0604020202020204" pitchFamily="34" charset="0"/>
                <a:cs typeface="Arial" panose="020B0604020202020204" pitchFamily="34" charset="0"/>
              </a:rPr>
              <a:t> are a few core financial planning designations that we will look at in more detail now.</a:t>
            </a:r>
            <a:endParaRPr lang="en-CA" b="0"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lvl="7"/>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CA"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a:p>
            <a:pPr marL="291179" indent="-291179">
              <a:buFont typeface="Arial" panose="020B0604020202020204" pitchFamily="34" charset="0"/>
              <a:buChar char="•"/>
            </a:pPr>
            <a:endParaRPr lang="en-CA"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16</a:t>
            </a:fld>
            <a:endParaRPr lang="en-CA" dirty="0"/>
          </a:p>
        </p:txBody>
      </p:sp>
    </p:spTree>
    <p:extLst>
      <p:ext uri="{BB962C8B-B14F-4D97-AF65-F5344CB8AC3E}">
        <p14:creationId xmlns:p14="http://schemas.microsoft.com/office/powerpoint/2010/main" val="18281771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2827655"/>
            <a:ext cx="5608320" cy="6467132"/>
          </a:xfrm>
        </p:spPr>
        <p:txBody>
          <a:bodyPr/>
          <a:lstStyle/>
          <a:p>
            <a:pPr lvl="2"/>
            <a:r>
              <a:rPr lang="en-US" b="1" dirty="0">
                <a:latin typeface="Arial" panose="020B0604020202020204" pitchFamily="34" charset="0"/>
                <a:cs typeface="Arial" panose="020B0604020202020204" pitchFamily="34" charset="0"/>
              </a:rPr>
              <a:t>SAY: </a:t>
            </a:r>
          </a:p>
          <a:p>
            <a:pPr defTabSz="931774">
              <a:lnSpc>
                <a:spcPct val="90000"/>
              </a:lnSpc>
              <a:spcBef>
                <a:spcPts val="1019"/>
              </a:spcBef>
              <a:buClr>
                <a:schemeClr val="accent5"/>
              </a:buClr>
            </a:pPr>
            <a:r>
              <a:rPr lang="en-US" altLang="en-US" dirty="0">
                <a:latin typeface="Arial" panose="020B0604020202020204" pitchFamily="34" charset="0"/>
                <a:cs typeface="Arial" panose="020B0604020202020204" pitchFamily="34" charset="0"/>
              </a:rPr>
              <a:t>There are three</a:t>
            </a:r>
            <a:r>
              <a:rPr lang="en-US" altLang="en-US" baseline="0" dirty="0">
                <a:latin typeface="Arial" panose="020B0604020202020204" pitchFamily="34" charset="0"/>
                <a:cs typeface="Arial" panose="020B0604020202020204" pitchFamily="34" charset="0"/>
              </a:rPr>
              <a:t> core designations that we will look at today:</a:t>
            </a:r>
          </a:p>
          <a:p>
            <a:pPr marL="174708" indent="-174708" defTabSz="931774">
              <a:lnSpc>
                <a:spcPct val="90000"/>
              </a:lnSpc>
              <a:spcBef>
                <a:spcPts val="1019"/>
              </a:spcBef>
              <a:buClr>
                <a:schemeClr val="accent5"/>
              </a:buClr>
              <a:buFont typeface="Arial" panose="020B0604020202020204" pitchFamily="34" charset="0"/>
              <a:buChar char="•"/>
            </a:pPr>
            <a:r>
              <a:rPr lang="en-US" baseline="0" dirty="0">
                <a:latin typeface="Arial" panose="020B0604020202020204" pitchFamily="34" charset="0"/>
                <a:cs typeface="Arial" panose="020B0604020202020204" pitchFamily="34" charset="0"/>
              </a:rPr>
              <a:t>Qualified Associate Financial Planner (QAFP)</a:t>
            </a:r>
          </a:p>
          <a:p>
            <a:pPr marL="174708" indent="-174708" defTabSz="931774">
              <a:lnSpc>
                <a:spcPct val="90000"/>
              </a:lnSpc>
              <a:spcBef>
                <a:spcPts val="1019"/>
              </a:spcBef>
              <a:buClr>
                <a:schemeClr val="accent5"/>
              </a:buClr>
              <a:buFont typeface="Arial" panose="020B0604020202020204" pitchFamily="34" charset="0"/>
              <a:buChar char="•"/>
            </a:pPr>
            <a:r>
              <a:rPr lang="en-US" baseline="0" dirty="0">
                <a:latin typeface="Arial" panose="020B0604020202020204" pitchFamily="34" charset="0"/>
                <a:cs typeface="Arial" panose="020B0604020202020204" pitchFamily="34" charset="0"/>
              </a:rPr>
              <a:t>Certified Financial Planner (CFP)</a:t>
            </a:r>
          </a:p>
          <a:p>
            <a:pPr marL="174708" indent="-174708" defTabSz="931774">
              <a:lnSpc>
                <a:spcPct val="90000"/>
              </a:lnSpc>
              <a:spcBef>
                <a:spcPts val="1019"/>
              </a:spcBef>
              <a:buClr>
                <a:schemeClr val="accent5"/>
              </a:buClr>
              <a:buFont typeface="Arial" panose="020B0604020202020204" pitchFamily="34" charset="0"/>
              <a:buChar char="•"/>
            </a:pPr>
            <a:r>
              <a:rPr lang="en-US" baseline="0" dirty="0">
                <a:latin typeface="Arial" panose="020B0604020202020204" pitchFamily="34" charset="0"/>
                <a:cs typeface="Arial" panose="020B0604020202020204" pitchFamily="34" charset="0"/>
              </a:rPr>
              <a:t>Chartered Life Underwriter (CLU)</a:t>
            </a:r>
            <a:endParaRPr lang="en-CA" dirty="0">
              <a:latin typeface="Arial" panose="020B0604020202020204" pitchFamily="34" charset="0"/>
              <a:cs typeface="Arial" panose="020B0604020202020204" pitchFamily="34" charset="0"/>
            </a:endParaRPr>
          </a:p>
          <a:p>
            <a:pPr defTabSz="931774">
              <a:lnSpc>
                <a:spcPct val="90000"/>
              </a:lnSpc>
              <a:spcBef>
                <a:spcPts val="1019"/>
              </a:spcBef>
              <a:buClr>
                <a:schemeClr val="accent5"/>
              </a:buClr>
            </a:pPr>
            <a:endParaRPr lang="en-US" altLang="en-US" baseline="0"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7985182-26E9-3A41-9AD1-60867BE29576}" type="slidenum">
              <a:rPr lang="en-CA" smtClean="0"/>
              <a:t>17</a:t>
            </a:fld>
            <a:endParaRPr lang="en-CA" dirty="0"/>
          </a:p>
        </p:txBody>
      </p:sp>
    </p:spTree>
    <p:extLst>
      <p:ext uri="{BB962C8B-B14F-4D97-AF65-F5344CB8AC3E}">
        <p14:creationId xmlns:p14="http://schemas.microsoft.com/office/powerpoint/2010/main" val="9241336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2827655"/>
            <a:ext cx="5608320" cy="6467132"/>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So what is the QAFP?</a:t>
            </a:r>
          </a:p>
          <a:p>
            <a:endParaRPr lang="en-US"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QAFP™ certification demonstrates a financial planner’s competence and commitment to the highest ethical standards of responsibility. QAFP professionals have demonstrated the knowledge, skills, experience and ethics to provide </a:t>
            </a:r>
            <a:r>
              <a:rPr lang="en-CA" b="1" dirty="0">
                <a:latin typeface="Arial" panose="020B0604020202020204" pitchFamily="34" charset="0"/>
                <a:cs typeface="Arial" panose="020B0604020202020204" pitchFamily="34" charset="0"/>
              </a:rPr>
              <a:t>holistic financial planning strategies and solutions for average Canadians with typical financial planning needs.</a:t>
            </a:r>
          </a:p>
          <a:p>
            <a:endParaRPr lang="en-CA"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The QAFP designation presents a certification option for financial planners wishing to serve a broad market, or for those wishing to gain recognition of their qualifications and professionalism along the path to CFP</a:t>
            </a:r>
            <a:r>
              <a:rPr lang="en-CA" baseline="30000" dirty="0">
                <a:latin typeface="Arial" panose="020B0604020202020204" pitchFamily="34" charset="0"/>
                <a:cs typeface="Arial" panose="020B0604020202020204" pitchFamily="34" charset="0"/>
              </a:rPr>
              <a:t>®</a:t>
            </a:r>
            <a:r>
              <a:rPr lang="en-CA" dirty="0">
                <a:latin typeface="Arial" panose="020B0604020202020204" pitchFamily="34" charset="0"/>
                <a:cs typeface="Arial" panose="020B0604020202020204" pitchFamily="34" charset="0"/>
              </a:rPr>
              <a:t> certification.</a:t>
            </a: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7985182-26E9-3A41-9AD1-60867BE29576}" type="slidenum">
              <a:rPr lang="en-CA" smtClean="0"/>
              <a:t>18</a:t>
            </a:fld>
            <a:endParaRPr lang="en-CA" dirty="0"/>
          </a:p>
        </p:txBody>
      </p:sp>
    </p:spTree>
    <p:extLst>
      <p:ext uri="{BB962C8B-B14F-4D97-AF65-F5344CB8AC3E}">
        <p14:creationId xmlns:p14="http://schemas.microsoft.com/office/powerpoint/2010/main" val="26643649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20888" y="100013"/>
            <a:ext cx="2568575" cy="1444625"/>
          </a:xfrm>
        </p:spPr>
      </p:sp>
      <p:sp>
        <p:nvSpPr>
          <p:cNvPr id="3" name="Notes Placeholder 2"/>
          <p:cNvSpPr>
            <a:spLocks noGrp="1"/>
          </p:cNvSpPr>
          <p:nvPr>
            <p:ph type="body" idx="1"/>
          </p:nvPr>
        </p:nvSpPr>
        <p:spPr>
          <a:xfrm>
            <a:off x="122404" y="1621337"/>
            <a:ext cx="6887996" cy="6467132"/>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There are five steps involved in obtaining the QAFP.</a:t>
            </a:r>
          </a:p>
          <a:p>
            <a:endParaRPr lang="en-US" baseline="0"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Step 1: FC Canada approved Core Curriculum program (this is the same as the requirement for the CFP designation). </a:t>
            </a:r>
            <a:r>
              <a:rPr lang="en-US" baseline="0" dirty="0">
                <a:latin typeface="Arial" panose="020B0604020202020204" pitchFamily="34" charset="0"/>
                <a:cs typeface="Arial" panose="020B0604020202020204" pitchFamily="34" charset="0"/>
              </a:rPr>
              <a:t>Step 1 can be taken before, at the same time or after the Introduction to Professional Ethics course. Step 1 involves approx. 200 hours of learning.</a:t>
            </a:r>
          </a:p>
          <a:p>
            <a:endParaRPr lang="en-CA" dirty="0">
              <a:latin typeface="Arial" panose="020B0604020202020204" pitchFamily="34" charset="0"/>
              <a:cs typeface="Arial" panose="020B0604020202020204" pitchFamily="34" charset="0"/>
            </a:endParaRPr>
          </a:p>
          <a:p>
            <a:pPr defTabSz="465887">
              <a:defRPr/>
            </a:pPr>
            <a:r>
              <a:rPr lang="en-CA" dirty="0">
                <a:latin typeface="Arial" panose="020B0604020202020204" pitchFamily="34" charset="0"/>
                <a:cs typeface="Arial" panose="020B0604020202020204" pitchFamily="34" charset="0"/>
              </a:rPr>
              <a:t>Step 2: Introduction to Professional Ethics. </a:t>
            </a:r>
            <a:r>
              <a:rPr lang="en-US" baseline="0" dirty="0">
                <a:latin typeface="Arial" panose="020B0604020202020204" pitchFamily="34" charset="0"/>
                <a:cs typeface="Arial" panose="020B0604020202020204" pitchFamily="34" charset="0"/>
              </a:rPr>
              <a:t>The Introduction to Professional Ethics course is 2 hours of learning followed by an end of course online assessment.</a:t>
            </a:r>
          </a:p>
          <a:p>
            <a:endParaRPr lang="en-CA" dirty="0">
              <a:latin typeface="Arial" panose="020B0604020202020204" pitchFamily="34" charset="0"/>
              <a:cs typeface="Arial" panose="020B0604020202020204" pitchFamily="34" charset="0"/>
            </a:endParaRPr>
          </a:p>
          <a:p>
            <a:pPr defTabSz="465887">
              <a:defRPr/>
            </a:pPr>
            <a:r>
              <a:rPr lang="en-CA" dirty="0">
                <a:latin typeface="Arial" panose="020B0604020202020204" pitchFamily="34" charset="0"/>
                <a:cs typeface="Arial" panose="020B0604020202020204" pitchFamily="34" charset="0"/>
              </a:rPr>
              <a:t>Step 3: QAFP Examination. </a:t>
            </a:r>
            <a:r>
              <a:rPr lang="en-US" baseline="0" dirty="0">
                <a:latin typeface="Arial" panose="020B0604020202020204" pitchFamily="34" charset="0"/>
                <a:cs typeface="Arial" panose="020B0604020202020204" pitchFamily="34" charset="0"/>
              </a:rPr>
              <a:t>Step 3 is 4 hours long, broken into two 2hr sessions, up to 100 multiple choice questions.</a:t>
            </a:r>
          </a:p>
          <a:p>
            <a:endParaRPr lang="en-CA"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Step 4: Apply for QAFP Certification</a:t>
            </a:r>
          </a:p>
          <a:p>
            <a:endParaRPr lang="en-CA"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Step 5: QAFP Professional Education Program within 1 year of achieving QAFP certification</a:t>
            </a:r>
          </a:p>
          <a:p>
            <a:endParaRPr lang="en-US"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If advisors choose to enroll through Advocis, the core curriculum will be the same for the CFP </a:t>
            </a:r>
            <a:r>
              <a:rPr lang="en-US" b="1" baseline="0" dirty="0">
                <a:latin typeface="Arial" panose="020B0604020202020204" pitchFamily="34" charset="0"/>
                <a:cs typeface="Arial" panose="020B0604020202020204" pitchFamily="34" charset="0"/>
              </a:rPr>
              <a:t>and</a:t>
            </a:r>
            <a:r>
              <a:rPr lang="en-US" baseline="0" dirty="0">
                <a:latin typeface="Arial" panose="020B0604020202020204" pitchFamily="34" charset="0"/>
                <a:cs typeface="Arial" panose="020B0604020202020204" pitchFamily="34" charset="0"/>
              </a:rPr>
              <a:t> the CLU programs.  FP Canada also recognizes that CLU provides the same core knowledge and therefore grants CLU holders exemption from the core curriculum.</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Note: As of April 1, 2022 a candidate must have a college or university </a:t>
            </a:r>
            <a:r>
              <a:rPr lang="en-US" b="1" baseline="0" dirty="0">
                <a:latin typeface="Arial" panose="020B0604020202020204" pitchFamily="34" charset="0"/>
                <a:cs typeface="Arial" panose="020B0604020202020204" pitchFamily="34" charset="0"/>
              </a:rPr>
              <a:t>diploma</a:t>
            </a:r>
            <a:r>
              <a:rPr lang="en-US" baseline="0" dirty="0">
                <a:latin typeface="Arial" panose="020B0604020202020204" pitchFamily="34" charset="0"/>
                <a:cs typeface="Arial" panose="020B0604020202020204" pitchFamily="34" charset="0"/>
              </a:rPr>
              <a:t> in order to enroll and qualify for the QAFP.  Individuals who complete the designations requirements prior to March 31, 2022 are exempt from the post-secondary education requirement.   </a:t>
            </a:r>
          </a:p>
          <a:p>
            <a:endParaRPr lang="en-CA"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This is an intensive course but the resulting knowledge and added credibility with clients is significant and worth the investment both in time, effort and dollars.</a:t>
            </a:r>
            <a:endParaRPr lang="en-US" baseline="0"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SOURCE: https://www.fpcanada.ca/students-and-candidates/paths-to-certification/path-to-qafp-certification</a:t>
            </a:r>
          </a:p>
          <a:p>
            <a:r>
              <a:rPr lang="en-US" dirty="0">
                <a:latin typeface="Arial" panose="020B0604020202020204" pitchFamily="34" charset="0"/>
                <a:cs typeface="Arial" panose="020B0604020202020204" pitchFamily="34" charset="0"/>
              </a:rPr>
              <a:t>Providers for</a:t>
            </a:r>
            <a:r>
              <a:rPr lang="en-US" baseline="0" dirty="0">
                <a:latin typeface="Arial" panose="020B0604020202020204" pitchFamily="34" charset="0"/>
                <a:cs typeface="Arial" panose="020B0604020202020204" pitchFamily="34" charset="0"/>
              </a:rPr>
              <a:t> the Core Curriculum vary by province</a:t>
            </a:r>
          </a:p>
          <a:p>
            <a:endParaRPr lang="en-CA"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7985182-26E9-3A41-9AD1-60867BE29576}" type="slidenum">
              <a:rPr lang="en-CA" smtClean="0"/>
              <a:t>19</a:t>
            </a:fld>
            <a:endParaRPr lang="en-CA" dirty="0"/>
          </a:p>
        </p:txBody>
      </p:sp>
    </p:spTree>
    <p:extLst>
      <p:ext uri="{BB962C8B-B14F-4D97-AF65-F5344CB8AC3E}">
        <p14:creationId xmlns:p14="http://schemas.microsoft.com/office/powerpoint/2010/main" val="39713009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b="1" dirty="0">
                <a:latin typeface="Arial" panose="020B0604020202020204" pitchFamily="34" charset="0"/>
                <a:cs typeface="Arial" panose="020B0604020202020204" pitchFamily="34" charset="0"/>
              </a:rPr>
              <a:t>Welcome,</a:t>
            </a:r>
            <a:r>
              <a:rPr lang="en-US" b="1" baseline="0" dirty="0">
                <a:latin typeface="Arial" panose="020B0604020202020204" pitchFamily="34" charset="0"/>
                <a:cs typeface="Arial" panose="020B0604020202020204" pitchFamily="34" charset="0"/>
              </a:rPr>
              <a:t> ice-breaker and objectives</a:t>
            </a:r>
            <a:r>
              <a:rPr lang="en-US" b="1" dirty="0">
                <a:latin typeface="Arial" panose="020B0604020202020204" pitchFamily="34" charset="0"/>
                <a:cs typeface="Arial" panose="020B0604020202020204" pitchFamily="34" charset="0"/>
              </a:rPr>
              <a:t>:</a:t>
            </a:r>
          </a:p>
          <a:p>
            <a:pPr marL="368827"/>
            <a:r>
              <a:rPr lang="en-US" b="1" dirty="0">
                <a:latin typeface="Arial" panose="020B0604020202020204" pitchFamily="34" charset="0"/>
                <a:cs typeface="Arial" panose="020B0604020202020204" pitchFamily="34" charset="0"/>
              </a:rPr>
              <a:t>Purpose: </a:t>
            </a:r>
            <a:r>
              <a:rPr lang="en-US" b="0" dirty="0">
                <a:latin typeface="Arial" panose="020B0604020202020204" pitchFamily="34" charset="0"/>
                <a:cs typeface="Arial" panose="020B0604020202020204" pitchFamily="34" charset="0"/>
              </a:rPr>
              <a:t>Open</a:t>
            </a:r>
            <a:r>
              <a:rPr lang="en-US" b="0" baseline="0" dirty="0">
                <a:latin typeface="Arial" panose="020B0604020202020204" pitchFamily="34" charset="0"/>
                <a:cs typeface="Arial" panose="020B0604020202020204" pitchFamily="34" charset="0"/>
              </a:rPr>
              <a:t> the discussion and g</a:t>
            </a:r>
            <a:r>
              <a:rPr lang="en-CA" b="0" dirty="0">
                <a:latin typeface="Arial" panose="020B0604020202020204" pitchFamily="34" charset="0"/>
                <a:cs typeface="Arial" panose="020B0604020202020204" pitchFamily="34" charset="0"/>
              </a:rPr>
              <a:t>et</a:t>
            </a:r>
            <a:r>
              <a:rPr lang="en-CA" b="0" baseline="0" dirty="0">
                <a:latin typeface="Arial" panose="020B0604020202020204" pitchFamily="34" charset="0"/>
                <a:cs typeface="Arial" panose="020B0604020202020204" pitchFamily="34" charset="0"/>
              </a:rPr>
              <a:t> participants thinking about what business owners need.</a:t>
            </a:r>
            <a:endParaRPr lang="en-CA" dirty="0">
              <a:latin typeface="Arial" panose="020B0604020202020204" pitchFamily="34" charset="0"/>
              <a:cs typeface="Arial" panose="020B0604020202020204" pitchFamily="34" charset="0"/>
            </a:endParaRPr>
          </a:p>
          <a:p>
            <a:pPr marL="0" lvl="5" indent="0">
              <a:buNone/>
            </a:pPr>
            <a:endParaRPr lang="en-US" b="1" dirty="0">
              <a:latin typeface="Arial" panose="020B0604020202020204" pitchFamily="34" charset="0"/>
              <a:cs typeface="Arial" panose="020B0604020202020204" pitchFamily="34" charset="0"/>
            </a:endParaRPr>
          </a:p>
          <a:p>
            <a:pPr lvl="5"/>
            <a:r>
              <a:rPr lang="en-US" b="1" dirty="0">
                <a:latin typeface="Arial" panose="020B0604020202020204" pitchFamily="34" charset="0"/>
                <a:cs typeface="Arial" panose="020B0604020202020204" pitchFamily="34" charset="0"/>
              </a:rPr>
              <a:t>POLL: </a:t>
            </a:r>
          </a:p>
          <a:p>
            <a:r>
              <a:rPr lang="en-US" baseline="0" dirty="0">
                <a:latin typeface="Arial" panose="020B0604020202020204" pitchFamily="34" charset="0"/>
                <a:cs typeface="Arial" panose="020B0604020202020204" pitchFamily="34" charset="0"/>
              </a:rPr>
              <a:t>Using a Zoom poll, ask participants to vote true or false on the following question:</a:t>
            </a:r>
          </a:p>
          <a:p>
            <a:r>
              <a:rPr lang="en-GB" b="1" dirty="0">
                <a:latin typeface="Arial" panose="020B0604020202020204" pitchFamily="34" charset="0"/>
                <a:cs typeface="Arial" panose="020B0604020202020204" pitchFamily="34" charset="0"/>
              </a:rPr>
              <a:t>Clients with a needs analysis are 50% more likely to purchase insurance.</a:t>
            </a:r>
          </a:p>
          <a:p>
            <a:pPr marL="174708" indent="-174708">
              <a:buFont typeface="Arial" panose="020B0604020202020204" pitchFamily="34" charset="0"/>
              <a:buChar char="•"/>
            </a:pPr>
            <a:r>
              <a:rPr lang="en-US" b="1" baseline="0" dirty="0">
                <a:latin typeface="Arial" panose="020B0604020202020204" pitchFamily="34" charset="0"/>
                <a:cs typeface="Arial" panose="020B0604020202020204" pitchFamily="34" charset="0"/>
              </a:rPr>
              <a:t>Yes</a:t>
            </a:r>
          </a:p>
          <a:p>
            <a:pPr marL="174708" indent="-174708">
              <a:buFont typeface="Arial" panose="020B0604020202020204" pitchFamily="34" charset="0"/>
              <a:buChar char="•"/>
            </a:pPr>
            <a:r>
              <a:rPr lang="en-US" b="0" baseline="0" dirty="0">
                <a:latin typeface="Arial" panose="020B0604020202020204" pitchFamily="34" charset="0"/>
                <a:cs typeface="Arial" panose="020B0604020202020204" pitchFamily="34" charset="0"/>
              </a:rPr>
              <a:t>No</a:t>
            </a:r>
          </a:p>
          <a:p>
            <a:pPr marL="0" lvl="7" indent="0">
              <a:buNone/>
            </a:pPr>
            <a:endParaRPr lang="en-CA" b="1" dirty="0">
              <a:latin typeface="Arial" panose="020B0604020202020204" pitchFamily="34" charset="0"/>
              <a:cs typeface="Arial" panose="020B0604020202020204" pitchFamily="34" charset="0"/>
            </a:endParaRPr>
          </a:p>
          <a:p>
            <a:pPr lvl="7"/>
            <a:r>
              <a:rPr lang="en-CA" b="1" dirty="0">
                <a:latin typeface="Arial" panose="020B0604020202020204" pitchFamily="34" charset="0"/>
                <a:cs typeface="Arial" panose="020B0604020202020204" pitchFamily="34" charset="0"/>
              </a:rPr>
              <a:t>DO:</a:t>
            </a:r>
          </a:p>
          <a:p>
            <a:r>
              <a:rPr lang="en-CA" b="0" baseline="0" dirty="0">
                <a:latin typeface="Arial" panose="020B0604020202020204" pitchFamily="34" charset="0"/>
                <a:cs typeface="Arial" panose="020B0604020202020204" pitchFamily="34" charset="0"/>
              </a:rPr>
              <a:t>Acknowledge poll results.</a:t>
            </a:r>
          </a:p>
          <a:p>
            <a:endParaRPr lang="en-US" b="0" baseline="0" dirty="0">
              <a:latin typeface="Arial" panose="020B0604020202020204" pitchFamily="34" charset="0"/>
              <a:cs typeface="Arial" panose="020B0604020202020204" pitchFamily="34" charset="0"/>
            </a:endParaRPr>
          </a:p>
          <a:p>
            <a:pPr lvl="2"/>
            <a:r>
              <a:rPr lang="en-US" b="1" dirty="0">
                <a:latin typeface="Arial" panose="020B0604020202020204" pitchFamily="34" charset="0"/>
                <a:cs typeface="Arial" panose="020B0604020202020204" pitchFamily="34" charset="0"/>
              </a:rPr>
              <a:t>SAY: </a:t>
            </a:r>
          </a:p>
          <a:p>
            <a:pPr>
              <a:buClr>
                <a:srgbClr val="FFC000"/>
              </a:buClr>
            </a:pPr>
            <a:r>
              <a:rPr lang="en-GB" dirty="0">
                <a:latin typeface="Arial" panose="020B0604020202020204" pitchFamily="34" charset="0"/>
                <a:cs typeface="Arial" panose="020B0604020202020204" pitchFamily="34" charset="0"/>
              </a:rPr>
              <a:t>The answer here is yes. </a:t>
            </a:r>
            <a:r>
              <a:rPr lang="en-US" dirty="0">
                <a:latin typeface="Sun Life Sans" panose="020B0504030304030303" pitchFamily="34" charset="0"/>
                <a:ea typeface="Calibri" panose="020F0502020204030204" pitchFamily="34" charset="0"/>
              </a:rPr>
              <a:t>The core business value is the support our value proposition and alignment to the Canadian markets needs and the competitive environment. There are compelling industry stats that support the value of holistic advice and planning education.</a:t>
            </a:r>
          </a:p>
          <a:p>
            <a:endParaRPr lang="en-US" b="1" baseline="0" dirty="0">
              <a:latin typeface="Arial" panose="020B0604020202020204" pitchFamily="34" charset="0"/>
              <a:cs typeface="Arial" panose="020B0604020202020204" pitchFamily="34" charset="0"/>
            </a:endParaRPr>
          </a:p>
          <a:p>
            <a:pPr lvl="7"/>
            <a:r>
              <a:rPr lang="en-CA" b="1" dirty="0">
                <a:latin typeface="Arial" panose="020B0604020202020204" pitchFamily="34" charset="0"/>
                <a:cs typeface="Arial" panose="020B0604020202020204" pitchFamily="34" charset="0"/>
              </a:rPr>
              <a:t>DO:</a:t>
            </a:r>
          </a:p>
          <a:p>
            <a:r>
              <a:rPr lang="en-CA" b="0" baseline="0" dirty="0">
                <a:latin typeface="Arial" panose="020B0604020202020204" pitchFamily="34" charset="0"/>
                <a:cs typeface="Arial" panose="020B0604020202020204" pitchFamily="34" charset="0"/>
              </a:rPr>
              <a:t>Handle questions and comments as they arise.</a:t>
            </a:r>
          </a:p>
          <a:p>
            <a:pPr defTabSz="465887">
              <a:buClr>
                <a:schemeClr val="accent4"/>
              </a:buClr>
              <a:buSzPct val="120000"/>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2</a:t>
            </a:fld>
            <a:endParaRPr lang="en-CA" dirty="0"/>
          </a:p>
        </p:txBody>
      </p:sp>
    </p:spTree>
    <p:extLst>
      <p:ext uri="{BB962C8B-B14F-4D97-AF65-F5344CB8AC3E}">
        <p14:creationId xmlns:p14="http://schemas.microsoft.com/office/powerpoint/2010/main" val="27014154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44700" y="465138"/>
            <a:ext cx="2798763" cy="1574800"/>
          </a:xfrm>
        </p:spPr>
      </p:sp>
      <p:sp>
        <p:nvSpPr>
          <p:cNvPr id="3" name="Notes Placeholder 2"/>
          <p:cNvSpPr>
            <a:spLocks noGrp="1"/>
          </p:cNvSpPr>
          <p:nvPr>
            <p:ph type="body" idx="1"/>
          </p:nvPr>
        </p:nvSpPr>
        <p:spPr>
          <a:xfrm>
            <a:off x="723296" y="2304732"/>
            <a:ext cx="5608320" cy="5752148"/>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Here are some of the benefits of a QAFP designation:</a:t>
            </a:r>
          </a:p>
          <a:p>
            <a:endParaRPr lang="en-US" dirty="0">
              <a:latin typeface="Arial" panose="020B0604020202020204" pitchFamily="34" charset="0"/>
              <a:cs typeface="Arial" panose="020B0604020202020204" pitchFamily="34" charset="0"/>
            </a:endParaRPr>
          </a:p>
          <a:p>
            <a:pPr marL="174708" indent="-174708">
              <a:buFont typeface="Arial" panose="020B0604020202020204" pitchFamily="34" charset="0"/>
              <a:buChar char="•"/>
            </a:pPr>
            <a:r>
              <a:rPr lang="en-CA" b="1" dirty="0">
                <a:latin typeface="Arial" panose="020B0604020202020204" pitchFamily="34" charset="0"/>
                <a:cs typeface="Arial" panose="020B0604020202020204" pitchFamily="34" charset="0"/>
              </a:rPr>
              <a:t>Knowledge: </a:t>
            </a:r>
            <a:r>
              <a:rPr lang="en-CA" dirty="0">
                <a:latin typeface="Arial" panose="020B0604020202020204" pitchFamily="34" charset="0"/>
                <a:cs typeface="Arial" panose="020B0604020202020204" pitchFamily="34" charset="0"/>
              </a:rPr>
              <a:t>QAFP professionals have demonstrated the knowledge, skills, experience and ethics to examine their clients’ entire financial picture, at the highest level of complexity.</a:t>
            </a:r>
          </a:p>
          <a:p>
            <a:pPr marL="174708" indent="-174708">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174708" indent="-174708">
              <a:buFont typeface="Arial" panose="020B0604020202020204" pitchFamily="34" charset="0"/>
              <a:buChar char="•"/>
            </a:pPr>
            <a:r>
              <a:rPr lang="en-US" b="1" dirty="0">
                <a:latin typeface="Arial" panose="020B0604020202020204" pitchFamily="34" charset="0"/>
                <a:cs typeface="Arial" panose="020B0604020202020204" pitchFamily="34" charset="0"/>
              </a:rPr>
              <a:t>Commitment to improving: </a:t>
            </a:r>
            <a:r>
              <a:rPr lang="en-US" dirty="0">
                <a:latin typeface="Arial" panose="020B0604020202020204" pitchFamily="34" charset="0"/>
                <a:cs typeface="Arial" panose="020B0604020202020204" pitchFamily="34" charset="0"/>
              </a:rPr>
              <a:t>QAFP professionals are required to perform annual continuing education to maintain their designation. </a:t>
            </a:r>
          </a:p>
          <a:p>
            <a:pPr marL="174708" indent="-174708">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174708" indent="-174708">
              <a:buFont typeface="Arial" panose="020B0604020202020204" pitchFamily="34" charset="0"/>
              <a:buChar char="•"/>
            </a:pPr>
            <a:r>
              <a:rPr lang="en-US" b="1" dirty="0">
                <a:latin typeface="Arial" panose="020B0604020202020204" pitchFamily="34" charset="0"/>
                <a:cs typeface="Arial" panose="020B0604020202020204" pitchFamily="34" charset="0"/>
              </a:rPr>
              <a:t>Standards and Advocacy: </a:t>
            </a:r>
            <a:r>
              <a:rPr lang="en-US" dirty="0">
                <a:latin typeface="Arial" panose="020B0604020202020204" pitchFamily="34" charset="0"/>
                <a:cs typeface="Arial" panose="020B0604020202020204" pitchFamily="34" charset="0"/>
              </a:rPr>
              <a:t>FP Canada creates and enforces standards for financial planning professionals.  They continually push for the formalization of the professionalization of financial planning. </a:t>
            </a: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pPr marL="0" lvl="2" indent="0" defTabSz="465887">
              <a:buNone/>
              <a:defRPr/>
            </a:pPr>
            <a:r>
              <a:rPr lang="en-CA" b="1" dirty="0">
                <a:latin typeface="Arial" panose="020B0604020202020204" pitchFamily="34" charset="0"/>
                <a:cs typeface="Arial" panose="020B0604020202020204" pitchFamily="34" charset="0"/>
              </a:rPr>
              <a:t>Have 1-2 advisors in the region or from another region with this designation speak to the benefits of the designation. </a:t>
            </a:r>
          </a:p>
          <a:p>
            <a:pPr marL="0" lvl="2" indent="0" defTabSz="465887">
              <a:buNone/>
              <a:defRPr/>
            </a:pPr>
            <a:r>
              <a:rPr lang="en-CA" b="1" dirty="0">
                <a:latin typeface="Arial" panose="020B0604020202020204" pitchFamily="34" charset="0"/>
                <a:cs typeface="Arial" panose="020B0604020202020204" pitchFamily="34" charset="0"/>
              </a:rPr>
              <a:t>Ask:</a:t>
            </a:r>
            <a:r>
              <a:rPr lang="en-CA" b="1" baseline="0" dirty="0">
                <a:latin typeface="Arial" panose="020B0604020202020204" pitchFamily="34" charset="0"/>
                <a:cs typeface="Arial" panose="020B0604020202020204" pitchFamily="34" charset="0"/>
              </a:rPr>
              <a:t> H</a:t>
            </a:r>
            <a:r>
              <a:rPr lang="en-CA" b="1" dirty="0">
                <a:latin typeface="Arial" panose="020B0604020202020204" pitchFamily="34" charset="0"/>
                <a:cs typeface="Arial" panose="020B0604020202020204" pitchFamily="34" charset="0"/>
              </a:rPr>
              <a:t>ow the designation has helped your business?</a:t>
            </a:r>
          </a:p>
          <a:p>
            <a:pPr lvl="2"/>
            <a:endParaRPr lang="en-CA" b="1"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p>
        </p:txBody>
      </p:sp>
      <p:sp>
        <p:nvSpPr>
          <p:cNvPr id="5" name="Slide Number Placeholder 4"/>
          <p:cNvSpPr>
            <a:spLocks noGrp="1"/>
          </p:cNvSpPr>
          <p:nvPr>
            <p:ph type="sldNum" sz="quarter" idx="11"/>
          </p:nvPr>
        </p:nvSpPr>
        <p:spPr/>
        <p:txBody>
          <a:bodyPr/>
          <a:lstStyle/>
          <a:p>
            <a:fld id="{C7985182-26E9-3A41-9AD1-60867BE29576}" type="slidenum">
              <a:rPr lang="en-CA" smtClean="0"/>
              <a:t>20</a:t>
            </a:fld>
            <a:endParaRPr lang="en-CA" dirty="0"/>
          </a:p>
        </p:txBody>
      </p:sp>
    </p:spTree>
    <p:extLst>
      <p:ext uri="{BB962C8B-B14F-4D97-AF65-F5344CB8AC3E}">
        <p14:creationId xmlns:p14="http://schemas.microsoft.com/office/powerpoint/2010/main" val="35693804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2827655"/>
            <a:ext cx="5608320" cy="6467132"/>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So what is the CFP?</a:t>
            </a:r>
          </a:p>
          <a:p>
            <a:endParaRPr lang="en-US"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It is the most widely recognized financial planning designation in Canada and worldwide. </a:t>
            </a:r>
          </a:p>
          <a:p>
            <a:endParaRPr lang="en-CA"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CFP professionals have demonstrated the knowledge, skills, experience and ethics to examine their clients’ entire financial picture, </a:t>
            </a:r>
            <a:r>
              <a:rPr lang="en-CA" b="1" dirty="0">
                <a:latin typeface="Arial" panose="020B0604020202020204" pitchFamily="34" charset="0"/>
                <a:cs typeface="Arial" panose="020B0604020202020204" pitchFamily="34" charset="0"/>
              </a:rPr>
              <a:t>at the highest level of complexity </a:t>
            </a:r>
            <a:r>
              <a:rPr lang="en-CA" dirty="0">
                <a:latin typeface="Arial" panose="020B0604020202020204" pitchFamily="34" charset="0"/>
                <a:cs typeface="Arial" panose="020B0604020202020204" pitchFamily="34" charset="0"/>
              </a:rPr>
              <a:t>required of the profession, and work with their clients to build a financial plan. </a:t>
            </a: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7985182-26E9-3A41-9AD1-60867BE29576}" type="slidenum">
              <a:rPr lang="en-CA" smtClean="0"/>
              <a:t>21</a:t>
            </a:fld>
            <a:endParaRPr lang="en-CA" dirty="0"/>
          </a:p>
        </p:txBody>
      </p:sp>
    </p:spTree>
    <p:extLst>
      <p:ext uri="{BB962C8B-B14F-4D97-AF65-F5344CB8AC3E}">
        <p14:creationId xmlns:p14="http://schemas.microsoft.com/office/powerpoint/2010/main" val="14623078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24038" y="0"/>
            <a:ext cx="3408362" cy="1917700"/>
          </a:xfrm>
        </p:spPr>
      </p:sp>
      <p:sp>
        <p:nvSpPr>
          <p:cNvPr id="3" name="Notes Placeholder 2"/>
          <p:cNvSpPr>
            <a:spLocks noGrp="1"/>
          </p:cNvSpPr>
          <p:nvPr>
            <p:ph type="body" idx="1"/>
          </p:nvPr>
        </p:nvSpPr>
        <p:spPr>
          <a:xfrm>
            <a:off x="205861" y="2140109"/>
            <a:ext cx="6643188" cy="6467132"/>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Providers for</a:t>
            </a:r>
            <a:r>
              <a:rPr lang="en-US" baseline="0" dirty="0">
                <a:latin typeface="Arial" panose="020B0604020202020204" pitchFamily="34" charset="0"/>
                <a:cs typeface="Arial" panose="020B0604020202020204" pitchFamily="34" charset="0"/>
              </a:rPr>
              <a:t> the Core Curriculum and the Advanced Curriculum vary by province but are generally the same (i.e. you can take the core and advanced programs from the same provider). FP Canada also recognizes that CLU provides the same core knowledge and therefore grants CLU holders exemption from the core curriculum.</a:t>
            </a:r>
          </a:p>
          <a:p>
            <a:pPr defTabSz="465887">
              <a:defRPr/>
            </a:pPr>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Note: As of April 1, 2022 a candidate must have a college or university </a:t>
            </a:r>
            <a:r>
              <a:rPr lang="en-US" b="1" baseline="0" dirty="0">
                <a:latin typeface="Arial" panose="020B0604020202020204" pitchFamily="34" charset="0"/>
                <a:cs typeface="Arial" panose="020B0604020202020204" pitchFamily="34" charset="0"/>
              </a:rPr>
              <a:t>degree</a:t>
            </a:r>
            <a:r>
              <a:rPr lang="en-US" baseline="0" dirty="0">
                <a:latin typeface="Arial" panose="020B0604020202020204" pitchFamily="34" charset="0"/>
                <a:cs typeface="Arial" panose="020B0604020202020204" pitchFamily="34" charset="0"/>
              </a:rPr>
              <a:t> in order to enroll and qualify for the CFP.  Individuals who complete the designations requirements on or before March 31, 2022 are exempt from the post-secondary education requirement. More details on the new post-secondary education requirements and grandfathering provisions are on slide 21.</a:t>
            </a:r>
          </a:p>
          <a:p>
            <a:pPr defTabSz="465887">
              <a:defRPr/>
            </a:pPr>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In option 1: </a:t>
            </a:r>
          </a:p>
          <a:p>
            <a:r>
              <a:rPr lang="en-US" baseline="0" dirty="0">
                <a:latin typeface="Arial" panose="020B0604020202020204" pitchFamily="34" charset="0"/>
                <a:cs typeface="Arial" panose="020B0604020202020204" pitchFamily="34" charset="0"/>
              </a:rPr>
              <a:t>Step 1 and 2 can be taken before, at the same time or after the Introduction to Professional Ethics course.</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Step 1 – approx. 200 hours of learning</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The Introduction to Professional Ethics course is 2 hours of learning followed by an end of course online assessment.</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Step 4 – equivalent to approx. a one-semester university course (approx. 110 – 160 hours)</a:t>
            </a:r>
          </a:p>
          <a:p>
            <a:r>
              <a:rPr lang="en-US" baseline="0" dirty="0">
                <a:latin typeface="Arial" panose="020B0604020202020204" pitchFamily="34" charset="0"/>
                <a:cs typeface="Arial" panose="020B0604020202020204" pitchFamily="34" charset="0"/>
              </a:rPr>
              <a:t>Step 5 – 6 hours long broken into 2 sessions</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NOTE: </a:t>
            </a:r>
            <a:r>
              <a:rPr lang="en-CA" dirty="0">
                <a:latin typeface="Arial" panose="020B0604020202020204" pitchFamily="34" charset="0"/>
                <a:cs typeface="Arial" panose="020B0604020202020204" pitchFamily="34" charset="0"/>
              </a:rPr>
              <a:t>Effective April 2022, a post-secondary degree will be a requirement for CFP certification.</a:t>
            </a:r>
          </a:p>
          <a:p>
            <a:endParaRPr lang="en-CA"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This is an intensive course but the resulting knowledge and added credibility with clients is significant and worth the investment both in time, effort and dollars.</a:t>
            </a:r>
            <a:endParaRPr lang="en-US" baseline="0"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7985182-26E9-3A41-9AD1-60867BE29576}" type="slidenum">
              <a:rPr lang="en-CA" smtClean="0"/>
              <a:t>22</a:t>
            </a:fld>
            <a:endParaRPr lang="en-CA" dirty="0"/>
          </a:p>
        </p:txBody>
      </p:sp>
    </p:spTree>
    <p:extLst>
      <p:ext uri="{BB962C8B-B14F-4D97-AF65-F5344CB8AC3E}">
        <p14:creationId xmlns:p14="http://schemas.microsoft.com/office/powerpoint/2010/main" val="19878787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44700" y="465138"/>
            <a:ext cx="2798763" cy="1574800"/>
          </a:xfrm>
        </p:spPr>
      </p:sp>
      <p:sp>
        <p:nvSpPr>
          <p:cNvPr id="3" name="Notes Placeholder 2"/>
          <p:cNvSpPr>
            <a:spLocks noGrp="1"/>
          </p:cNvSpPr>
          <p:nvPr>
            <p:ph type="body" idx="1"/>
          </p:nvPr>
        </p:nvSpPr>
        <p:spPr>
          <a:xfrm>
            <a:off x="723296" y="2304732"/>
            <a:ext cx="5608320" cy="5752148"/>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Here are some of the benefits of a CFP designation:</a:t>
            </a:r>
          </a:p>
          <a:p>
            <a:endParaRPr lang="en-US" dirty="0">
              <a:latin typeface="Arial" panose="020B0604020202020204" pitchFamily="34" charset="0"/>
              <a:cs typeface="Arial" panose="020B0604020202020204" pitchFamily="34" charset="0"/>
            </a:endParaRPr>
          </a:p>
          <a:p>
            <a:pPr marL="174708" indent="-174708">
              <a:buFont typeface="Arial" panose="020B0604020202020204" pitchFamily="34" charset="0"/>
              <a:buChar char="•"/>
            </a:pPr>
            <a:r>
              <a:rPr lang="en-US" b="1" dirty="0">
                <a:latin typeface="Arial" panose="020B0604020202020204" pitchFamily="34" charset="0"/>
                <a:cs typeface="Arial" panose="020B0604020202020204" pitchFamily="34" charset="0"/>
              </a:rPr>
              <a:t>Credibility:</a:t>
            </a:r>
            <a:r>
              <a:rPr lang="en-US" dirty="0">
                <a:latin typeface="Arial" panose="020B0604020202020204" pitchFamily="34" charset="0"/>
                <a:cs typeface="Arial" panose="020B0604020202020204" pitchFamily="34" charset="0"/>
              </a:rPr>
              <a:t> it</a:t>
            </a:r>
            <a:r>
              <a:rPr lang="en-CA" dirty="0">
                <a:latin typeface="Arial" panose="020B0604020202020204" pitchFamily="34" charset="0"/>
                <a:cs typeface="Arial" panose="020B0604020202020204" pitchFamily="34" charset="0"/>
              </a:rPr>
              <a:t> is the most widely recognized financial planning designation in Canada and throughout the world and is considered the standard for the profession.</a:t>
            </a:r>
          </a:p>
          <a:p>
            <a:pPr marL="174708" indent="-174708">
              <a:buFont typeface="Arial" panose="020B0604020202020204" pitchFamily="34" charset="0"/>
              <a:buChar char="•"/>
            </a:pPr>
            <a:endParaRPr lang="en-CA" dirty="0">
              <a:latin typeface="Arial" panose="020B0604020202020204" pitchFamily="34" charset="0"/>
              <a:cs typeface="Arial" panose="020B0604020202020204" pitchFamily="34" charset="0"/>
            </a:endParaRPr>
          </a:p>
          <a:p>
            <a:pPr marL="174708" indent="-174708">
              <a:buFont typeface="Arial" panose="020B0604020202020204" pitchFamily="34" charset="0"/>
              <a:buChar char="•"/>
            </a:pPr>
            <a:r>
              <a:rPr lang="en-CA" b="1" dirty="0">
                <a:latin typeface="Arial" panose="020B0604020202020204" pitchFamily="34" charset="0"/>
                <a:cs typeface="Arial" panose="020B0604020202020204" pitchFamily="34" charset="0"/>
              </a:rPr>
              <a:t>Knowledge: </a:t>
            </a:r>
            <a:r>
              <a:rPr lang="en-CA" dirty="0">
                <a:latin typeface="Arial" panose="020B0604020202020204" pitchFamily="34" charset="0"/>
                <a:cs typeface="Arial" panose="020B0604020202020204" pitchFamily="34" charset="0"/>
              </a:rPr>
              <a:t>CFP professionals have demonstrated the knowledge, skills, experience and ethics to examine their clients’ entire financial picture, at the highest level of complexity.</a:t>
            </a:r>
          </a:p>
          <a:p>
            <a:pPr marL="174708" indent="-174708">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174708" indent="-174708">
              <a:buFont typeface="Arial" panose="020B0604020202020204" pitchFamily="34" charset="0"/>
              <a:buChar char="•"/>
            </a:pPr>
            <a:r>
              <a:rPr lang="en-US" b="1" dirty="0">
                <a:latin typeface="Arial" panose="020B0604020202020204" pitchFamily="34" charset="0"/>
                <a:cs typeface="Arial" panose="020B0604020202020204" pitchFamily="34" charset="0"/>
              </a:rPr>
              <a:t>Commitment to improving: </a:t>
            </a:r>
            <a:r>
              <a:rPr lang="en-US" dirty="0">
                <a:latin typeface="Arial" panose="020B0604020202020204" pitchFamily="34" charset="0"/>
                <a:cs typeface="Arial" panose="020B0604020202020204" pitchFamily="34" charset="0"/>
              </a:rPr>
              <a:t>CFP professionals are required to perform annual continuing education to maintain their designation. </a:t>
            </a:r>
          </a:p>
          <a:p>
            <a:pPr marL="174708" indent="-174708">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174708" indent="-174708">
              <a:buFont typeface="Arial" panose="020B0604020202020204" pitchFamily="34" charset="0"/>
              <a:buChar char="•"/>
            </a:pPr>
            <a:r>
              <a:rPr lang="en-US" b="1" dirty="0">
                <a:latin typeface="Arial" panose="020B0604020202020204" pitchFamily="34" charset="0"/>
                <a:cs typeface="Arial" panose="020B0604020202020204" pitchFamily="34" charset="0"/>
              </a:rPr>
              <a:t>Standards and Advocacy: </a:t>
            </a:r>
            <a:r>
              <a:rPr lang="en-US" dirty="0">
                <a:latin typeface="Arial" panose="020B0604020202020204" pitchFamily="34" charset="0"/>
                <a:cs typeface="Arial" panose="020B0604020202020204" pitchFamily="34" charset="0"/>
              </a:rPr>
              <a:t>FP Canada creates and enforces standards for financial planning professionals.  They continually push for the formalization of the professionalization of financial planning. </a:t>
            </a: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pPr marL="0" lvl="2" indent="0" defTabSz="465887">
              <a:buNone/>
              <a:defRPr/>
            </a:pPr>
            <a:r>
              <a:rPr lang="en-CA" b="1" dirty="0">
                <a:latin typeface="Arial" panose="020B0604020202020204" pitchFamily="34" charset="0"/>
                <a:cs typeface="Arial" panose="020B0604020202020204" pitchFamily="34" charset="0"/>
              </a:rPr>
              <a:t>Have 1-2 advisors in the region or from another region with this designation speak to the benefits of the designation. </a:t>
            </a:r>
          </a:p>
          <a:p>
            <a:pPr marL="0" lvl="2" indent="0" defTabSz="465887">
              <a:buNone/>
              <a:defRPr/>
            </a:pPr>
            <a:r>
              <a:rPr lang="en-CA" b="1" dirty="0">
                <a:latin typeface="Arial" panose="020B0604020202020204" pitchFamily="34" charset="0"/>
                <a:cs typeface="Arial" panose="020B0604020202020204" pitchFamily="34" charset="0"/>
              </a:rPr>
              <a:t>Ask:</a:t>
            </a:r>
            <a:r>
              <a:rPr lang="en-CA" b="1" baseline="0" dirty="0">
                <a:latin typeface="Arial" panose="020B0604020202020204" pitchFamily="34" charset="0"/>
                <a:cs typeface="Arial" panose="020B0604020202020204" pitchFamily="34" charset="0"/>
              </a:rPr>
              <a:t> H</a:t>
            </a:r>
            <a:r>
              <a:rPr lang="en-CA" b="1" dirty="0">
                <a:latin typeface="Arial" panose="020B0604020202020204" pitchFamily="34" charset="0"/>
                <a:cs typeface="Arial" panose="020B0604020202020204" pitchFamily="34" charset="0"/>
              </a:rPr>
              <a:t>ow the designation has helped your business?</a:t>
            </a:r>
          </a:p>
          <a:p>
            <a:pPr lvl="2"/>
            <a:endParaRPr lang="en-CA" b="1"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CA"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23</a:t>
            </a:fld>
            <a:endParaRPr lang="en-CA" dirty="0"/>
          </a:p>
        </p:txBody>
      </p:sp>
    </p:spTree>
    <p:extLst>
      <p:ext uri="{BB962C8B-B14F-4D97-AF65-F5344CB8AC3E}">
        <p14:creationId xmlns:p14="http://schemas.microsoft.com/office/powerpoint/2010/main" val="11555303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44700" y="465138"/>
            <a:ext cx="2798763" cy="1574800"/>
          </a:xfrm>
        </p:spPr>
      </p:sp>
      <p:sp>
        <p:nvSpPr>
          <p:cNvPr id="3" name="Notes Placeholder 2"/>
          <p:cNvSpPr>
            <a:spLocks noGrp="1"/>
          </p:cNvSpPr>
          <p:nvPr>
            <p:ph type="body" idx="1"/>
          </p:nvPr>
        </p:nvSpPr>
        <p:spPr>
          <a:xfrm>
            <a:off x="723296" y="2304732"/>
            <a:ext cx="5608320" cy="5752148"/>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Here is what</a:t>
            </a:r>
            <a:r>
              <a:rPr lang="en-US" baseline="0" dirty="0">
                <a:latin typeface="Arial" panose="020B0604020202020204" pitchFamily="34" charset="0"/>
                <a:cs typeface="Arial" panose="020B0604020202020204" pitchFamily="34" charset="0"/>
              </a:rPr>
              <a:t> a Regional Sales Director had to say about the CFP:</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a:defRPr/>
            </a:pPr>
            <a:r>
              <a:rPr lang="en-CA" dirty="0">
                <a:latin typeface="Arial" panose="020B0604020202020204" pitchFamily="34" charset="0"/>
                <a:cs typeface="Arial" panose="020B0604020202020204" pitchFamily="34" charset="0"/>
              </a:rPr>
              <a:t>“In my opinion, this designation is a “must” for every advisor. I look at it as the foundation of all my knowledge and skills to provide better advice. The extent of the knowledge you gather is very broad. It has helped me understand every step of the financial planning process. Being able to ask the right questions and understand thoroughly what is important to the client, makes it easy to come up with the “right” solutions. On the other hand, it is a sign of commitment to clients in terms of the level of competency and ethics which often makes it easier to gain a Client’s trust.” </a:t>
            </a: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24</a:t>
            </a:fld>
            <a:endParaRPr lang="en-CA" dirty="0"/>
          </a:p>
        </p:txBody>
      </p:sp>
    </p:spTree>
    <p:extLst>
      <p:ext uri="{BB962C8B-B14F-4D97-AF65-F5344CB8AC3E}">
        <p14:creationId xmlns:p14="http://schemas.microsoft.com/office/powerpoint/2010/main" val="25832459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2827655"/>
            <a:ext cx="5608320" cy="6467132"/>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So what is a CLU?</a:t>
            </a:r>
          </a:p>
          <a:p>
            <a:endParaRPr lang="en-US"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The CLU designation is a wealth transfer and estate planning designation is recommended (at minimum) when working in the business owner market segment. </a:t>
            </a:r>
          </a:p>
          <a:p>
            <a:endParaRPr lang="en-CA"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CLU designation holders are regarded as elite professional financial advisors who specialize in developing effective solutions for individuals, business owners, and professionals in the areas of risk management, wealth creation and preservation, estate planning, and wealth transfer.</a:t>
            </a:r>
          </a:p>
          <a:p>
            <a:endParaRPr lang="en-CA" dirty="0">
              <a:latin typeface="Arial" panose="020B0604020202020204" pitchFamily="34" charset="0"/>
              <a:cs typeface="Arial" panose="020B0604020202020204" pitchFamily="34" charset="0"/>
            </a:endParaRPr>
          </a:p>
          <a:p>
            <a:r>
              <a:rPr lang="en-CA" b="1" dirty="0">
                <a:latin typeface="Arial" panose="020B0604020202020204" pitchFamily="34" charset="0"/>
                <a:cs typeface="Arial" panose="020B0604020202020204" pitchFamily="34" charset="0"/>
              </a:rPr>
              <a:t>Who should enrol? </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Individuals looking to earn the highly regarded CLU designation in Canada</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Financial services professionals or specialists looking to help consumers build and preserve wealth through effective wealth creation, estate planning and wealth transfer solutions</a:t>
            </a: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7985182-26E9-3A41-9AD1-60867BE29576}" type="slidenum">
              <a:rPr lang="en-CA" smtClean="0"/>
              <a:t>25</a:t>
            </a:fld>
            <a:endParaRPr lang="en-CA" dirty="0"/>
          </a:p>
        </p:txBody>
      </p:sp>
    </p:spTree>
    <p:extLst>
      <p:ext uri="{BB962C8B-B14F-4D97-AF65-F5344CB8AC3E}">
        <p14:creationId xmlns:p14="http://schemas.microsoft.com/office/powerpoint/2010/main" val="22056289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33828" y="2827655"/>
            <a:ext cx="6364999" cy="6467132"/>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The CLU designation requires</a:t>
            </a:r>
            <a:r>
              <a:rPr lang="en-US" baseline="0" dirty="0">
                <a:latin typeface="Arial" panose="020B0604020202020204" pitchFamily="34" charset="0"/>
                <a:cs typeface="Arial" panose="020B0604020202020204" pitchFamily="34" charset="0"/>
              </a:rPr>
              <a:t> prerequisite learning </a:t>
            </a:r>
            <a:r>
              <a:rPr lang="en-CA" b="0" baseline="0" dirty="0">
                <a:latin typeface="Arial" panose="020B0604020202020204" pitchFamily="34" charset="0"/>
                <a:cs typeface="Arial" panose="020B0604020202020204" pitchFamily="34" charset="0"/>
              </a:rPr>
              <a:t>through the </a:t>
            </a:r>
            <a:r>
              <a:rPr lang="en-CA" dirty="0">
                <a:latin typeface="Arial" panose="020B0604020202020204" pitchFamily="34" charset="0"/>
                <a:cs typeface="Arial" panose="020B0604020202020204" pitchFamily="34" charset="0"/>
              </a:rPr>
              <a:t>Advocis Financial Planning Fundamentals Program for CLU® Certification.</a:t>
            </a:r>
            <a:r>
              <a:rPr lang="en-CA" baseline="0"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CFP, QAFP, PFP, F.Pl. (Pl.Fin), CPA (or equivalent), CFA</a:t>
            </a:r>
            <a:r>
              <a:rPr lang="en-CA" dirty="0">
                <a:latin typeface="Arial" panose="020B0604020202020204" pitchFamily="34" charset="0"/>
                <a:cs typeface="Arial" panose="020B0604020202020204" pitchFamily="34" charset="0"/>
              </a:rPr>
              <a:t> designation holders can apply for an exemption from the pre-requisite learning.</a:t>
            </a:r>
            <a:r>
              <a:rPr lang="en-CA" baseline="0"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For individuals who completed the core learning through Advocis, the Fundamentals Program will be the same bundle of courses.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a:t>
            </a:r>
            <a:r>
              <a:rPr lang="en-US" baseline="0" dirty="0">
                <a:latin typeface="Arial" panose="020B0604020202020204" pitchFamily="34" charset="0"/>
                <a:cs typeface="Arial" panose="020B0604020202020204" pitchFamily="34" charset="0"/>
              </a:rPr>
              <a:t> </a:t>
            </a:r>
            <a:r>
              <a:rPr lang="en-CA" dirty="0">
                <a:latin typeface="Arial" panose="020B0604020202020204" pitchFamily="34" charset="0"/>
                <a:cs typeface="Arial" panose="020B0604020202020204" pitchFamily="34" charset="0"/>
              </a:rPr>
              <a:t>Financial Planning Fundamentals Program (Core Curriculum) Bundle includes:</a:t>
            </a:r>
          </a:p>
          <a:p>
            <a:pPr marL="262749" lvl="1" indent="-174708">
              <a:buSzPct val="100000"/>
              <a:buFont typeface="Arial" panose="020B0604020202020204" pitchFamily="34" charset="0"/>
              <a:buChar char="•"/>
            </a:pPr>
            <a:r>
              <a:rPr lang="en-CA" dirty="0">
                <a:latin typeface="Arial" panose="020B0604020202020204" pitchFamily="34" charset="0"/>
                <a:cs typeface="Arial" panose="020B0604020202020204" pitchFamily="34" charset="0"/>
              </a:rPr>
              <a:t>Financial Planning &amp; Financial Services Industry Regulation</a:t>
            </a:r>
          </a:p>
          <a:p>
            <a:pPr marL="262749" lvl="1" indent="-174708">
              <a:buSzPct val="100000"/>
              <a:buFont typeface="Arial" panose="020B0604020202020204" pitchFamily="34" charset="0"/>
              <a:buChar char="•"/>
            </a:pPr>
            <a:r>
              <a:rPr lang="en-CA" dirty="0">
                <a:latin typeface="Arial" panose="020B0604020202020204" pitchFamily="34" charset="0"/>
                <a:cs typeface="Arial" panose="020B0604020202020204" pitchFamily="34" charset="0"/>
              </a:rPr>
              <a:t>Financial Analysis</a:t>
            </a:r>
          </a:p>
          <a:p>
            <a:pPr marL="262749" lvl="1" indent="-174708">
              <a:buSzPct val="100000"/>
              <a:buFont typeface="Arial" panose="020B0604020202020204" pitchFamily="34" charset="0"/>
              <a:buChar char="•"/>
            </a:pPr>
            <a:r>
              <a:rPr lang="en-CA" dirty="0">
                <a:latin typeface="Arial" panose="020B0604020202020204" pitchFamily="34" charset="0"/>
                <a:cs typeface="Arial" panose="020B0604020202020204" pitchFamily="34" charset="0"/>
              </a:rPr>
              <a:t>Credit &amp; Debt</a:t>
            </a:r>
          </a:p>
          <a:p>
            <a:pPr marL="262749" lvl="1" indent="-174708">
              <a:buSzPct val="100000"/>
              <a:buFont typeface="Arial" panose="020B0604020202020204" pitchFamily="34" charset="0"/>
              <a:buChar char="•"/>
            </a:pPr>
            <a:r>
              <a:rPr lang="en-CA" dirty="0">
                <a:latin typeface="Arial" panose="020B0604020202020204" pitchFamily="34" charset="0"/>
                <a:cs typeface="Arial" panose="020B0604020202020204" pitchFamily="34" charset="0"/>
              </a:rPr>
              <a:t>Registered Retirement Plans</a:t>
            </a:r>
          </a:p>
          <a:p>
            <a:pPr marL="262749" lvl="1" indent="-174708">
              <a:buSzPct val="100000"/>
              <a:buFont typeface="Arial" panose="020B0604020202020204" pitchFamily="34" charset="0"/>
              <a:buChar char="•"/>
            </a:pPr>
            <a:r>
              <a:rPr lang="en-CA" dirty="0">
                <a:latin typeface="Arial" panose="020B0604020202020204" pitchFamily="34" charset="0"/>
                <a:cs typeface="Arial" panose="020B0604020202020204" pitchFamily="34" charset="0"/>
              </a:rPr>
              <a:t>Government Benefit Plans</a:t>
            </a:r>
          </a:p>
          <a:p>
            <a:pPr marL="262749" lvl="1" indent="-174708">
              <a:buSzPct val="100000"/>
              <a:buFont typeface="Arial" panose="020B0604020202020204" pitchFamily="34" charset="0"/>
              <a:buChar char="•"/>
            </a:pPr>
            <a:r>
              <a:rPr lang="en-CA" dirty="0">
                <a:latin typeface="Arial" panose="020B0604020202020204" pitchFamily="34" charset="0"/>
                <a:cs typeface="Arial" panose="020B0604020202020204" pitchFamily="34" charset="0"/>
              </a:rPr>
              <a:t>Registered Education &amp; Disability Plans</a:t>
            </a:r>
          </a:p>
          <a:p>
            <a:pPr marL="262749" lvl="1" indent="-174708">
              <a:buSzPct val="100000"/>
              <a:buFont typeface="Arial" panose="020B0604020202020204" pitchFamily="34" charset="0"/>
              <a:buChar char="•"/>
            </a:pPr>
            <a:r>
              <a:rPr lang="en-CA" dirty="0">
                <a:latin typeface="Arial" panose="020B0604020202020204" pitchFamily="34" charset="0"/>
                <a:cs typeface="Arial" panose="020B0604020202020204" pitchFamily="34" charset="0"/>
              </a:rPr>
              <a:t>Economics</a:t>
            </a:r>
          </a:p>
          <a:p>
            <a:pPr marL="262749" lvl="1" indent="-174708">
              <a:buSzPct val="100000"/>
              <a:buFont typeface="Arial" panose="020B0604020202020204" pitchFamily="34" charset="0"/>
              <a:buChar char="•"/>
            </a:pPr>
            <a:r>
              <a:rPr lang="en-CA" dirty="0">
                <a:latin typeface="Arial" panose="020B0604020202020204" pitchFamily="34" charset="0"/>
                <a:cs typeface="Arial" panose="020B0604020202020204" pitchFamily="34" charset="0"/>
              </a:rPr>
              <a:t>Investments</a:t>
            </a:r>
          </a:p>
          <a:p>
            <a:pPr marL="262749" lvl="1" indent="-174708">
              <a:buSzPct val="100000"/>
              <a:buFont typeface="Arial" panose="020B0604020202020204" pitchFamily="34" charset="0"/>
              <a:buChar char="•"/>
            </a:pPr>
            <a:r>
              <a:rPr lang="en-CA" dirty="0">
                <a:latin typeface="Arial" panose="020B0604020202020204" pitchFamily="34" charset="0"/>
                <a:cs typeface="Arial" panose="020B0604020202020204" pitchFamily="34" charset="0"/>
              </a:rPr>
              <a:t>Taxation </a:t>
            </a:r>
          </a:p>
          <a:p>
            <a:pPr marL="262749" lvl="1" indent="-174708">
              <a:buSzPct val="100000"/>
              <a:buFont typeface="Arial" panose="020B0604020202020204" pitchFamily="34" charset="0"/>
              <a:buChar char="•"/>
            </a:pPr>
            <a:r>
              <a:rPr lang="en-CA" dirty="0">
                <a:latin typeface="Arial" panose="020B0604020202020204" pitchFamily="34" charset="0"/>
                <a:cs typeface="Arial" panose="020B0604020202020204" pitchFamily="34" charset="0"/>
              </a:rPr>
              <a:t>Law</a:t>
            </a:r>
          </a:p>
          <a:p>
            <a:pPr marL="262749" lvl="1" indent="-174708">
              <a:buSzPct val="100000"/>
              <a:buFont typeface="Arial" panose="020B0604020202020204" pitchFamily="34" charset="0"/>
              <a:buChar char="•"/>
            </a:pPr>
            <a:r>
              <a:rPr lang="en-CA" dirty="0">
                <a:latin typeface="Arial" panose="020B0604020202020204" pitchFamily="34" charset="0"/>
                <a:cs typeface="Arial" panose="020B0604020202020204" pitchFamily="34" charset="0"/>
              </a:rPr>
              <a:t>Insurance</a:t>
            </a:r>
          </a:p>
          <a:p>
            <a:pPr marL="262749" lvl="1" indent="-174708">
              <a:buSzPct val="100000"/>
              <a:buFont typeface="Arial" panose="020B0604020202020204" pitchFamily="34" charset="0"/>
              <a:buChar char="•"/>
            </a:pPr>
            <a:r>
              <a:rPr lang="en-CA" dirty="0">
                <a:latin typeface="Arial" panose="020B0604020202020204" pitchFamily="34" charset="0"/>
                <a:cs typeface="Arial" panose="020B0604020202020204" pitchFamily="34" charset="0"/>
              </a:rPr>
              <a:t>Human Behaviour</a:t>
            </a:r>
          </a:p>
          <a:p>
            <a:endParaRPr lang="en-CA"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Three</a:t>
            </a:r>
            <a:r>
              <a:rPr lang="en-US" baseline="0" dirty="0">
                <a:latin typeface="Arial" panose="020B0604020202020204" pitchFamily="34" charset="0"/>
                <a:cs typeface="Arial" panose="020B0604020202020204" pitchFamily="34" charset="0"/>
              </a:rPr>
              <a:t> additional courses are also required: </a:t>
            </a:r>
            <a:endParaRPr lang="en-CA" dirty="0">
              <a:latin typeface="Arial" panose="020B0604020202020204" pitchFamily="34" charset="0"/>
              <a:cs typeface="Arial" panose="020B0604020202020204" pitchFamily="34" charset="0"/>
            </a:endParaRP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Advanced Concepts in Tax &amp; Law for Personal Planning – 255</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Tax &amp; Legal Principles for Business and their Owners – 256</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Advanced Estate Planning – 257</a:t>
            </a:r>
          </a:p>
          <a:p>
            <a:endParaRPr lang="en-US" baseline="0"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Each course has a 120 day completion window.</a:t>
            </a:r>
            <a:endParaRPr lang="en-CA"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7985182-26E9-3A41-9AD1-60867BE29576}" type="slidenum">
              <a:rPr lang="en-CA" smtClean="0"/>
              <a:t>26</a:t>
            </a:fld>
            <a:endParaRPr lang="en-CA" dirty="0"/>
          </a:p>
        </p:txBody>
      </p:sp>
    </p:spTree>
    <p:extLst>
      <p:ext uri="{BB962C8B-B14F-4D97-AF65-F5344CB8AC3E}">
        <p14:creationId xmlns:p14="http://schemas.microsoft.com/office/powerpoint/2010/main" val="4443959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44700" y="465138"/>
            <a:ext cx="2798763" cy="1574800"/>
          </a:xfrm>
        </p:spPr>
      </p:sp>
      <p:sp>
        <p:nvSpPr>
          <p:cNvPr id="3" name="Notes Placeholder 2"/>
          <p:cNvSpPr>
            <a:spLocks noGrp="1"/>
          </p:cNvSpPr>
          <p:nvPr>
            <p:ph type="body" idx="1"/>
          </p:nvPr>
        </p:nvSpPr>
        <p:spPr>
          <a:xfrm>
            <a:off x="723296" y="2304732"/>
            <a:ext cx="5608320" cy="5752148"/>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Let’s look at each of the CLU courses closer</a:t>
            </a:r>
            <a:r>
              <a:rPr lang="en-US" baseline="0" dirty="0">
                <a:latin typeface="Arial" panose="020B0604020202020204" pitchFamily="34" charset="0"/>
                <a:cs typeface="Arial" panose="020B0604020202020204" pitchFamily="34" charset="0"/>
              </a:rPr>
              <a:t> now.</a:t>
            </a:r>
          </a:p>
          <a:p>
            <a:endParaRPr lang="en-US" baseline="0" dirty="0">
              <a:latin typeface="Arial" panose="020B0604020202020204" pitchFamily="34" charset="0"/>
              <a:cs typeface="Arial" panose="020B0604020202020204" pitchFamily="34" charset="0"/>
            </a:endParaRPr>
          </a:p>
          <a:p>
            <a:r>
              <a:rPr lang="en-CA" b="1" dirty="0">
                <a:latin typeface="Arial" panose="020B0604020202020204" pitchFamily="34" charset="0"/>
                <a:cs typeface="Arial" panose="020B0604020202020204" pitchFamily="34" charset="0"/>
              </a:rPr>
              <a:t>Advanced Concepts in tax &amp; Law for Personal Planning – 255</a:t>
            </a:r>
          </a:p>
          <a:p>
            <a:r>
              <a:rPr lang="en-CA" dirty="0">
                <a:latin typeface="Arial" panose="020B0604020202020204" pitchFamily="34" charset="0"/>
                <a:cs typeface="Arial" panose="020B0604020202020204" pitchFamily="34" charset="0"/>
              </a:rPr>
              <a:t>Focuses on wealth transfer and estate planning strategies for individuals and families. Descriptions of law and tax structures lead to discussions on applicable financial planning approaches for individuals and families.</a:t>
            </a:r>
          </a:p>
          <a:p>
            <a:endParaRPr lang="en-CA" dirty="0">
              <a:latin typeface="Arial" panose="020B0604020202020204" pitchFamily="34" charset="0"/>
              <a:cs typeface="Arial" panose="020B0604020202020204" pitchFamily="34" charset="0"/>
            </a:endParaRPr>
          </a:p>
          <a:p>
            <a:r>
              <a:rPr lang="en-CA" b="1" dirty="0">
                <a:latin typeface="Arial" panose="020B0604020202020204" pitchFamily="34" charset="0"/>
                <a:cs typeface="Arial" panose="020B0604020202020204" pitchFamily="34" charset="0"/>
              </a:rPr>
              <a:t>Tax &amp; Legal Principles for Business and their Owners – 256</a:t>
            </a:r>
          </a:p>
          <a:p>
            <a:r>
              <a:rPr lang="en-CA" dirty="0">
                <a:latin typeface="Arial" panose="020B0604020202020204" pitchFamily="34" charset="0"/>
                <a:cs typeface="Arial" panose="020B0604020202020204" pitchFamily="34" charset="0"/>
              </a:rPr>
              <a:t>Focuses on wealth transfer and estate planning strategies for businesses and business owners.</a:t>
            </a:r>
          </a:p>
          <a:p>
            <a:endParaRPr lang="en-CA" dirty="0">
              <a:latin typeface="Arial" panose="020B0604020202020204" pitchFamily="34" charset="0"/>
              <a:cs typeface="Arial" panose="020B0604020202020204" pitchFamily="34" charset="0"/>
            </a:endParaRPr>
          </a:p>
          <a:p>
            <a:r>
              <a:rPr lang="en-CA" b="1" dirty="0">
                <a:latin typeface="Arial" panose="020B0604020202020204" pitchFamily="34" charset="0"/>
                <a:cs typeface="Arial" panose="020B0604020202020204" pitchFamily="34" charset="0"/>
              </a:rPr>
              <a:t>Advanced Estate Planning – 257</a:t>
            </a:r>
          </a:p>
          <a:p>
            <a:r>
              <a:rPr lang="en-CA" dirty="0">
                <a:latin typeface="Arial" panose="020B0604020202020204" pitchFamily="34" charset="0"/>
                <a:cs typeface="Arial" panose="020B0604020202020204" pitchFamily="34" charset="0"/>
              </a:rPr>
              <a:t>The culmination of all the courses in the CLU program. The course is designed to help financial advisors hone their skills in working with the client to develop a comprehensive estate plan that addresses all of the client's objectives and obligations. This course also aligns with the final exam for the completion of the CLU program.</a:t>
            </a: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27</a:t>
            </a:fld>
            <a:endParaRPr lang="en-CA" dirty="0"/>
          </a:p>
        </p:txBody>
      </p:sp>
    </p:spTree>
    <p:extLst>
      <p:ext uri="{BB962C8B-B14F-4D97-AF65-F5344CB8AC3E}">
        <p14:creationId xmlns:p14="http://schemas.microsoft.com/office/powerpoint/2010/main" val="34082318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44700" y="465138"/>
            <a:ext cx="2798763" cy="1574800"/>
          </a:xfrm>
        </p:spPr>
      </p:sp>
      <p:sp>
        <p:nvSpPr>
          <p:cNvPr id="3" name="Notes Placeholder 2"/>
          <p:cNvSpPr>
            <a:spLocks noGrp="1"/>
          </p:cNvSpPr>
          <p:nvPr>
            <p:ph type="body" idx="1"/>
          </p:nvPr>
        </p:nvSpPr>
        <p:spPr>
          <a:xfrm>
            <a:off x="723296" y="2304732"/>
            <a:ext cx="5608320" cy="5752148"/>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This is what one RSD had to say about the CLU:</a:t>
            </a:r>
          </a:p>
          <a:p>
            <a:endParaRPr lang="en-US" dirty="0">
              <a:latin typeface="Arial" panose="020B0604020202020204" pitchFamily="34" charset="0"/>
              <a:cs typeface="Arial" panose="020B0604020202020204" pitchFamily="34" charset="0"/>
            </a:endParaRPr>
          </a:p>
          <a:p>
            <a:pPr defTabSz="465887">
              <a:defRPr/>
            </a:pPr>
            <a:r>
              <a:rPr lang="en-CA" dirty="0">
                <a:latin typeface="Arial" panose="020B0604020202020204" pitchFamily="34" charset="0"/>
                <a:cs typeface="Arial" panose="020B0604020202020204" pitchFamily="34" charset="0"/>
              </a:rPr>
              <a:t>“This designation is beneficial to those who are looking for additional knowledge in areas of life insurance, business planning and estate planning. The program teaches many aspects of personal and business financial planning. It has helped me with the in-depth knowledge of the above areas, especially understanding the business organizational structure, tax and estate planning areas and incorporating advanced planning strategies.”</a:t>
            </a:r>
          </a:p>
          <a:p>
            <a:pPr defTabSz="465887">
              <a:defRPr/>
            </a:pPr>
            <a:r>
              <a:rPr lang="en-CA" dirty="0">
                <a:latin typeface="Arial" panose="020B0604020202020204" pitchFamily="34" charset="0"/>
                <a:cs typeface="Arial" panose="020B0604020202020204" pitchFamily="34" charset="0"/>
              </a:rPr>
              <a:t>From a Regional Sales Director</a:t>
            </a: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pPr marL="0" lvl="2" indent="0" defTabSz="465887">
              <a:buNone/>
              <a:defRPr/>
            </a:pPr>
            <a:r>
              <a:rPr lang="en-CA" b="1" dirty="0">
                <a:latin typeface="Arial" panose="020B0604020202020204" pitchFamily="34" charset="0"/>
                <a:cs typeface="Arial" panose="020B0604020202020204" pitchFamily="34" charset="0"/>
              </a:rPr>
              <a:t>Have 1-2 advisors in the region or from another region with this designation speak to the benefits of the designation. </a:t>
            </a:r>
          </a:p>
          <a:p>
            <a:pPr marL="0" lvl="2" indent="0" defTabSz="465887">
              <a:buNone/>
              <a:defRPr/>
            </a:pPr>
            <a:r>
              <a:rPr lang="en-CA" b="1" dirty="0">
                <a:latin typeface="Arial" panose="020B0604020202020204" pitchFamily="34" charset="0"/>
                <a:cs typeface="Arial" panose="020B0604020202020204" pitchFamily="34" charset="0"/>
              </a:rPr>
              <a:t>Ask:</a:t>
            </a:r>
            <a:r>
              <a:rPr lang="en-CA" b="1" baseline="0" dirty="0">
                <a:latin typeface="Arial" panose="020B0604020202020204" pitchFamily="34" charset="0"/>
                <a:cs typeface="Arial" panose="020B0604020202020204" pitchFamily="34" charset="0"/>
              </a:rPr>
              <a:t> H</a:t>
            </a:r>
            <a:r>
              <a:rPr lang="en-CA" b="1" dirty="0">
                <a:latin typeface="Arial" panose="020B0604020202020204" pitchFamily="34" charset="0"/>
                <a:cs typeface="Arial" panose="020B0604020202020204" pitchFamily="34" charset="0"/>
              </a:rPr>
              <a:t>ow the designation has helped their business?</a:t>
            </a:r>
          </a:p>
          <a:p>
            <a:pPr lvl="2"/>
            <a:endParaRPr lang="en-CA" b="1"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a:p>
            <a:pPr marL="0" lvl="8" indent="0">
              <a:buNone/>
            </a:pPr>
            <a:endParaRPr lang="en-US" b="1"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28</a:t>
            </a:fld>
            <a:endParaRPr lang="en-CA" dirty="0"/>
          </a:p>
        </p:txBody>
      </p:sp>
    </p:spTree>
    <p:extLst>
      <p:ext uri="{BB962C8B-B14F-4D97-AF65-F5344CB8AC3E}">
        <p14:creationId xmlns:p14="http://schemas.microsoft.com/office/powerpoint/2010/main" val="39024763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The above outline</a:t>
            </a:r>
            <a:r>
              <a:rPr lang="en-US" baseline="0" dirty="0">
                <a:latin typeface="Arial" panose="020B0604020202020204" pitchFamily="34" charset="0"/>
                <a:cs typeface="Arial" panose="020B0604020202020204" pitchFamily="34" charset="0"/>
              </a:rPr>
              <a:t> shows the logical and gradual transition for an advisor just starting out and slowly building up their knowledge and skills.  </a:t>
            </a:r>
            <a:r>
              <a:rPr lang="en-US" dirty="0">
                <a:latin typeface="Arial" panose="020B0604020202020204" pitchFamily="34" charset="0"/>
                <a:cs typeface="Arial" panose="020B0604020202020204" pitchFamily="34" charset="0"/>
              </a:rPr>
              <a:t>For an advisor at the early stage of their career, we recommend starting with the QAFP</a:t>
            </a:r>
            <a:r>
              <a:rPr lang="en-US" baseline="0" dirty="0">
                <a:latin typeface="Arial" panose="020B0604020202020204" pitchFamily="34" charset="0"/>
                <a:cs typeface="Arial" panose="020B0604020202020204" pitchFamily="34" charset="0"/>
              </a:rPr>
              <a:t> and proceeding according to the above flow (QAFP, CFP, CLU).  For advisors who are further along in their journey, they may wish to jump into the CFP or CLU directly.  In that instance, please note that the CLU will prepare you more for case-study type exams whereas the CFP will provide more broad financial planning knowledge.  Advisors may choose to go with the CFP or the CLU and bridge across the programs in either direction.  The next slide addresses the new requirement from FP Canada for post-secondary education and how this may impact your ability to obtain the QAFP and/or CFP.</a:t>
            </a:r>
            <a:endParaRPr lang="en-CA"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29</a:t>
            </a:fld>
            <a:endParaRPr lang="en-CA" dirty="0"/>
          </a:p>
        </p:txBody>
      </p:sp>
    </p:spTree>
    <p:extLst>
      <p:ext uri="{BB962C8B-B14F-4D97-AF65-F5344CB8AC3E}">
        <p14:creationId xmlns:p14="http://schemas.microsoft.com/office/powerpoint/2010/main" val="32280082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b="1" dirty="0">
                <a:latin typeface="Arial" panose="020B0604020202020204" pitchFamily="34" charset="0"/>
                <a:cs typeface="Arial" panose="020B0604020202020204" pitchFamily="34" charset="0"/>
              </a:rPr>
              <a:t>SAY: </a:t>
            </a:r>
          </a:p>
          <a:p>
            <a:pPr marL="0" lvl="7" indent="0">
              <a:buNone/>
            </a:pPr>
            <a:r>
              <a:rPr lang="en-CA" b="0" baseline="0" dirty="0">
                <a:latin typeface="Arial" panose="020B0604020202020204" pitchFamily="34" charset="0"/>
                <a:cs typeface="Arial" panose="020B0604020202020204" pitchFamily="34" charset="0"/>
              </a:rPr>
              <a:t>Let me take a moment to ask you, considering what we just discussed:</a:t>
            </a:r>
            <a:endParaRPr lang="en-US" b="0" dirty="0">
              <a:latin typeface="Arial" panose="020B0604020202020204" pitchFamily="34" charset="0"/>
              <a:cs typeface="Arial" panose="020B0604020202020204" pitchFamily="34" charset="0"/>
            </a:endParaRPr>
          </a:p>
          <a:p>
            <a:pPr marL="0" lvl="8" indent="0">
              <a:buNone/>
            </a:pPr>
            <a:endParaRPr lang="en-US" b="1" dirty="0">
              <a:latin typeface="Arial" panose="020B0604020202020204" pitchFamily="34" charset="0"/>
              <a:cs typeface="Arial" panose="020B0604020202020204" pitchFamily="34" charset="0"/>
            </a:endParaRPr>
          </a:p>
          <a:p>
            <a:pPr lvl="8"/>
            <a:r>
              <a:rPr lang="en-US" b="1" dirty="0">
                <a:latin typeface="Arial" panose="020B0604020202020204" pitchFamily="34" charset="0"/>
                <a:cs typeface="Arial" panose="020B0604020202020204" pitchFamily="34" charset="0"/>
              </a:rPr>
              <a:t>ASK: </a:t>
            </a:r>
          </a:p>
          <a:p>
            <a:pPr marL="0" lvl="1" indent="0">
              <a:buNone/>
            </a:pPr>
            <a:r>
              <a:rPr lang="en-US" b="1" dirty="0">
                <a:latin typeface="Arial" panose="020B0604020202020204" pitchFamily="34" charset="0"/>
                <a:cs typeface="Arial" panose="020B0604020202020204" pitchFamily="34" charset="0"/>
              </a:rPr>
              <a:t>What are you hoping</a:t>
            </a:r>
            <a:r>
              <a:rPr lang="en-US" b="1" baseline="0" dirty="0">
                <a:latin typeface="Arial" panose="020B0604020202020204" pitchFamily="34" charset="0"/>
                <a:cs typeface="Arial" panose="020B0604020202020204" pitchFamily="34" charset="0"/>
              </a:rPr>
              <a:t> to learn today?</a:t>
            </a:r>
            <a:br>
              <a:rPr lang="en-US" b="1" baseline="0" dirty="0">
                <a:latin typeface="Arial" panose="020B0604020202020204" pitchFamily="34" charset="0"/>
                <a:cs typeface="Arial" panose="020B0604020202020204" pitchFamily="34" charset="0"/>
              </a:rPr>
            </a:br>
            <a:endParaRPr lang="en-US" b="1" baseline="0" dirty="0">
              <a:latin typeface="Arial" panose="020B0604020202020204" pitchFamily="34" charset="0"/>
              <a:cs typeface="Arial" panose="020B0604020202020204" pitchFamily="34" charset="0"/>
            </a:endParaRPr>
          </a:p>
          <a:p>
            <a:pPr lvl="7"/>
            <a:r>
              <a:rPr lang="en-CA" b="1" dirty="0">
                <a:latin typeface="Arial" panose="020B0604020202020204" pitchFamily="34" charset="0"/>
                <a:cs typeface="Arial" panose="020B0604020202020204" pitchFamily="34" charset="0"/>
              </a:rPr>
              <a:t>DO:</a:t>
            </a:r>
          </a:p>
          <a:p>
            <a:pPr lvl="2">
              <a:buSzPct val="100000"/>
              <a:buFont typeface="Arial" panose="020B0604020202020204" pitchFamily="34" charset="0"/>
              <a:buChar char="•"/>
              <a:defRPr/>
            </a:pPr>
            <a:r>
              <a:rPr lang="en-CA" dirty="0">
                <a:latin typeface="Arial" panose="020B0604020202020204" pitchFamily="34" charset="0"/>
                <a:cs typeface="Arial" panose="020B0604020202020204" pitchFamily="34" charset="0"/>
              </a:rPr>
              <a:t>Share a whiteboard.</a:t>
            </a:r>
            <a:endParaRPr lang="en-CA" baseline="0" dirty="0">
              <a:latin typeface="Arial" panose="020B0604020202020204" pitchFamily="34" charset="0"/>
              <a:cs typeface="Arial" panose="020B0604020202020204" pitchFamily="34" charset="0"/>
            </a:endParaRPr>
          </a:p>
          <a:p>
            <a:pPr lvl="2">
              <a:buSzPct val="100000"/>
              <a:buFont typeface="Arial" panose="020B0604020202020204" pitchFamily="34" charset="0"/>
              <a:buChar char="•"/>
              <a:defRPr/>
            </a:pPr>
            <a:r>
              <a:rPr lang="en-CA" baseline="0" dirty="0">
                <a:latin typeface="Arial" panose="020B0604020202020204" pitchFamily="34" charset="0"/>
                <a:cs typeface="Arial" panose="020B0604020202020204" pitchFamily="34" charset="0"/>
              </a:rPr>
              <a:t>Ask the participants to use the annotation tools to post what they are hoping to learn in today’s session.</a:t>
            </a:r>
          </a:p>
          <a:p>
            <a:pPr lvl="2" defTabSz="465887">
              <a:buSzPct val="100000"/>
              <a:buFont typeface="Arial" panose="020B0604020202020204" pitchFamily="34" charset="0"/>
              <a:buChar char="•"/>
              <a:defRPr/>
            </a:pPr>
            <a:r>
              <a:rPr lang="en-CA" baseline="0" dirty="0">
                <a:latin typeface="Arial" panose="020B0604020202020204" pitchFamily="34" charset="0"/>
                <a:cs typeface="Arial" panose="020B0604020202020204" pitchFamily="34" charset="0"/>
              </a:rPr>
              <a:t>Explain that it’s okay if they post on top of each other or use different posting methods and colours.</a:t>
            </a:r>
          </a:p>
          <a:p>
            <a:pPr lvl="2">
              <a:buSzPct val="100000"/>
              <a:buFont typeface="Arial" panose="020B0604020202020204" pitchFamily="34" charset="0"/>
              <a:buChar char="•"/>
              <a:defRPr/>
            </a:pPr>
            <a:r>
              <a:rPr lang="en-CA" b="0" baseline="0" dirty="0">
                <a:latin typeface="Arial" panose="020B0604020202020204" pitchFamily="34" charset="0"/>
                <a:cs typeface="Arial" panose="020B0604020202020204" pitchFamily="34" charset="0"/>
              </a:rPr>
              <a:t>Acknowledge responses and save a copy to redisplay at the end of the session.</a:t>
            </a:r>
          </a:p>
          <a:p>
            <a:pPr marL="368827" lvl="2" indent="-368827">
              <a:buSzPct val="100000"/>
              <a:buFont typeface="Arial" panose="020B0604020202020204" pitchFamily="34" charset="0"/>
              <a:buChar char="•"/>
              <a:defRPr/>
            </a:pPr>
            <a:endParaRPr lang="en-CA" b="0" baseline="0" dirty="0">
              <a:latin typeface="Arial" panose="020B0604020202020204" pitchFamily="34" charset="0"/>
              <a:cs typeface="Arial" panose="020B0604020202020204" pitchFamily="34" charset="0"/>
            </a:endParaRPr>
          </a:p>
          <a:p>
            <a:pPr lvl="2"/>
            <a:r>
              <a:rPr lang="en-US" b="1" dirty="0">
                <a:latin typeface="Arial" panose="020B0604020202020204" pitchFamily="34" charset="0"/>
                <a:cs typeface="Arial" panose="020B0604020202020204" pitchFamily="34" charset="0"/>
              </a:rPr>
              <a:t>SAY: </a:t>
            </a:r>
          </a:p>
          <a:p>
            <a:pPr marL="0" lvl="7" indent="0">
              <a:buNone/>
            </a:pPr>
            <a:r>
              <a:rPr lang="en-CA" b="0" baseline="0" dirty="0">
                <a:latin typeface="Arial" panose="020B0604020202020204" pitchFamily="34" charset="0"/>
                <a:cs typeface="Arial" panose="020B0604020202020204" pitchFamily="34" charset="0"/>
              </a:rPr>
              <a:t>Those are some great answers. We will revisit them later to see how we did.</a:t>
            </a:r>
          </a:p>
          <a:p>
            <a:pPr marL="368827" lvl="2" indent="-368827">
              <a:buSzPct val="100000"/>
              <a:buFont typeface="Arial" panose="020B0604020202020204" pitchFamily="34" charset="0"/>
              <a:buChar char="•"/>
              <a:defRPr/>
            </a:pPr>
            <a:endParaRPr lang="en-CA" b="0" baseline="0" dirty="0">
              <a:latin typeface="Arial" panose="020B0604020202020204" pitchFamily="34" charset="0"/>
              <a:cs typeface="Arial" panose="020B0604020202020204" pitchFamily="34" charset="0"/>
            </a:endParaRPr>
          </a:p>
          <a:p>
            <a:pPr marL="0" lvl="7" indent="0" defTabSz="465887">
              <a:buNone/>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a:p>
            <a:pPr marL="0" lvl="7" indent="0">
              <a:buNone/>
            </a:pPr>
            <a:endParaRPr lang="en-US" b="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D6F069A4-C191-4C67-A97D-61BB4EE7A60E}" type="slidenum">
              <a:rPr lang="en-CA" smtClean="0"/>
              <a:t>3</a:t>
            </a:fld>
            <a:endParaRPr lang="en-CA" dirty="0"/>
          </a:p>
        </p:txBody>
      </p:sp>
    </p:spTree>
    <p:extLst>
      <p:ext uri="{BB962C8B-B14F-4D97-AF65-F5344CB8AC3E}">
        <p14:creationId xmlns:p14="http://schemas.microsoft.com/office/powerpoint/2010/main" val="33949279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67063" y="2847022"/>
            <a:ext cx="6520785" cy="5752148"/>
          </a:xfrm>
        </p:spPr>
        <p:txBody>
          <a:bodyPr/>
          <a:lstStyle/>
          <a:p>
            <a:pPr lvl="2"/>
            <a:r>
              <a:rPr lang="en-US" b="1" dirty="0">
                <a:latin typeface="Arial" panose="020B0604020202020204" pitchFamily="34" charset="0"/>
                <a:cs typeface="Arial" panose="020B0604020202020204" pitchFamily="34" charset="0"/>
              </a:rPr>
              <a:t>SAY: </a:t>
            </a:r>
          </a:p>
          <a:p>
            <a:r>
              <a:rPr lang="en-CA" dirty="0">
                <a:solidFill>
                  <a:srgbClr val="212529"/>
                </a:solidFill>
                <a:latin typeface="Arial" panose="020B0604020202020204" pitchFamily="34" charset="0"/>
                <a:cs typeface="Arial" panose="020B0604020202020204" pitchFamily="34" charset="0"/>
              </a:rPr>
              <a:t>The following grandfathering and transition provisions apply to candidates with respect to post-secondary education:</a:t>
            </a:r>
          </a:p>
          <a:p>
            <a:pPr marL="174708" indent="-174708">
              <a:buFont typeface="Arial" panose="020B0604020202020204" pitchFamily="34" charset="0"/>
              <a:buChar char="•"/>
            </a:pPr>
            <a:r>
              <a:rPr lang="en-CA" dirty="0">
                <a:solidFill>
                  <a:srgbClr val="212529"/>
                </a:solidFill>
                <a:latin typeface="Arial" panose="020B0604020202020204" pitchFamily="34" charset="0"/>
                <a:cs typeface="Arial" panose="020B0604020202020204" pitchFamily="34" charset="0"/>
              </a:rPr>
              <a:t>QAFP professionals and CFP professionals already certified on or before March 31, 2022, are exempt from the post-secondary education requirements.</a:t>
            </a:r>
          </a:p>
          <a:p>
            <a:endParaRPr lang="en-CA" dirty="0">
              <a:solidFill>
                <a:srgbClr val="212529"/>
              </a:solidFill>
              <a:latin typeface="Arial" panose="020B0604020202020204" pitchFamily="34" charset="0"/>
              <a:cs typeface="Arial" panose="020B0604020202020204" pitchFamily="34" charset="0"/>
            </a:endParaRPr>
          </a:p>
          <a:p>
            <a:pPr marL="174708" indent="-174708">
              <a:buFont typeface="Arial" panose="020B0604020202020204" pitchFamily="34" charset="0"/>
              <a:buChar char="•"/>
            </a:pPr>
            <a:r>
              <a:rPr lang="en-CA" dirty="0">
                <a:solidFill>
                  <a:srgbClr val="212529"/>
                </a:solidFill>
                <a:latin typeface="Arial" panose="020B0604020202020204" pitchFamily="34" charset="0"/>
                <a:cs typeface="Arial" panose="020B0604020202020204" pitchFamily="34" charset="0"/>
              </a:rPr>
              <a:t>Applicants for QAFP certification and CFP certification are exempt from the post-secondary education requirements if, on March 31, 2022 they have:</a:t>
            </a:r>
          </a:p>
          <a:p>
            <a:pPr marL="757066" lvl="1" indent="-291179">
              <a:buSzPct val="100000"/>
              <a:buFont typeface="Arial" panose="020B0604020202020204" pitchFamily="34" charset="0"/>
              <a:buChar char="•"/>
            </a:pPr>
            <a:r>
              <a:rPr lang="en-CA" dirty="0">
                <a:solidFill>
                  <a:srgbClr val="212529"/>
                </a:solidFill>
                <a:latin typeface="Arial" panose="020B0604020202020204" pitchFamily="34" charset="0"/>
                <a:cs typeface="Arial" panose="020B0604020202020204" pitchFamily="34" charset="0"/>
              </a:rPr>
              <a:t>Passed the QAFP examination or CFP examination, in which case, they will be subject to normal certification time-limits; or</a:t>
            </a:r>
          </a:p>
          <a:p>
            <a:pPr marL="757066" lvl="1" indent="-291179">
              <a:buSzPct val="100000"/>
              <a:buFont typeface="Arial" panose="020B0604020202020204" pitchFamily="34" charset="0"/>
              <a:buChar char="•"/>
            </a:pPr>
            <a:r>
              <a:rPr lang="en-CA" dirty="0">
                <a:solidFill>
                  <a:srgbClr val="212529"/>
                </a:solidFill>
                <a:latin typeface="Arial" panose="020B0604020202020204" pitchFamily="34" charset="0"/>
                <a:cs typeface="Arial" panose="020B0604020202020204" pitchFamily="34" charset="0"/>
              </a:rPr>
              <a:t>More than 15 years of relevant work experience and obtain an FP Canada certification on or before March 31, 2024.</a:t>
            </a:r>
          </a:p>
          <a:p>
            <a:pPr marL="757066" lvl="1" indent="-291179">
              <a:buSzPct val="100000"/>
              <a:buFont typeface="Arial" panose="020B0604020202020204" pitchFamily="34" charset="0"/>
              <a:buChar char="•"/>
            </a:pPr>
            <a:r>
              <a:rPr lang="en-US" dirty="0">
                <a:solidFill>
                  <a:srgbClr val="212529"/>
                </a:solidFill>
                <a:latin typeface="Arial" panose="020B0604020202020204" pitchFamily="34" charset="0"/>
                <a:cs typeface="Arial" panose="020B0604020202020204" pitchFamily="34" charset="0"/>
              </a:rPr>
              <a:t>For applicants to the CFP program, they are exempt from the requirements if they hold a QAFP in good standing as of March 31,2022 and achieve the CFP by March 31, 2024</a:t>
            </a:r>
            <a:endParaRPr lang="en-CA" dirty="0">
              <a:solidFill>
                <a:srgbClr val="212529"/>
              </a:solidFill>
              <a:latin typeface="Arial" panose="020B0604020202020204" pitchFamily="34" charset="0"/>
              <a:cs typeface="Arial" panose="020B0604020202020204" pitchFamily="34" charset="0"/>
            </a:endParaRPr>
          </a:p>
          <a:p>
            <a:pPr marL="174708" indent="-174708">
              <a:buFont typeface="Arial" panose="020B0604020202020204" pitchFamily="34" charset="0"/>
              <a:buChar char="•"/>
            </a:pPr>
            <a:endParaRPr lang="en-CA" dirty="0">
              <a:solidFill>
                <a:srgbClr val="212529"/>
              </a:solidFill>
              <a:latin typeface="Arial" panose="020B0604020202020204" pitchFamily="34" charset="0"/>
              <a:cs typeface="Arial" panose="020B0604020202020204" pitchFamily="34" charset="0"/>
            </a:endParaRPr>
          </a:p>
          <a:p>
            <a:r>
              <a:rPr lang="en-CA" dirty="0">
                <a:solidFill>
                  <a:srgbClr val="212529"/>
                </a:solidFill>
                <a:latin typeface="Arial" panose="020B0604020202020204" pitchFamily="34" charset="0"/>
                <a:cs typeface="Arial" panose="020B0604020202020204" pitchFamily="34" charset="0"/>
              </a:rPr>
              <a:t>No exemptions will be granted after December 31, 2024.</a:t>
            </a:r>
          </a:p>
          <a:p>
            <a:endParaRPr lang="en-US" dirty="0">
              <a:solidFill>
                <a:schemeClr val="tx2"/>
              </a:solidFill>
              <a:latin typeface="Arial" panose="020B0604020202020204" pitchFamily="34" charset="0"/>
              <a:cs typeface="Arial" panose="020B0604020202020204" pitchFamily="34" charset="0"/>
            </a:endParaRPr>
          </a:p>
          <a:p>
            <a:pPr defTabSz="465887">
              <a:defRPr/>
            </a:pPr>
            <a:r>
              <a:rPr lang="en-US" dirty="0">
                <a:latin typeface="Arial" panose="020B0604020202020204" pitchFamily="34" charset="0"/>
                <a:cs typeface="Arial" panose="020B0604020202020204" pitchFamily="34" charset="0"/>
              </a:rPr>
              <a:t>As you can see, the requirements are strict and leave</a:t>
            </a:r>
            <a:r>
              <a:rPr lang="en-US" baseline="0" dirty="0">
                <a:latin typeface="Arial" panose="020B0604020202020204" pitchFamily="34" charset="0"/>
                <a:cs typeface="Arial" panose="020B0604020202020204" pitchFamily="34" charset="0"/>
              </a:rPr>
              <a:t> very little time to achieve if you do not currently have a post-secondary education and do not have the capacity, means or time to obtain one.  In such a case should you wish to still obtain the CFP, we recommend that you enroll in the QAFP as soon as possible so that you can successfully obtain the certification and make use of the grandfathering provisions.  In such a case, a candidate would ideally complete the QAFP by March 31, 2022 and then proceed with the bridge path to obtain the CFP by March 31, 2024 – effectively this gives a candidate almost 2 extra years to obtain the CFP without having to complete post-secondary education. </a:t>
            </a:r>
            <a:endParaRPr lang="en-CA"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30</a:t>
            </a:fld>
            <a:endParaRPr lang="en-CA" dirty="0"/>
          </a:p>
        </p:txBody>
      </p:sp>
    </p:spTree>
    <p:extLst>
      <p:ext uri="{BB962C8B-B14F-4D97-AF65-F5344CB8AC3E}">
        <p14:creationId xmlns:p14="http://schemas.microsoft.com/office/powerpoint/2010/main" val="31717327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So, what do you do if you have another professional designation</a:t>
            </a:r>
            <a:r>
              <a:rPr lang="en-US" baseline="0" dirty="0">
                <a:latin typeface="Arial" panose="020B0604020202020204" pitchFamily="34" charset="0"/>
                <a:cs typeface="Arial" panose="020B0604020202020204" pitchFamily="34" charset="0"/>
              </a:rPr>
              <a:t> and want to see what advance standing you qualify for?</a:t>
            </a:r>
          </a:p>
          <a:p>
            <a:endParaRPr lang="en-US" baseline="0"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Each designation has some provisions for advanced standing however they are not all the same.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For information on CFP or QAFP equivalencies and exemptions, please visit FP Canada website: </a:t>
            </a:r>
            <a:r>
              <a:rPr lang="en-US" dirty="0">
                <a:latin typeface="Arial" panose="020B0604020202020204" pitchFamily="34" charset="0"/>
                <a:cs typeface="Arial" panose="020B0604020202020204" pitchFamily="34" charset="0"/>
                <a:hlinkClick r:id="rId3"/>
              </a:rPr>
              <a:t>https://fpcanada.ca/students-and-candidates/education-exemptions</a:t>
            </a:r>
            <a:r>
              <a:rPr lang="en-US" dirty="0">
                <a:latin typeface="Arial" panose="020B0604020202020204" pitchFamily="34" charset="0"/>
                <a:cs typeface="Arial" panose="020B0604020202020204" pitchFamily="34" charset="0"/>
              </a:rPr>
              <a:t>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For information on CLU education equivalencies and exemptions, please visit the Advocis website: </a:t>
            </a:r>
            <a:r>
              <a:rPr lang="en-US" dirty="0">
                <a:latin typeface="Arial" panose="020B0604020202020204" pitchFamily="34" charset="0"/>
                <a:cs typeface="Arial" panose="020B0604020202020204" pitchFamily="34" charset="0"/>
                <a:hlinkClick r:id="rId4"/>
              </a:rPr>
              <a:t>https://myadvocis.ca/prior-learning-exemptions-and-equivalencies/</a:t>
            </a:r>
            <a:r>
              <a:rPr lang="en-US" dirty="0">
                <a:latin typeface="Arial" panose="020B0604020202020204" pitchFamily="34" charset="0"/>
                <a:cs typeface="Arial" panose="020B0604020202020204" pitchFamily="34" charset="0"/>
              </a:rPr>
              <a:t> </a:t>
            </a:r>
          </a:p>
          <a:p>
            <a:endParaRPr lang="en-CA"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31</a:t>
            </a:fld>
            <a:endParaRPr lang="en-CA" dirty="0"/>
          </a:p>
        </p:txBody>
      </p:sp>
    </p:spTree>
    <p:extLst>
      <p:ext uri="{BB962C8B-B14F-4D97-AF65-F5344CB8AC3E}">
        <p14:creationId xmlns:p14="http://schemas.microsoft.com/office/powerpoint/2010/main" val="25091739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44700" y="465138"/>
            <a:ext cx="2798763" cy="1574800"/>
          </a:xfrm>
        </p:spPr>
      </p:sp>
      <p:sp>
        <p:nvSpPr>
          <p:cNvPr id="3" name="Notes Placeholder 2"/>
          <p:cNvSpPr>
            <a:spLocks noGrp="1"/>
          </p:cNvSpPr>
          <p:nvPr>
            <p:ph type="body" idx="1"/>
          </p:nvPr>
        </p:nvSpPr>
        <p:spPr>
          <a:xfrm>
            <a:off x="723296" y="2304732"/>
            <a:ext cx="5608320" cy="5752148"/>
          </a:xfrm>
        </p:spPr>
        <p:txBody>
          <a:bodyPr/>
          <a:lstStyle/>
          <a:p>
            <a:pPr lvl="2"/>
            <a:r>
              <a:rPr lang="en-US" b="1" dirty="0">
                <a:latin typeface="Arial" panose="020B0604020202020204" pitchFamily="34" charset="0"/>
                <a:cs typeface="Arial" panose="020B0604020202020204" pitchFamily="34" charset="0"/>
              </a:rPr>
              <a:t>SAY: </a:t>
            </a:r>
          </a:p>
          <a:p>
            <a:pPr marL="0" lvl="2" indent="0">
              <a:buNone/>
            </a:pPr>
            <a:endParaRPr lang="en-US" b="1" dirty="0">
              <a:latin typeface="Arial" panose="020B0604020202020204" pitchFamily="34" charset="0"/>
              <a:cs typeface="Arial" panose="020B0604020202020204" pitchFamily="34" charset="0"/>
            </a:endParaRPr>
          </a:p>
          <a:p>
            <a:r>
              <a:rPr lang="en-US" b="0" dirty="0">
                <a:latin typeface="Arial" panose="020B0604020202020204" pitchFamily="34" charset="0"/>
                <a:cs typeface="Arial" panose="020B0604020202020204" pitchFamily="34" charset="0"/>
              </a:rPr>
              <a:t>Reimbursements</a:t>
            </a:r>
            <a:r>
              <a:rPr lang="en-US" b="0" baseline="0" dirty="0">
                <a:latin typeface="Arial" panose="020B0604020202020204" pitchFamily="34" charset="0"/>
                <a:cs typeface="Arial" panose="020B0604020202020204" pitchFamily="34" charset="0"/>
              </a:rPr>
              <a:t> are available for A</a:t>
            </a:r>
            <a:r>
              <a:rPr lang="en-CA" dirty="0">
                <a:latin typeface="Arial" panose="020B0604020202020204" pitchFamily="34" charset="0"/>
                <a:cs typeface="Arial" panose="020B0604020202020204" pitchFamily="34" charset="0"/>
              </a:rPr>
              <a:t>dvisors located outside Quebec:</a:t>
            </a:r>
          </a:p>
          <a:p>
            <a:pPr marL="291179" indent="-291179">
              <a:buFont typeface="Arial" panose="020B0604020202020204" pitchFamily="34" charset="0"/>
              <a:buChar char="•"/>
            </a:pPr>
            <a:r>
              <a:rPr lang="en-US" dirty="0">
                <a:latin typeface="Arial" panose="020B0604020202020204" pitchFamily="34" charset="0"/>
                <a:cs typeface="Arial" panose="020B0604020202020204" pitchFamily="34" charset="0"/>
              </a:rPr>
              <a:t>CLU $3500</a:t>
            </a:r>
          </a:p>
          <a:p>
            <a:pPr marL="291179" indent="-291179">
              <a:buFont typeface="Arial" panose="020B0604020202020204" pitchFamily="34" charset="0"/>
              <a:buChar char="•"/>
            </a:pPr>
            <a:r>
              <a:rPr lang="en-US" dirty="0">
                <a:latin typeface="Arial" panose="020B0604020202020204" pitchFamily="34" charset="0"/>
                <a:cs typeface="Arial" panose="020B0604020202020204" pitchFamily="34" charset="0"/>
              </a:rPr>
              <a:t>CFP $3500</a:t>
            </a:r>
          </a:p>
          <a:p>
            <a:pPr marL="291179" indent="-291179">
              <a:buFont typeface="Arial" panose="020B0604020202020204" pitchFamily="34" charset="0"/>
              <a:buChar char="•"/>
            </a:pPr>
            <a:r>
              <a:rPr lang="en-US" dirty="0">
                <a:latin typeface="Arial" panose="020B0604020202020204" pitchFamily="34" charset="0"/>
                <a:cs typeface="Arial" panose="020B0604020202020204" pitchFamily="34" charset="0"/>
              </a:rPr>
              <a:t>QAFP $2000</a:t>
            </a:r>
          </a:p>
          <a:p>
            <a:pPr marL="291179" indent="-291179">
              <a:buFont typeface="Arial" panose="020B0604020202020204" pitchFamily="34" charset="0"/>
              <a:buChar char="•"/>
            </a:pPr>
            <a:endParaRPr lang="en-US" dirty="0">
              <a:latin typeface="Arial" panose="020B0604020202020204" pitchFamily="34" charset="0"/>
              <a:cs typeface="Arial" panose="020B0604020202020204" pitchFamily="34" charset="0"/>
            </a:endParaRPr>
          </a:p>
          <a:p>
            <a:r>
              <a:rPr lang="en-US" b="0" dirty="0">
                <a:latin typeface="Arial" panose="020B0604020202020204" pitchFamily="34" charset="0"/>
                <a:cs typeface="Arial" panose="020B0604020202020204" pitchFamily="34" charset="0"/>
              </a:rPr>
              <a:t>Reimbursements</a:t>
            </a:r>
            <a:r>
              <a:rPr lang="en-US" b="0" baseline="0" dirty="0">
                <a:latin typeface="Arial" panose="020B0604020202020204" pitchFamily="34" charset="0"/>
                <a:cs typeface="Arial" panose="020B0604020202020204" pitchFamily="34" charset="0"/>
              </a:rPr>
              <a:t> are available for A</a:t>
            </a:r>
            <a:r>
              <a:rPr lang="en-CA" dirty="0">
                <a:latin typeface="Arial" panose="020B0604020202020204" pitchFamily="34" charset="0"/>
                <a:cs typeface="Arial" panose="020B0604020202020204" pitchFamily="34" charset="0"/>
              </a:rPr>
              <a:t>dvisors located in Quebec:</a:t>
            </a:r>
          </a:p>
          <a:p>
            <a:pPr marL="291179" indent="-291179">
              <a:buFont typeface="Arial" panose="020B0604020202020204" pitchFamily="34" charset="0"/>
              <a:buChar char="•"/>
            </a:pPr>
            <a:r>
              <a:rPr lang="en-US" dirty="0">
                <a:latin typeface="Arial" panose="020B0604020202020204" pitchFamily="34" charset="0"/>
                <a:cs typeface="Arial" panose="020B0604020202020204" pitchFamily="34" charset="0"/>
              </a:rPr>
              <a:t>CLU $3000 </a:t>
            </a:r>
          </a:p>
          <a:p>
            <a:pPr marL="291179" indent="-291179">
              <a:buFont typeface="Arial" panose="020B0604020202020204" pitchFamily="34" charset="0"/>
              <a:buChar char="•"/>
            </a:pPr>
            <a:r>
              <a:rPr lang="en-US" dirty="0">
                <a:latin typeface="Arial" panose="020B0604020202020204" pitchFamily="34" charset="0"/>
                <a:cs typeface="Arial" panose="020B0604020202020204" pitchFamily="34" charset="0"/>
              </a:rPr>
              <a:t>F. Pl. $5000</a:t>
            </a:r>
          </a:p>
          <a:p>
            <a:pPr marL="0" lvl="2" indent="0">
              <a:buNone/>
            </a:pPr>
            <a:endParaRPr lang="en-US" b="0"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Advisors who are eligible to earn the award must satisfy the following criteria on the date they acquire the achievement:</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The advisor must be at or above NAFYC Level 3</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If the advisor is not at NAFYC Level 3 on the date they acquire the achievement, they have 3 months to attain NAFYC Level 3.</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Awards are only for courses completed while under contract with Sun Life Financial.</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If an Advisor’s Agreement or Manager’s Agreement (where the advisor subsequently becomes a member of management) terminates within one year of reimbursement, the full amount must be repaid to Sun Life Financial by the advisor/manager.</a:t>
            </a:r>
          </a:p>
          <a:p>
            <a:br>
              <a:rPr lang="en-CA" dirty="0">
                <a:latin typeface="Arial" panose="020B0604020202020204" pitchFamily="34" charset="0"/>
                <a:cs typeface="Arial" panose="020B0604020202020204" pitchFamily="34" charset="0"/>
              </a:rPr>
            </a:br>
            <a:r>
              <a:rPr lang="en-CA" b="1" dirty="0">
                <a:latin typeface="Arial" panose="020B0604020202020204" pitchFamily="34" charset="0"/>
                <a:cs typeface="Arial" panose="020B0604020202020204" pitchFamily="34" charset="0"/>
              </a:rPr>
              <a:t>Note:</a:t>
            </a:r>
            <a:r>
              <a:rPr lang="en-CA" dirty="0">
                <a:latin typeface="Arial" panose="020B0604020202020204" pitchFamily="34" charset="0"/>
                <a:cs typeface="Arial" panose="020B0604020202020204" pitchFamily="34" charset="0"/>
              </a:rPr>
              <a:t> SFTRAIN only frames one certificate per designation.</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There is NO reimbursement for sales associates or licensed assistants.</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We will NOT reimburse re-activation fees, prep courses, instructor-led programs or annual membership fees.</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Must be an advisor upon completion to be eligible for reimbursement.</a:t>
            </a:r>
          </a:p>
          <a:p>
            <a:endParaRPr lang="en-CA" dirty="0">
              <a:latin typeface="Arial" panose="020B0604020202020204" pitchFamily="34" charset="0"/>
              <a:cs typeface="Arial" panose="020B0604020202020204" pitchFamily="34" charset="0"/>
            </a:endParaRPr>
          </a:p>
          <a:p>
            <a:pPr lvl="7"/>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CA"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a:p>
            <a:pPr marL="123123" indent="-123123" defTabSz="196995">
              <a:spcBef>
                <a:spcPts val="646"/>
              </a:spcBef>
              <a:buClr>
                <a:srgbClr val="FEBE10"/>
              </a:buClr>
              <a:buFont typeface="Arial" panose="020B0604020202020204" pitchFamily="34" charset="0"/>
              <a:buChar char="•"/>
            </a:pPr>
            <a:endParaRPr lang="en-CA" dirty="0">
              <a:latin typeface="Arial" panose="020B0604020202020204" pitchFamily="34" charset="0"/>
              <a:cs typeface="Arial" panose="020B0604020202020204" pitchFamily="34" charset="0"/>
            </a:endParaRPr>
          </a:p>
          <a:p>
            <a:pPr marL="123123" indent="-123123" defTabSz="196995">
              <a:spcBef>
                <a:spcPts val="646"/>
              </a:spcBef>
              <a:buClr>
                <a:srgbClr val="FEBE10"/>
              </a:buClr>
              <a:buFont typeface="Arial" panose="020B0604020202020204" pitchFamily="34" charset="0"/>
              <a:buChar char="•"/>
            </a:pPr>
            <a:endParaRPr lang="en-CA"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32</a:t>
            </a:fld>
            <a:endParaRPr lang="en-CA" dirty="0"/>
          </a:p>
        </p:txBody>
      </p:sp>
    </p:spTree>
    <p:extLst>
      <p:ext uri="{BB962C8B-B14F-4D97-AF65-F5344CB8AC3E}">
        <p14:creationId xmlns:p14="http://schemas.microsoft.com/office/powerpoint/2010/main" val="12338821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b="1" dirty="0">
                <a:latin typeface="Arial" panose="020B0604020202020204" pitchFamily="34" charset="0"/>
                <a:cs typeface="Arial" panose="020B0604020202020204" pitchFamily="34" charset="0"/>
              </a:rPr>
              <a:t>SAY: </a:t>
            </a:r>
          </a:p>
          <a:p>
            <a:pPr marL="0" lvl="2" indent="0">
              <a:buNone/>
            </a:pPr>
            <a:r>
              <a:rPr lang="en-US" b="0" dirty="0">
                <a:latin typeface="Arial" panose="020B0604020202020204" pitchFamily="34" charset="0"/>
                <a:cs typeface="Arial" panose="020B0604020202020204" pitchFamily="34" charset="0"/>
              </a:rPr>
              <a:t>The are some additional accompanying designations for you</a:t>
            </a:r>
            <a:r>
              <a:rPr lang="en-US" b="0" baseline="0" dirty="0">
                <a:latin typeface="Arial" panose="020B0604020202020204" pitchFamily="34" charset="0"/>
                <a:cs typeface="Arial" panose="020B0604020202020204" pitchFamily="34" charset="0"/>
              </a:rPr>
              <a:t> to consider as well.</a:t>
            </a:r>
          </a:p>
          <a:p>
            <a:pPr marL="0" lvl="2" indent="0">
              <a:buNone/>
            </a:pPr>
            <a:r>
              <a:rPr lang="en-US" b="0" baseline="0" dirty="0">
                <a:latin typeface="Arial" panose="020B0604020202020204" pitchFamily="34" charset="0"/>
                <a:cs typeface="Arial" panose="020B0604020202020204" pitchFamily="34" charset="0"/>
              </a:rPr>
              <a:t>We’ll look at those now.</a:t>
            </a:r>
            <a:endParaRPr lang="en-CA" b="0"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lvl="7"/>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CA"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a:p>
            <a:pPr marL="291179" indent="-291179">
              <a:buFont typeface="Arial" panose="020B0604020202020204" pitchFamily="34" charset="0"/>
              <a:buChar char="•"/>
            </a:pPr>
            <a:endParaRPr lang="en-CA"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33</a:t>
            </a:fld>
            <a:endParaRPr lang="en-CA" dirty="0"/>
          </a:p>
        </p:txBody>
      </p:sp>
    </p:spTree>
    <p:extLst>
      <p:ext uri="{BB962C8B-B14F-4D97-AF65-F5344CB8AC3E}">
        <p14:creationId xmlns:p14="http://schemas.microsoft.com/office/powerpoint/2010/main" val="41045429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2827655"/>
            <a:ext cx="5608320" cy="6467132"/>
          </a:xfrm>
        </p:spPr>
        <p:txBody>
          <a:bodyPr/>
          <a:lstStyle/>
          <a:p>
            <a:pPr lvl="2"/>
            <a:r>
              <a:rPr lang="en-US" b="1" dirty="0">
                <a:latin typeface="Arial" panose="020B0604020202020204" pitchFamily="34" charset="0"/>
                <a:cs typeface="Arial" panose="020B0604020202020204" pitchFamily="34" charset="0"/>
              </a:rPr>
              <a:t>SAY: </a:t>
            </a:r>
          </a:p>
          <a:p>
            <a:pPr defTabSz="931774">
              <a:lnSpc>
                <a:spcPct val="90000"/>
              </a:lnSpc>
              <a:spcBef>
                <a:spcPts val="1019"/>
              </a:spcBef>
              <a:buClr>
                <a:schemeClr val="accent5"/>
              </a:buClr>
            </a:pPr>
            <a:r>
              <a:rPr lang="en-US" altLang="en-US" dirty="0">
                <a:latin typeface="Arial" panose="020B0604020202020204" pitchFamily="34" charset="0"/>
                <a:cs typeface="Arial" panose="020B0604020202020204" pitchFamily="34" charset="0"/>
              </a:rPr>
              <a:t>The</a:t>
            </a:r>
            <a:r>
              <a:rPr lang="en-US" altLang="en-US" baseline="0" dirty="0">
                <a:latin typeface="Arial" panose="020B0604020202020204" pitchFamily="34" charset="0"/>
                <a:cs typeface="Arial" panose="020B0604020202020204" pitchFamily="34" charset="0"/>
              </a:rPr>
              <a:t> two accompanying designations that we will look at are:</a:t>
            </a:r>
          </a:p>
          <a:p>
            <a:pPr marL="174708" indent="-174708" defTabSz="931774">
              <a:lnSpc>
                <a:spcPct val="90000"/>
              </a:lnSpc>
              <a:spcBef>
                <a:spcPts val="1019"/>
              </a:spcBef>
              <a:buClr>
                <a:schemeClr val="accent5"/>
              </a:buClr>
              <a:buFont typeface="Arial" panose="020B0604020202020204" pitchFamily="34" charset="0"/>
              <a:buChar char="•"/>
            </a:pPr>
            <a:r>
              <a:rPr lang="en-US" baseline="0" dirty="0">
                <a:latin typeface="Arial" panose="020B0604020202020204" pitchFamily="34" charset="0"/>
                <a:cs typeface="Arial" panose="020B0604020202020204" pitchFamily="34" charset="0"/>
              </a:rPr>
              <a:t>Family Enterprise Advisor (FEA)</a:t>
            </a:r>
          </a:p>
          <a:p>
            <a:pPr marL="174708" indent="-174708" defTabSz="931774">
              <a:lnSpc>
                <a:spcPct val="90000"/>
              </a:lnSpc>
              <a:spcBef>
                <a:spcPts val="1019"/>
              </a:spcBef>
              <a:buClr>
                <a:schemeClr val="accent5"/>
              </a:buClr>
              <a:buFont typeface="Arial" panose="020B0604020202020204" pitchFamily="34" charset="0"/>
              <a:buChar char="•"/>
            </a:pPr>
            <a:r>
              <a:rPr lang="en-US" baseline="0" dirty="0">
                <a:latin typeface="Arial" panose="020B0604020202020204" pitchFamily="34" charset="0"/>
                <a:cs typeface="Arial" panose="020B0604020202020204" pitchFamily="34" charset="0"/>
              </a:rPr>
              <a:t>Trust and Estate Practitioner (TEP)</a:t>
            </a:r>
            <a:endParaRPr lang="en-GB" baseline="0"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7985182-26E9-3A41-9AD1-60867BE29576}" type="slidenum">
              <a:rPr lang="en-CA" smtClean="0"/>
              <a:t>34</a:t>
            </a:fld>
            <a:endParaRPr lang="en-CA" dirty="0"/>
          </a:p>
        </p:txBody>
      </p:sp>
    </p:spTree>
    <p:extLst>
      <p:ext uri="{BB962C8B-B14F-4D97-AF65-F5344CB8AC3E}">
        <p14:creationId xmlns:p14="http://schemas.microsoft.com/office/powerpoint/2010/main" val="17105334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2827655"/>
            <a:ext cx="5608320" cy="6467132"/>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So what is a FEA?</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 family enterprise advisor is trained to lead a team of multi disciplinary advisors as the central voice to understand and address the needs of the Family enterprise. An FEA learns to speak the language of the family enterprise and to understand and address the unique challenges faced by families, their business, and their relationships.</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The opportunity:</a:t>
            </a:r>
          </a:p>
          <a:p>
            <a:pPr marL="174708" indent="-174708" fontAlgn="base">
              <a:buFont typeface="Arial" panose="020B0604020202020204" pitchFamily="34" charset="0"/>
              <a:buChar char="•"/>
            </a:pPr>
            <a:r>
              <a:rPr lang="en-CA" dirty="0">
                <a:latin typeface="Arial" panose="020B0604020202020204" pitchFamily="34" charset="0"/>
                <a:cs typeface="Arial" panose="020B0604020202020204" pitchFamily="34" charset="0"/>
              </a:rPr>
              <a:t>Family business directly generates nearly 50% of private sector GDP, annually.</a:t>
            </a:r>
          </a:p>
          <a:p>
            <a:pPr marL="174708" indent="-174708" fontAlgn="base">
              <a:buFont typeface="Arial" panose="020B0604020202020204" pitchFamily="34" charset="0"/>
              <a:buChar char="•"/>
            </a:pPr>
            <a:r>
              <a:rPr lang="en-CA" dirty="0">
                <a:latin typeface="Arial" panose="020B0604020202020204" pitchFamily="34" charset="0"/>
                <a:cs typeface="Arial" panose="020B0604020202020204" pitchFamily="34" charset="0"/>
              </a:rPr>
              <a:t>Family enterprise employs roughly 7 million Canadians.</a:t>
            </a:r>
          </a:p>
          <a:p>
            <a:pPr marL="174708" indent="-174708" fontAlgn="base">
              <a:buFont typeface="Arial" panose="020B0604020202020204" pitchFamily="34" charset="0"/>
              <a:buChar char="•"/>
            </a:pPr>
            <a:r>
              <a:rPr lang="en-CA" dirty="0">
                <a:latin typeface="Arial" panose="020B0604020202020204" pitchFamily="34" charset="0"/>
                <a:cs typeface="Arial" panose="020B0604020202020204" pitchFamily="34" charset="0"/>
              </a:rPr>
              <a:t>Family businesses account for 90% of jobs generated by small and medium-sized companies in Canada.</a:t>
            </a:r>
          </a:p>
          <a:p>
            <a:pPr marL="174708" indent="-174708" fontAlgn="base">
              <a:buFont typeface="Arial" panose="020B0604020202020204" pitchFamily="34" charset="0"/>
              <a:buChar char="•"/>
            </a:pPr>
            <a:r>
              <a:rPr lang="en-CA" dirty="0">
                <a:latin typeface="Arial" panose="020B0604020202020204" pitchFamily="34" charset="0"/>
                <a:cs typeface="Arial" panose="020B0604020202020204" pitchFamily="34" charset="0"/>
              </a:rPr>
              <a:t>Over 50% of all charitable donations are given by family businesses.</a:t>
            </a:r>
          </a:p>
          <a:p>
            <a:pPr marL="174708" indent="-174708" fontAlgn="base">
              <a:buFont typeface="Arial" panose="020B0604020202020204" pitchFamily="34" charset="0"/>
              <a:buChar char="•"/>
            </a:pPr>
            <a:endParaRPr lang="en-CA" dirty="0">
              <a:latin typeface="Arial" panose="020B0604020202020204" pitchFamily="34" charset="0"/>
              <a:cs typeface="Arial" panose="020B0604020202020204" pitchFamily="34" charset="0"/>
            </a:endParaRPr>
          </a:p>
          <a:p>
            <a:pPr fontAlgn="base"/>
            <a:r>
              <a:rPr lang="en-CA" dirty="0">
                <a:latin typeface="Arial" panose="020B0604020202020204" pitchFamily="34" charset="0"/>
                <a:cs typeface="Arial" panose="020B0604020202020204" pitchFamily="34" charset="0"/>
              </a:rPr>
              <a:t>The FEA™ designation will reinforce your standing and expertise in the growing family business sector of the business world and help you bring family focused and thoughtful solutions to the family table.</a:t>
            </a: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7985182-26E9-3A41-9AD1-60867BE29576}" type="slidenum">
              <a:rPr lang="en-CA" smtClean="0"/>
              <a:t>35</a:t>
            </a:fld>
            <a:endParaRPr lang="en-CA" dirty="0"/>
          </a:p>
        </p:txBody>
      </p:sp>
    </p:spTree>
    <p:extLst>
      <p:ext uri="{BB962C8B-B14F-4D97-AF65-F5344CB8AC3E}">
        <p14:creationId xmlns:p14="http://schemas.microsoft.com/office/powerpoint/2010/main" val="3004868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2827655"/>
            <a:ext cx="5608320" cy="6467132"/>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How is the FEA earned?</a:t>
            </a:r>
          </a:p>
          <a:p>
            <a:endParaRPr lang="en-US"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The FEA Program consists of six highly engaging modules and a capstone project. The designation is granted to qualified professionals who fulfill this education criteria and complete a certification process. The FEA Program, offered through partner universities, is a prerequisite to earning the FEA designation.</a:t>
            </a:r>
          </a:p>
          <a:p>
            <a:endParaRPr lang="en-US"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The modules</a:t>
            </a:r>
            <a:r>
              <a:rPr lang="en-CA" baseline="0" dirty="0">
                <a:latin typeface="Arial" panose="020B0604020202020204" pitchFamily="34" charset="0"/>
                <a:cs typeface="Arial" panose="020B0604020202020204" pitchFamily="34" charset="0"/>
              </a:rPr>
              <a:t> are taught in 2 – 3 day full day increments. For example, a sample schedule may run from October – June with 1 module covered per month (2 or 3 back to back days).</a:t>
            </a:r>
          </a:p>
          <a:p>
            <a:endParaRPr lang="en-CA" baseline="0"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 FEA program is offered in three major centres in Canada; Vancouver, Calgary and Toronto. New cohorts of the program start on a semi-annual or annual basis in each centre to provide prospective designates with the flexibility to choose the timing that will work best for them. The courses can be completely in roughly 7 – 10 months depending on location, etc. </a:t>
            </a:r>
          </a:p>
          <a:p>
            <a:endParaRPr lang="en-US" dirty="0">
              <a:latin typeface="Arial" panose="020B0604020202020204" pitchFamily="34" charset="0"/>
              <a:cs typeface="Arial" panose="020B0604020202020204" pitchFamily="34" charset="0"/>
            </a:endParaRPr>
          </a:p>
          <a:p>
            <a:pPr defTabSz="465887">
              <a:defRPr/>
            </a:pPr>
            <a:r>
              <a:rPr lang="en-CA" dirty="0">
                <a:latin typeface="Arial" panose="020B0604020202020204" pitchFamily="34" charset="0"/>
                <a:cs typeface="Arial" panose="020B0604020202020204" pitchFamily="34" charset="0"/>
              </a:rPr>
              <a:t>Following the successful completion of the modules and capstone, a written exam and oral assessment must be completed. Only candidates who pass the written examination can participate in the oral assessment, and therefore, a minimum three-week period is required between the two exams. </a:t>
            </a: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7985182-26E9-3A41-9AD1-60867BE29576}" type="slidenum">
              <a:rPr lang="en-CA" smtClean="0"/>
              <a:t>36</a:t>
            </a:fld>
            <a:endParaRPr lang="en-CA" dirty="0"/>
          </a:p>
        </p:txBody>
      </p:sp>
    </p:spTree>
    <p:extLst>
      <p:ext uri="{BB962C8B-B14F-4D97-AF65-F5344CB8AC3E}">
        <p14:creationId xmlns:p14="http://schemas.microsoft.com/office/powerpoint/2010/main" val="4768154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47776" y="2988526"/>
            <a:ext cx="5982208" cy="6282939"/>
          </a:xfrm>
        </p:spPr>
        <p:txBody>
          <a:bodyPr/>
          <a:lstStyle/>
          <a:p>
            <a:pPr lvl="2"/>
            <a:r>
              <a:rPr lang="en-US" b="1" dirty="0">
                <a:latin typeface="Arial" panose="020B0604020202020204" pitchFamily="34" charset="0"/>
                <a:cs typeface="Arial" panose="020B0604020202020204" pitchFamily="34" charset="0"/>
              </a:rPr>
              <a:t>SAY: </a:t>
            </a:r>
          </a:p>
          <a:p>
            <a:pPr marL="174708" indent="-174708">
              <a:buFont typeface="Arial" panose="020B0604020202020204" pitchFamily="34" charset="0"/>
              <a:buChar char="•"/>
            </a:pPr>
            <a:r>
              <a:rPr lang="en-CA" baseline="0" dirty="0">
                <a:latin typeface="Arial" panose="020B0604020202020204" pitchFamily="34" charset="0"/>
                <a:cs typeface="Arial" panose="020B0604020202020204" pitchFamily="34" charset="0"/>
              </a:rPr>
              <a:t>Let’s hear what a Mark Arruda, AVP, Insurance Product Management, Insurance Management, Insurance Solutions has to say on this topic.</a:t>
            </a:r>
          </a:p>
          <a:p>
            <a:pPr marL="174708" indent="-174708">
              <a:buFont typeface="Arial" panose="020B0604020202020204" pitchFamily="34" charset="0"/>
              <a:buChar char="•"/>
            </a:pPr>
            <a:endParaRPr lang="en-US" baseline="0" dirty="0">
              <a:latin typeface="Arial" panose="020B0604020202020204" pitchFamily="34" charset="0"/>
              <a:cs typeface="Arial" panose="020B0604020202020204" pitchFamily="34" charset="0"/>
            </a:endParaRPr>
          </a:p>
          <a:p>
            <a:pPr lvl="2"/>
            <a:r>
              <a:rPr lang="en-US" b="1" dirty="0">
                <a:latin typeface="Arial" panose="020B0604020202020204" pitchFamily="34" charset="0"/>
                <a:cs typeface="Arial" panose="020B0604020202020204" pitchFamily="34" charset="0"/>
              </a:rPr>
              <a:t>DO: </a:t>
            </a:r>
          </a:p>
          <a:p>
            <a:pPr marL="0" lvl="7" indent="0">
              <a:buNone/>
            </a:pPr>
            <a:r>
              <a:rPr lang="en-CA" b="0" baseline="0" dirty="0">
                <a:latin typeface="Arial" panose="020B0604020202020204" pitchFamily="34" charset="0"/>
                <a:cs typeface="Arial" panose="020B0604020202020204" pitchFamily="34" charset="0"/>
              </a:rPr>
              <a:t>Play the video. ***</a:t>
            </a:r>
            <a:r>
              <a:rPr lang="en-CA" b="1" baseline="0" dirty="0">
                <a:latin typeface="Arial" panose="020B0604020202020204" pitchFamily="34" charset="0"/>
                <a:cs typeface="Arial" panose="020B0604020202020204" pitchFamily="34" charset="0"/>
              </a:rPr>
              <a:t>Mark Arruda.mp4 (EN) / Mark Arruda – Rev1.mp4 (FR)***</a:t>
            </a:r>
          </a:p>
          <a:p>
            <a:pPr marL="0" lvl="7" indent="0">
              <a:buNone/>
            </a:pPr>
            <a:r>
              <a:rPr lang="en-US" b="0" baseline="0" dirty="0">
                <a:latin typeface="Arial" panose="020B0604020202020204" pitchFamily="34" charset="0"/>
                <a:cs typeface="Arial" panose="020B0604020202020204" pitchFamily="34" charset="0"/>
              </a:rPr>
              <a:t>Videos can be found here: https://sunlifefinancial.sharepoint.com/sites/IIW/DISTEXCE/Business%20Initiative%20Team%20Documents/Forms/AllItems.aspx?viewid=e0209134-7bc0-4621-81ce-e40d027aed81&amp;id=%2Fsites%2FIIW%2FDISTEXCE%2FBusiness%20Initiative%20Team%20Documents%2FOther%20Items%2FBusiness%20Owner%2FTraining%20Curriculum%2FBranded%20Sessions</a:t>
            </a:r>
            <a:endParaRPr lang="en-CA" b="0" baseline="0" dirty="0">
              <a:latin typeface="Arial" panose="020B0604020202020204" pitchFamily="34" charset="0"/>
              <a:cs typeface="Arial" panose="020B0604020202020204" pitchFamily="34" charset="0"/>
            </a:endParaRPr>
          </a:p>
          <a:p>
            <a:pPr marL="0" lvl="2" indent="0">
              <a:buSzPct val="100000"/>
              <a:buNone/>
              <a:defRPr/>
            </a:pPr>
            <a:endParaRPr lang="en-US" b="0" baseline="0" dirty="0">
              <a:latin typeface="Arial" panose="020B0604020202020204" pitchFamily="34" charset="0"/>
              <a:cs typeface="Arial" panose="020B0604020202020204" pitchFamily="34" charset="0"/>
            </a:endParaRPr>
          </a:p>
          <a:p>
            <a:pPr lvl="8"/>
            <a:r>
              <a:rPr lang="en-US" b="1" dirty="0">
                <a:latin typeface="Arial" panose="020B0604020202020204" pitchFamily="34" charset="0"/>
                <a:cs typeface="Arial" panose="020B0604020202020204" pitchFamily="34" charset="0"/>
              </a:rPr>
              <a:t>ASK: </a:t>
            </a:r>
          </a:p>
          <a:p>
            <a:pPr marL="0" lvl="7" indent="0">
              <a:buNone/>
            </a:pPr>
            <a:r>
              <a:rPr lang="en-CA" b="1" baseline="0" dirty="0">
                <a:latin typeface="Arial" panose="020B0604020202020204" pitchFamily="34" charset="0"/>
                <a:cs typeface="Arial" panose="020B0604020202020204" pitchFamily="34" charset="0"/>
              </a:rPr>
              <a:t>What stood out for you as you listened to the video?</a:t>
            </a:r>
          </a:p>
          <a:p>
            <a:pPr marL="0" lvl="2" indent="0">
              <a:buSzPct val="100000"/>
              <a:buNone/>
              <a:defRPr/>
            </a:pPr>
            <a:endParaRPr lang="en-US" b="0" baseline="0" dirty="0">
              <a:latin typeface="Arial" panose="020B0604020202020204" pitchFamily="34" charset="0"/>
              <a:cs typeface="Arial" panose="020B0604020202020204" pitchFamily="34" charset="0"/>
            </a:endParaRPr>
          </a:p>
          <a:p>
            <a:pPr lvl="8"/>
            <a:r>
              <a:rPr lang="en-US" b="1" dirty="0">
                <a:latin typeface="Arial" panose="020B0604020202020204" pitchFamily="34" charset="0"/>
                <a:cs typeface="Arial" panose="020B0604020202020204" pitchFamily="34" charset="0"/>
              </a:rPr>
              <a:t>ASK: </a:t>
            </a:r>
          </a:p>
          <a:p>
            <a:pPr marL="0" lvl="7" indent="0">
              <a:buNone/>
            </a:pPr>
            <a:r>
              <a:rPr lang="en-CA" b="1" baseline="0" dirty="0">
                <a:latin typeface="Arial" panose="020B0604020202020204" pitchFamily="34" charset="0"/>
                <a:cs typeface="Arial" panose="020B0604020202020204" pitchFamily="34" charset="0"/>
              </a:rPr>
              <a:t>Does anyone else have experience with this designation that they would like to share?</a:t>
            </a:r>
          </a:p>
          <a:p>
            <a:pPr marL="0" lvl="7" indent="0">
              <a:buNone/>
            </a:pPr>
            <a:endParaRPr lang="en-CA" b="0" baseline="0" dirty="0">
              <a:latin typeface="Arial" panose="020B0604020202020204" pitchFamily="34" charset="0"/>
              <a:cs typeface="Arial" panose="020B0604020202020204" pitchFamily="34" charset="0"/>
            </a:endParaRPr>
          </a:p>
          <a:p>
            <a:pPr lvl="2"/>
            <a:r>
              <a:rPr lang="en-US" b="1" dirty="0">
                <a:latin typeface="Arial" panose="020B0604020202020204" pitchFamily="34" charset="0"/>
                <a:cs typeface="Arial" panose="020B0604020202020204" pitchFamily="34" charset="0"/>
              </a:rPr>
              <a:t>DO: </a:t>
            </a:r>
          </a:p>
          <a:p>
            <a:pPr marL="0" lvl="2" indent="0" defTabSz="465887">
              <a:buNone/>
              <a:defRPr/>
            </a:pPr>
            <a:r>
              <a:rPr lang="en-CA" dirty="0">
                <a:latin typeface="Arial" panose="020B0604020202020204" pitchFamily="34" charset="0"/>
                <a:cs typeface="Arial" panose="020B0604020202020204" pitchFamily="34" charset="0"/>
              </a:rPr>
              <a:t>NOTE: This designation</a:t>
            </a:r>
            <a:r>
              <a:rPr lang="en-CA" baseline="0" dirty="0">
                <a:latin typeface="Arial" panose="020B0604020202020204" pitchFamily="34" charset="0"/>
                <a:cs typeface="Arial" panose="020B0604020202020204" pitchFamily="34" charset="0"/>
              </a:rPr>
              <a:t> was just recently approved as something that advisors can include on their business cards, etc.</a:t>
            </a:r>
            <a:endParaRPr lang="en-US" b="1" dirty="0">
              <a:latin typeface="Arial" panose="020B0604020202020204" pitchFamily="34" charset="0"/>
              <a:cs typeface="Arial" panose="020B0604020202020204" pitchFamily="34" charset="0"/>
            </a:endParaRPr>
          </a:p>
          <a:p>
            <a:pPr marL="0" lvl="7" indent="0">
              <a:buNone/>
            </a:pPr>
            <a:r>
              <a:rPr lang="en-CA" b="0" baseline="0" dirty="0">
                <a:latin typeface="Arial" panose="020B0604020202020204" pitchFamily="34" charset="0"/>
                <a:cs typeface="Arial" panose="020B0604020202020204" pitchFamily="34" charset="0"/>
              </a:rPr>
              <a:t>Acknowledge and handle answers as they arise. </a:t>
            </a:r>
          </a:p>
          <a:p>
            <a:endParaRPr lang="en-CA" baseline="0" dirty="0">
              <a:latin typeface="Arial" panose="020B0604020202020204" pitchFamily="34" charset="0"/>
              <a:cs typeface="Arial" panose="020B0604020202020204" pitchFamily="34" charset="0"/>
            </a:endParaRPr>
          </a:p>
          <a:p>
            <a:pPr marL="0" lvl="7" indent="0" defTabSz="492489">
              <a:buNone/>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p>
          <a:p>
            <a:pPr marL="0" lvl="7" indent="0">
              <a:buNone/>
            </a:pPr>
            <a:endParaRPr lang="en-US" b="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D6F069A4-C191-4C67-A97D-61BB4EE7A60E}" type="slidenum">
              <a:rPr lang="en-CA" smtClean="0"/>
              <a:t>37</a:t>
            </a:fld>
            <a:endParaRPr lang="en-CA" dirty="0"/>
          </a:p>
        </p:txBody>
      </p:sp>
    </p:spTree>
    <p:extLst>
      <p:ext uri="{BB962C8B-B14F-4D97-AF65-F5344CB8AC3E}">
        <p14:creationId xmlns:p14="http://schemas.microsoft.com/office/powerpoint/2010/main" val="29678496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2827655"/>
            <a:ext cx="5608320" cy="6467132"/>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So what is a TEP?</a:t>
            </a:r>
          </a:p>
          <a:p>
            <a:endParaRPr lang="en-US"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The TEP designation demonstrates to clients and employers that you have an advanced understanding of the trust and estates field and that you take a proactive approach to being at the forefront of the latest developments in the industry.</a:t>
            </a: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pPr marL="0" lvl="2" indent="0">
              <a:buNone/>
            </a:pPr>
            <a:r>
              <a:rPr lang="en-US" b="1" dirty="0">
                <a:latin typeface="Arial" panose="020B0604020202020204" pitchFamily="34" charset="0"/>
                <a:cs typeface="Arial" panose="020B0604020202020204" pitchFamily="34" charset="0"/>
              </a:rPr>
              <a:t>Play the following video: </a:t>
            </a:r>
            <a:r>
              <a:rPr lang="en-CA" dirty="0">
                <a:latin typeface="Arial" panose="020B0604020202020204" pitchFamily="34" charset="0"/>
                <a:cs typeface="Arial" panose="020B0604020202020204" pitchFamily="34" charset="0"/>
                <a:hlinkClick r:id="rId3"/>
              </a:rPr>
              <a:t>https://youtu.be/sEGLLr_P_mw</a:t>
            </a:r>
            <a:endParaRPr lang="en-CA" dirty="0">
              <a:latin typeface="Arial" panose="020B0604020202020204" pitchFamily="34" charset="0"/>
              <a:cs typeface="Arial" panose="020B0604020202020204" pitchFamily="34" charset="0"/>
            </a:endParaRPr>
          </a:p>
          <a:p>
            <a:pPr marL="0" lvl="2" indent="0">
              <a:buNone/>
            </a:pPr>
            <a:endParaRPr lang="en-CA" b="1"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7985182-26E9-3A41-9AD1-60867BE29576}" type="slidenum">
              <a:rPr lang="en-CA" smtClean="0"/>
              <a:t>38</a:t>
            </a:fld>
            <a:endParaRPr lang="en-CA" dirty="0"/>
          </a:p>
        </p:txBody>
      </p:sp>
    </p:spTree>
    <p:extLst>
      <p:ext uri="{BB962C8B-B14F-4D97-AF65-F5344CB8AC3E}">
        <p14:creationId xmlns:p14="http://schemas.microsoft.com/office/powerpoint/2010/main" val="5620405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2827655"/>
            <a:ext cx="5608320" cy="6467132"/>
          </a:xfrm>
        </p:spPr>
        <p:txBody>
          <a:bodyPr/>
          <a:lstStyle/>
          <a:p>
            <a:pPr lvl="2"/>
            <a:r>
              <a:rPr lang="en-US" b="1" dirty="0">
                <a:latin typeface="Arial" panose="020B0604020202020204" pitchFamily="34" charset="0"/>
                <a:cs typeface="Arial" panose="020B0604020202020204" pitchFamily="34" charset="0"/>
              </a:rPr>
              <a:t>SAY: </a:t>
            </a:r>
          </a:p>
          <a:p>
            <a:r>
              <a:rPr lang="en-CA" dirty="0">
                <a:latin typeface="Arial" panose="020B0604020202020204" pitchFamily="34" charset="0"/>
                <a:cs typeface="Arial" panose="020B0604020202020204" pitchFamily="34" charset="0"/>
              </a:rPr>
              <a:t>There are 4 different routes to earn a TEP Designation:</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Certificate in Estate and Trust Administration</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Assessment by Exam (diploma program)</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Assessment by Essay</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Assessment by Expertise</a:t>
            </a:r>
          </a:p>
          <a:p>
            <a:pPr marL="174708" indent="-174708">
              <a:buFont typeface="Arial" panose="020B0604020202020204" pitchFamily="34" charset="0"/>
              <a:buChar char="•"/>
            </a:pPr>
            <a:endParaRPr lang="en-CA"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Depending on the route “selected’, the requirements and costs to earn this designation differ.  </a:t>
            </a: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7985182-26E9-3A41-9AD1-60867BE29576}" type="slidenum">
              <a:rPr lang="en-CA" smtClean="0"/>
              <a:t>39</a:t>
            </a:fld>
            <a:endParaRPr lang="en-CA" dirty="0"/>
          </a:p>
        </p:txBody>
      </p:sp>
    </p:spTree>
    <p:extLst>
      <p:ext uri="{BB962C8B-B14F-4D97-AF65-F5344CB8AC3E}">
        <p14:creationId xmlns:p14="http://schemas.microsoft.com/office/powerpoint/2010/main" val="17802380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09775" y="376238"/>
            <a:ext cx="2967038" cy="1668462"/>
          </a:xfrm>
        </p:spPr>
      </p:sp>
      <p:sp>
        <p:nvSpPr>
          <p:cNvPr id="3" name="Notes Placeholder 2"/>
          <p:cNvSpPr>
            <a:spLocks noGrp="1"/>
          </p:cNvSpPr>
          <p:nvPr>
            <p:ph type="body" idx="1"/>
          </p:nvPr>
        </p:nvSpPr>
        <p:spPr>
          <a:xfrm>
            <a:off x="689912" y="2271531"/>
            <a:ext cx="5608320" cy="5752148"/>
          </a:xfrm>
        </p:spPr>
        <p:txBody>
          <a:bodyPr/>
          <a:lstStyle/>
          <a:p>
            <a:pPr lvl="1"/>
            <a:r>
              <a:rPr lang="en-US" b="1" dirty="0">
                <a:latin typeface="Arial" panose="020B0604020202020204" pitchFamily="34" charset="0"/>
                <a:cs typeface="Arial" panose="020B0604020202020204" pitchFamily="34" charset="0"/>
              </a:rPr>
              <a:t>FACILITATOR NOTE:</a:t>
            </a:r>
          </a:p>
          <a:p>
            <a:pPr marL="0" lvl="2" indent="0">
              <a:buNone/>
            </a:pPr>
            <a:r>
              <a:rPr lang="en-US" b="0" dirty="0">
                <a:latin typeface="Arial" panose="020B0604020202020204" pitchFamily="34" charset="0"/>
                <a:cs typeface="Arial" panose="020B0604020202020204" pitchFamily="34" charset="0"/>
              </a:rPr>
              <a:t>When</a:t>
            </a:r>
            <a:r>
              <a:rPr lang="en-US" b="0" baseline="0" dirty="0">
                <a:latin typeface="Arial" panose="020B0604020202020204" pitchFamily="34" charset="0"/>
                <a:cs typeface="Arial" panose="020B0604020202020204" pitchFamily="34" charset="0"/>
              </a:rPr>
              <a:t> going through the agenda, create connections to what participants posted about what they hope to learn. </a:t>
            </a:r>
          </a:p>
          <a:p>
            <a:pPr marL="0" lvl="2" indent="0">
              <a:buNone/>
            </a:pPr>
            <a:r>
              <a:rPr lang="en-US" b="0" baseline="0" dirty="0">
                <a:latin typeface="Arial" panose="020B0604020202020204" pitchFamily="34" charset="0"/>
                <a:cs typeface="Arial" panose="020B0604020202020204" pitchFamily="34" charset="0"/>
              </a:rPr>
              <a:t>Confirm items that will be learned today.</a:t>
            </a:r>
          </a:p>
          <a:p>
            <a:pPr marL="0" lvl="2" indent="0">
              <a:buNone/>
            </a:pPr>
            <a:endParaRPr lang="en-US" b="1" dirty="0">
              <a:latin typeface="Arial" panose="020B0604020202020204" pitchFamily="34" charset="0"/>
              <a:cs typeface="Arial" panose="020B0604020202020204" pitchFamily="34" charset="0"/>
            </a:endParaRPr>
          </a:p>
          <a:p>
            <a:pPr lvl="2"/>
            <a:r>
              <a:rPr lang="en-US" b="1" dirty="0">
                <a:latin typeface="Arial" panose="020B0604020202020204" pitchFamily="34" charset="0"/>
                <a:cs typeface="Arial" panose="020B0604020202020204" pitchFamily="34" charset="0"/>
              </a:rPr>
              <a:t>SAY: </a:t>
            </a:r>
          </a:p>
          <a:p>
            <a:pPr marL="0" lvl="7" indent="0">
              <a:buNone/>
            </a:pPr>
            <a:r>
              <a:rPr lang="en-CA" b="0" baseline="0" dirty="0">
                <a:latin typeface="Arial" panose="020B0604020202020204" pitchFamily="34" charset="0"/>
                <a:cs typeface="Arial" panose="020B0604020202020204" pitchFamily="34" charset="0"/>
              </a:rPr>
              <a:t>Today, </a:t>
            </a:r>
            <a:r>
              <a:rPr lang="en-US" b="0" baseline="0" dirty="0">
                <a:latin typeface="Arial" panose="020B0604020202020204" pitchFamily="34" charset="0"/>
                <a:cs typeface="Arial" panose="020B0604020202020204" pitchFamily="34" charset="0"/>
              </a:rPr>
              <a:t>we will look at designations and their value.</a:t>
            </a:r>
            <a:endParaRPr lang="en-US" baseline="0" dirty="0">
              <a:latin typeface="Arial" panose="020B0604020202020204" pitchFamily="34" charset="0"/>
              <a:cs typeface="Arial" panose="020B0604020202020204" pitchFamily="34" charset="0"/>
            </a:endParaRPr>
          </a:p>
          <a:p>
            <a:pPr marL="0" lvl="7" indent="0">
              <a:buNone/>
            </a:pPr>
            <a:r>
              <a:rPr lang="en-US" b="0" baseline="0" dirty="0">
                <a:latin typeface="Arial" panose="020B0604020202020204" pitchFamily="34" charset="0"/>
                <a:cs typeface="Arial" panose="020B0604020202020204" pitchFamily="34" charset="0"/>
              </a:rPr>
              <a:t>You will look at:</a:t>
            </a:r>
          </a:p>
          <a:p>
            <a:pPr marL="232943" indent="-232943">
              <a:buFont typeface="Arial" panose="020B0604020202020204" pitchFamily="34" charset="0"/>
              <a:buChar char="•"/>
            </a:pPr>
            <a:r>
              <a:rPr lang="en-US" dirty="0">
                <a:latin typeface="Arial" panose="020B0604020202020204" pitchFamily="34" charset="0"/>
                <a:cs typeface="Arial" panose="020B0604020202020204" pitchFamily="34" charset="0"/>
              </a:rPr>
              <a:t>Industry overview</a:t>
            </a:r>
          </a:p>
          <a:p>
            <a:pPr marL="232943" indent="-232943">
              <a:buFont typeface="Arial" panose="020B0604020202020204" pitchFamily="34" charset="0"/>
              <a:buChar char="•"/>
            </a:pPr>
            <a:r>
              <a:rPr lang="en-US" dirty="0">
                <a:latin typeface="Arial" panose="020B0604020202020204" pitchFamily="34" charset="0"/>
                <a:cs typeface="Arial" panose="020B0604020202020204" pitchFamily="34" charset="0"/>
              </a:rPr>
              <a:t>Regulatory changes on the horizon</a:t>
            </a:r>
          </a:p>
          <a:p>
            <a:pPr marL="232943" indent="-232943">
              <a:buFont typeface="Arial" panose="020B0604020202020204" pitchFamily="34" charset="0"/>
              <a:buChar char="•"/>
            </a:pPr>
            <a:r>
              <a:rPr lang="en-US" dirty="0">
                <a:latin typeface="Arial" panose="020B0604020202020204" pitchFamily="34" charset="0"/>
                <a:cs typeface="Arial" panose="020B0604020202020204" pitchFamily="34" charset="0"/>
              </a:rPr>
              <a:t>Benefits of designations</a:t>
            </a:r>
          </a:p>
          <a:p>
            <a:pPr marL="232943" indent="-232943">
              <a:buFont typeface="Arial" panose="020B0604020202020204" pitchFamily="34" charset="0"/>
              <a:buChar char="•"/>
            </a:pPr>
            <a:r>
              <a:rPr lang="en-US" dirty="0">
                <a:latin typeface="Arial" panose="020B0604020202020204" pitchFamily="34" charset="0"/>
                <a:cs typeface="Arial" panose="020B0604020202020204" pitchFamily="34" charset="0"/>
              </a:rPr>
              <a:t>Core</a:t>
            </a:r>
            <a:r>
              <a:rPr lang="en-US" baseline="0" dirty="0">
                <a:latin typeface="Arial" panose="020B0604020202020204" pitchFamily="34" charset="0"/>
                <a:cs typeface="Arial" panose="020B0604020202020204" pitchFamily="34" charset="0"/>
              </a:rPr>
              <a:t> financial planning designations</a:t>
            </a:r>
          </a:p>
          <a:p>
            <a:pPr marL="232943" indent="-232943">
              <a:buFont typeface="Arial" panose="020B0604020202020204" pitchFamily="34" charset="0"/>
              <a:buChar char="•"/>
            </a:pPr>
            <a:r>
              <a:rPr lang="en-US" baseline="0" dirty="0">
                <a:latin typeface="Arial" panose="020B0604020202020204" pitchFamily="34" charset="0"/>
                <a:cs typeface="Arial" panose="020B0604020202020204" pitchFamily="34" charset="0"/>
              </a:rPr>
              <a:t>Accompanying designations</a:t>
            </a:r>
            <a:endParaRPr lang="en-US"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marL="0" lvl="7" indent="0">
              <a:buNone/>
            </a:pPr>
            <a:endParaRPr lang="en-CA" b="0" baseline="0" dirty="0">
              <a:latin typeface="Arial" panose="020B0604020202020204" pitchFamily="34" charset="0"/>
              <a:cs typeface="Arial" panose="020B0604020202020204" pitchFamily="34" charset="0"/>
            </a:endParaRPr>
          </a:p>
          <a:p>
            <a:pPr lvl="7"/>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pPr marL="0" lvl="7" indent="0">
              <a:buNone/>
            </a:pPr>
            <a:endParaRPr lang="en-CA" b="0" baseline="0" dirty="0">
              <a:latin typeface="Arial" panose="020B0604020202020204" pitchFamily="34" charset="0"/>
              <a:cs typeface="Arial" panose="020B0604020202020204" pitchFamily="34" charset="0"/>
            </a:endParaRPr>
          </a:p>
          <a:p>
            <a:pPr marL="0" lvl="7" indent="0" defTabSz="465887">
              <a:buNone/>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p>
          <a:p>
            <a:pPr marL="0" lvl="7" indent="0" defTabSz="465887">
              <a:buNone/>
              <a:defRPr/>
            </a:pPr>
            <a:endParaRPr lang="en-US" i="1" baseline="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D6F069A4-C191-4C67-A97D-61BB4EE7A60E}" type="slidenum">
              <a:rPr lang="en-CA" smtClean="0"/>
              <a:t>4</a:t>
            </a:fld>
            <a:endParaRPr lang="en-CA" dirty="0"/>
          </a:p>
        </p:txBody>
      </p:sp>
    </p:spTree>
    <p:extLst>
      <p:ext uri="{BB962C8B-B14F-4D97-AF65-F5344CB8AC3E}">
        <p14:creationId xmlns:p14="http://schemas.microsoft.com/office/powerpoint/2010/main" val="24647826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47776" y="2988526"/>
            <a:ext cx="5982208" cy="6282939"/>
          </a:xfrm>
        </p:spPr>
        <p:txBody>
          <a:bodyPr/>
          <a:lstStyle/>
          <a:p>
            <a:pPr lvl="2"/>
            <a:r>
              <a:rPr lang="en-US" b="1" dirty="0">
                <a:latin typeface="Arial" panose="020B0604020202020204" pitchFamily="34" charset="0"/>
                <a:cs typeface="Arial" panose="020B0604020202020204" pitchFamily="34" charset="0"/>
              </a:rPr>
              <a:t>SAY: </a:t>
            </a:r>
          </a:p>
          <a:p>
            <a:pPr marL="174708" indent="-174708">
              <a:buFont typeface="Arial" panose="020B0604020202020204" pitchFamily="34" charset="0"/>
              <a:buChar char="•"/>
            </a:pPr>
            <a:r>
              <a:rPr lang="en-CA" baseline="0" dirty="0">
                <a:latin typeface="Arial" panose="020B0604020202020204" pitchFamily="34" charset="0"/>
                <a:cs typeface="Arial" panose="020B0604020202020204" pitchFamily="34" charset="0"/>
              </a:rPr>
              <a:t>Let’s hear what a </a:t>
            </a:r>
            <a:r>
              <a:rPr lang="en-US" b="1" dirty="0">
                <a:latin typeface="Arial" panose="020B0604020202020204" pitchFamily="34" charset="0"/>
                <a:cs typeface="Arial" panose="020B0604020202020204" pitchFamily="34" charset="0"/>
              </a:rPr>
              <a:t>Nevila Lato-Tershana, Regional Sales Director, Third Party Distribution </a:t>
            </a:r>
            <a:r>
              <a:rPr lang="en-CA" baseline="0" dirty="0">
                <a:latin typeface="Arial" panose="020B0604020202020204" pitchFamily="34" charset="0"/>
                <a:cs typeface="Arial" panose="020B0604020202020204" pitchFamily="34" charset="0"/>
              </a:rPr>
              <a:t>has to say on this topic.</a:t>
            </a:r>
          </a:p>
          <a:p>
            <a:pPr marL="174708" indent="-174708">
              <a:buFont typeface="Arial" panose="020B0604020202020204" pitchFamily="34" charset="0"/>
              <a:buChar char="•"/>
            </a:pPr>
            <a:endParaRPr lang="en-US" baseline="0" dirty="0">
              <a:latin typeface="Arial" panose="020B0604020202020204" pitchFamily="34" charset="0"/>
              <a:cs typeface="Arial" panose="020B0604020202020204" pitchFamily="34" charset="0"/>
            </a:endParaRPr>
          </a:p>
          <a:p>
            <a:pPr lvl="2"/>
            <a:r>
              <a:rPr lang="en-US" b="1" dirty="0">
                <a:latin typeface="Arial" panose="020B0604020202020204" pitchFamily="34" charset="0"/>
                <a:cs typeface="Arial" panose="020B0604020202020204" pitchFamily="34" charset="0"/>
              </a:rPr>
              <a:t>DO: </a:t>
            </a:r>
          </a:p>
          <a:p>
            <a:pPr marL="0" lvl="7" indent="0">
              <a:buNone/>
            </a:pPr>
            <a:r>
              <a:rPr lang="en-CA" b="0" baseline="0" dirty="0">
                <a:latin typeface="Arial" panose="020B0604020202020204" pitchFamily="34" charset="0"/>
                <a:cs typeface="Arial" panose="020B0604020202020204" pitchFamily="34" charset="0"/>
              </a:rPr>
              <a:t>Play the video. ***</a:t>
            </a:r>
            <a:r>
              <a:rPr lang="en-CA" b="1" baseline="0" dirty="0">
                <a:latin typeface="Arial" panose="020B0604020202020204" pitchFamily="34" charset="0"/>
                <a:cs typeface="Arial" panose="020B0604020202020204" pitchFamily="34" charset="0"/>
              </a:rPr>
              <a:t>Nevila Lato-Tershana.mp4 (EN) / Nevila Lato-Tershana – Rev1.mp4 (FR)***</a:t>
            </a:r>
          </a:p>
          <a:p>
            <a:pPr marL="0" lvl="7" indent="0">
              <a:buNone/>
            </a:pPr>
            <a:r>
              <a:rPr lang="en-US" b="0" baseline="0" dirty="0">
                <a:latin typeface="Arial" panose="020B0604020202020204" pitchFamily="34" charset="0"/>
                <a:cs typeface="Arial" panose="020B0604020202020204" pitchFamily="34" charset="0"/>
              </a:rPr>
              <a:t>Videos can be found here: https://sunlifefinancial.sharepoint.com/sites/IIW/DISTEXCE/Business%20Initiative%20Team%20Documents/Forms/AllItems.aspx?viewid=e0209134-7bc0-4621-81ce-e40d027aed81&amp;id=%2Fsites%2FIIW%2FDISTEXCE%2FBusiness%20Initiative%20Team%20Documents%2FOther%20Items%2FBusiness%20Owner%2FTraining%20Curriculum%2FBranded%20Sessions</a:t>
            </a:r>
            <a:endParaRPr lang="en-CA" b="0" baseline="0" dirty="0">
              <a:latin typeface="Arial" panose="020B0604020202020204" pitchFamily="34" charset="0"/>
              <a:cs typeface="Arial" panose="020B0604020202020204" pitchFamily="34" charset="0"/>
            </a:endParaRPr>
          </a:p>
          <a:p>
            <a:pPr marL="0" lvl="2" indent="0">
              <a:buSzPct val="100000"/>
              <a:buNone/>
              <a:defRPr/>
            </a:pPr>
            <a:endParaRPr lang="en-US" b="0" baseline="0" dirty="0">
              <a:latin typeface="Arial" panose="020B0604020202020204" pitchFamily="34" charset="0"/>
              <a:cs typeface="Arial" panose="020B0604020202020204" pitchFamily="34" charset="0"/>
            </a:endParaRPr>
          </a:p>
          <a:p>
            <a:pPr lvl="8"/>
            <a:r>
              <a:rPr lang="en-US" b="1" dirty="0">
                <a:latin typeface="Arial" panose="020B0604020202020204" pitchFamily="34" charset="0"/>
                <a:cs typeface="Arial" panose="020B0604020202020204" pitchFamily="34" charset="0"/>
              </a:rPr>
              <a:t>ASK: </a:t>
            </a:r>
          </a:p>
          <a:p>
            <a:pPr marL="0" lvl="7" indent="0">
              <a:buNone/>
            </a:pPr>
            <a:r>
              <a:rPr lang="en-CA" b="1" baseline="0" dirty="0">
                <a:latin typeface="Arial" panose="020B0604020202020204" pitchFamily="34" charset="0"/>
                <a:cs typeface="Arial" panose="020B0604020202020204" pitchFamily="34" charset="0"/>
              </a:rPr>
              <a:t>What stood out for you as you listened to the video?</a:t>
            </a:r>
          </a:p>
          <a:p>
            <a:pPr marL="0" lvl="2" indent="0">
              <a:buSzPct val="100000"/>
              <a:buNone/>
              <a:defRPr/>
            </a:pPr>
            <a:endParaRPr lang="en-US" b="0" baseline="0" dirty="0">
              <a:latin typeface="Arial" panose="020B0604020202020204" pitchFamily="34" charset="0"/>
              <a:cs typeface="Arial" panose="020B0604020202020204" pitchFamily="34" charset="0"/>
            </a:endParaRPr>
          </a:p>
          <a:p>
            <a:pPr lvl="8"/>
            <a:r>
              <a:rPr lang="en-US" b="1" dirty="0">
                <a:latin typeface="Arial" panose="020B0604020202020204" pitchFamily="34" charset="0"/>
                <a:cs typeface="Arial" panose="020B0604020202020204" pitchFamily="34" charset="0"/>
              </a:rPr>
              <a:t>ASK: </a:t>
            </a:r>
          </a:p>
          <a:p>
            <a:pPr marL="0" lvl="7" indent="0">
              <a:buNone/>
            </a:pPr>
            <a:r>
              <a:rPr lang="en-CA" b="1" baseline="0" dirty="0">
                <a:latin typeface="Arial" panose="020B0604020202020204" pitchFamily="34" charset="0"/>
                <a:cs typeface="Arial" panose="020B0604020202020204" pitchFamily="34" charset="0"/>
              </a:rPr>
              <a:t>Does anyone else have experience with this designation that they would like to share?</a:t>
            </a:r>
          </a:p>
          <a:p>
            <a:pPr marL="0" lvl="7" indent="0">
              <a:buNone/>
            </a:pPr>
            <a:endParaRPr lang="en-CA" b="0" baseline="0" dirty="0">
              <a:latin typeface="Arial" panose="020B0604020202020204" pitchFamily="34" charset="0"/>
              <a:cs typeface="Arial" panose="020B0604020202020204" pitchFamily="34" charset="0"/>
            </a:endParaRPr>
          </a:p>
          <a:p>
            <a:pPr lvl="2"/>
            <a:r>
              <a:rPr lang="en-US" b="1" dirty="0">
                <a:latin typeface="Arial" panose="020B0604020202020204" pitchFamily="34" charset="0"/>
                <a:cs typeface="Arial" panose="020B0604020202020204" pitchFamily="34" charset="0"/>
              </a:rPr>
              <a:t>DO: </a:t>
            </a:r>
          </a:p>
          <a:p>
            <a:pPr marL="0" lvl="7" indent="0">
              <a:buNone/>
            </a:pPr>
            <a:r>
              <a:rPr lang="en-CA" b="0" baseline="0" dirty="0">
                <a:latin typeface="Arial" panose="020B0604020202020204" pitchFamily="34" charset="0"/>
                <a:cs typeface="Arial" panose="020B0604020202020204" pitchFamily="34" charset="0"/>
              </a:rPr>
              <a:t>Acknowledge and handle answers as they arise. </a:t>
            </a:r>
          </a:p>
          <a:p>
            <a:endParaRPr lang="en-CA" baseline="0" dirty="0">
              <a:latin typeface="Arial" panose="020B0604020202020204" pitchFamily="34" charset="0"/>
              <a:cs typeface="Arial" panose="020B0604020202020204" pitchFamily="34" charset="0"/>
            </a:endParaRPr>
          </a:p>
          <a:p>
            <a:pPr marL="0" lvl="7" indent="0" defTabSz="492489">
              <a:buNone/>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p>
          <a:p>
            <a:pPr marL="0" lvl="7" indent="0">
              <a:buNone/>
            </a:pPr>
            <a:endParaRPr lang="en-US" b="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D6F069A4-C191-4C67-A97D-61BB4EE7A60E}" type="slidenum">
              <a:rPr lang="en-CA" smtClean="0"/>
              <a:t>40</a:t>
            </a:fld>
            <a:endParaRPr lang="en-CA" dirty="0"/>
          </a:p>
        </p:txBody>
      </p:sp>
    </p:spTree>
    <p:extLst>
      <p:ext uri="{BB962C8B-B14F-4D97-AF65-F5344CB8AC3E}">
        <p14:creationId xmlns:p14="http://schemas.microsoft.com/office/powerpoint/2010/main" val="1045126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b="1" dirty="0">
                <a:latin typeface="Arial" panose="020B0604020202020204" pitchFamily="34" charset="0"/>
                <a:cs typeface="Arial" panose="020B0604020202020204" pitchFamily="34" charset="0"/>
              </a:rPr>
              <a:t>SAY: </a:t>
            </a:r>
          </a:p>
          <a:p>
            <a:pPr marL="0" lvl="7" indent="0">
              <a:buNone/>
            </a:pPr>
            <a:r>
              <a:rPr lang="en-CA" b="0" baseline="0" dirty="0">
                <a:latin typeface="Arial" panose="020B0604020202020204" pitchFamily="34" charset="0"/>
                <a:cs typeface="Arial" panose="020B0604020202020204" pitchFamily="34" charset="0"/>
              </a:rPr>
              <a:t>Earlier, I asked you to post on the whiteboard what you were hoping to learn today.</a:t>
            </a:r>
            <a:r>
              <a:rPr lang="en-CA" b="0" dirty="0">
                <a:latin typeface="Arial" panose="020B0604020202020204" pitchFamily="34" charset="0"/>
                <a:cs typeface="Arial" panose="020B0604020202020204" pitchFamily="34" charset="0"/>
              </a:rPr>
              <a:t> </a:t>
            </a:r>
            <a:r>
              <a:rPr lang="en-US" b="0" baseline="0" dirty="0">
                <a:latin typeface="Arial" panose="020B0604020202020204" pitchFamily="34" charset="0"/>
                <a:cs typeface="Arial" panose="020B0604020202020204" pitchFamily="34" charset="0"/>
              </a:rPr>
              <a:t>Let’s revisit that whiteboard and see how we did.</a:t>
            </a:r>
            <a:endParaRPr lang="en-CA" b="0" baseline="0" dirty="0">
              <a:latin typeface="Arial" panose="020B0604020202020204" pitchFamily="34" charset="0"/>
              <a:cs typeface="Arial" panose="020B0604020202020204" pitchFamily="34" charset="0"/>
            </a:endParaRPr>
          </a:p>
          <a:p>
            <a:pPr defTabSz="186355">
              <a:spcBef>
                <a:spcPts val="611"/>
              </a:spcBef>
              <a:buClr>
                <a:srgbClr val="FEBE10"/>
              </a:buClr>
            </a:pPr>
            <a:endParaRPr lang="en-US" dirty="0">
              <a:latin typeface="Arial" panose="020B0604020202020204" pitchFamily="34" charset="0"/>
              <a:cs typeface="Arial" panose="020B0604020202020204" pitchFamily="34" charset="0"/>
            </a:endParaRPr>
          </a:p>
          <a:p>
            <a:pPr lvl="7"/>
            <a:r>
              <a:rPr lang="en-CA" b="1" dirty="0">
                <a:latin typeface="Arial" panose="020B0604020202020204" pitchFamily="34" charset="0"/>
                <a:cs typeface="Arial" panose="020B0604020202020204" pitchFamily="34" charset="0"/>
              </a:rPr>
              <a:t>DO:</a:t>
            </a:r>
          </a:p>
          <a:p>
            <a:pPr marL="368827" lvl="2" indent="-368827">
              <a:buSzPct val="100000"/>
              <a:buFont typeface="Arial" panose="020B0604020202020204" pitchFamily="34" charset="0"/>
              <a:buChar char="•"/>
              <a:defRPr/>
            </a:pPr>
            <a:r>
              <a:rPr lang="en-CA" dirty="0">
                <a:latin typeface="Arial" panose="020B0604020202020204" pitchFamily="34" charset="0"/>
                <a:cs typeface="Arial" panose="020B0604020202020204" pitchFamily="34" charset="0"/>
              </a:rPr>
              <a:t>Recall the whiteboard from</a:t>
            </a:r>
            <a:r>
              <a:rPr lang="en-CA" baseline="0" dirty="0">
                <a:latin typeface="Arial" panose="020B0604020202020204" pitchFamily="34" charset="0"/>
                <a:cs typeface="Arial" panose="020B0604020202020204" pitchFamily="34" charset="0"/>
              </a:rPr>
              <a:t> the beginning of the session</a:t>
            </a:r>
            <a:r>
              <a:rPr lang="en-CA" dirty="0">
                <a:latin typeface="Arial" panose="020B0604020202020204" pitchFamily="34" charset="0"/>
                <a:cs typeface="Arial" panose="020B0604020202020204" pitchFamily="34" charset="0"/>
              </a:rPr>
              <a:t>.</a:t>
            </a:r>
            <a:endParaRPr lang="en-CA" baseline="0" dirty="0">
              <a:latin typeface="Arial" panose="020B0604020202020204" pitchFamily="34" charset="0"/>
              <a:cs typeface="Arial" panose="020B0604020202020204" pitchFamily="34" charset="0"/>
            </a:endParaRPr>
          </a:p>
          <a:p>
            <a:pPr marL="368827" lvl="2" indent="-368827">
              <a:buSzPct val="100000"/>
              <a:buFont typeface="Arial" panose="020B0604020202020204" pitchFamily="34" charset="0"/>
              <a:buChar char="•"/>
              <a:defRPr/>
            </a:pPr>
            <a:r>
              <a:rPr lang="en-CA" baseline="0" dirty="0">
                <a:latin typeface="Arial" panose="020B0604020202020204" pitchFamily="34" charset="0"/>
                <a:cs typeface="Arial" panose="020B0604020202020204" pitchFamily="34" charset="0"/>
              </a:rPr>
              <a:t>Encourage the participants to compare what was posted to what has been learned.</a:t>
            </a:r>
          </a:p>
          <a:p>
            <a:pPr marL="368827" lvl="2" indent="-368827" defTabSz="465887">
              <a:buSzPct val="100000"/>
              <a:buFont typeface="Arial" panose="020B0604020202020204" pitchFamily="34" charset="0"/>
              <a:buChar char="•"/>
              <a:defRPr/>
            </a:pPr>
            <a:r>
              <a:rPr lang="en-US" b="0" baseline="0" dirty="0">
                <a:latin typeface="Arial" panose="020B0604020202020204" pitchFamily="34" charset="0"/>
                <a:cs typeface="Arial" panose="020B0604020202020204" pitchFamily="34" charset="0"/>
              </a:rPr>
              <a:t>Remind the participants that items that were not discussed today will be covered later since there are several more sessions to come.</a:t>
            </a:r>
          </a:p>
          <a:p>
            <a:pPr marL="368827" lvl="2" indent="-368827" defTabSz="465887">
              <a:buSzPct val="100000"/>
              <a:buFont typeface="Arial" panose="020B0604020202020204" pitchFamily="34" charset="0"/>
              <a:buChar char="•"/>
              <a:defRPr/>
            </a:pPr>
            <a:r>
              <a:rPr lang="en-US" b="0" baseline="0" dirty="0">
                <a:latin typeface="Arial" panose="020B0604020202020204" pitchFamily="34" charset="0"/>
                <a:cs typeface="Arial" panose="020B0604020202020204" pitchFamily="34" charset="0"/>
              </a:rPr>
              <a:t>Handle questions and comments as they arise.</a:t>
            </a:r>
          </a:p>
          <a:p>
            <a:pPr marL="368827" lvl="2" indent="-368827" defTabSz="465887">
              <a:buSzPct val="100000"/>
              <a:buFont typeface="Arial" panose="020B0604020202020204" pitchFamily="34" charset="0"/>
              <a:buChar char="•"/>
              <a:defRPr/>
            </a:pPr>
            <a:r>
              <a:rPr lang="en-US" b="0" baseline="0" dirty="0">
                <a:latin typeface="Arial" panose="020B0604020202020204" pitchFamily="34" charset="0"/>
                <a:cs typeface="Arial" panose="020B0604020202020204" pitchFamily="34" charset="0"/>
              </a:rPr>
              <a:t>Once the conversation comes to a natural conclusion, </a:t>
            </a:r>
            <a:r>
              <a:rPr lang="en-US" b="0" i="1" baseline="0" dirty="0">
                <a:latin typeface="Arial" panose="020B0604020202020204" pitchFamily="34" charset="0"/>
                <a:cs typeface="Arial" panose="020B0604020202020204" pitchFamily="34" charset="0"/>
              </a:rPr>
              <a:t>move on to the next slide</a:t>
            </a:r>
            <a:r>
              <a:rPr lang="en-US" b="0" baseline="0" dirty="0">
                <a:latin typeface="Arial" panose="020B0604020202020204" pitchFamily="34" charset="0"/>
                <a:cs typeface="Arial" panose="020B0604020202020204" pitchFamily="34" charset="0"/>
              </a:rPr>
              <a:t>.</a:t>
            </a:r>
            <a:endParaRPr lang="en-US" b="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D6F069A4-C191-4C67-A97D-61BB4EE7A60E}" type="slidenum">
              <a:rPr lang="en-CA" smtClean="0"/>
              <a:t>41</a:t>
            </a:fld>
            <a:endParaRPr lang="en-CA" dirty="0"/>
          </a:p>
        </p:txBody>
      </p:sp>
    </p:spTree>
    <p:extLst>
      <p:ext uri="{BB962C8B-B14F-4D97-AF65-F5344CB8AC3E}">
        <p14:creationId xmlns:p14="http://schemas.microsoft.com/office/powerpoint/2010/main" val="29657202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b="1" dirty="0">
                <a:latin typeface="Arial" panose="020B0604020202020204" pitchFamily="34" charset="0"/>
                <a:cs typeface="Arial" panose="020B0604020202020204" pitchFamily="34" charset="0"/>
              </a:rPr>
              <a:t>SAY: </a:t>
            </a:r>
          </a:p>
          <a:p>
            <a:pPr marL="0" lvl="7" indent="0" defTabSz="465887">
              <a:buNone/>
              <a:defRPr/>
            </a:pPr>
            <a:r>
              <a:rPr lang="en-CA" dirty="0">
                <a:latin typeface="Arial" panose="020B0604020202020204" pitchFamily="34" charset="0"/>
                <a:cs typeface="Arial" panose="020B0604020202020204" pitchFamily="34" charset="0"/>
              </a:rPr>
              <a:t>That brings</a:t>
            </a:r>
            <a:r>
              <a:rPr lang="en-CA" baseline="0" dirty="0">
                <a:latin typeface="Arial" panose="020B0604020202020204" pitchFamily="34" charset="0"/>
                <a:cs typeface="Arial" panose="020B0604020202020204" pitchFamily="34" charset="0"/>
              </a:rPr>
              <a:t> us to the end of today’s session.</a:t>
            </a:r>
          </a:p>
          <a:p>
            <a:pPr marL="0" lvl="7" indent="0" defTabSz="465887">
              <a:buNone/>
              <a:defRPr/>
            </a:pPr>
            <a:r>
              <a:rPr lang="en-CA" baseline="0" dirty="0">
                <a:latin typeface="Arial" panose="020B0604020202020204" pitchFamily="34" charset="0"/>
                <a:cs typeface="Arial" panose="020B0604020202020204" pitchFamily="34" charset="0"/>
              </a:rPr>
              <a:t>We’re left with one question: </a:t>
            </a:r>
            <a:r>
              <a:rPr lang="en-CA" b="1" baseline="0" dirty="0">
                <a:latin typeface="Arial" panose="020B0604020202020204" pitchFamily="34" charset="0"/>
                <a:cs typeface="Arial" panose="020B0604020202020204" pitchFamily="34" charset="0"/>
              </a:rPr>
              <a:t>Now what?</a:t>
            </a:r>
          </a:p>
          <a:p>
            <a:pPr marL="0" lvl="7" indent="0" defTabSz="465887">
              <a:buNone/>
              <a:defRPr/>
            </a:pPr>
            <a:endParaRPr lang="en-CA" b="1" baseline="0" dirty="0">
              <a:latin typeface="Arial" panose="020B0604020202020204" pitchFamily="34" charset="0"/>
              <a:cs typeface="Arial" panose="020B0604020202020204" pitchFamily="34" charset="0"/>
            </a:endParaRPr>
          </a:p>
          <a:p>
            <a:pPr lvl="8"/>
            <a:r>
              <a:rPr lang="en-US" b="1" dirty="0">
                <a:latin typeface="Arial" panose="020B0604020202020204" pitchFamily="34" charset="0"/>
                <a:cs typeface="Arial" panose="020B0604020202020204" pitchFamily="34" charset="0"/>
              </a:rPr>
              <a:t>ASK: </a:t>
            </a:r>
          </a:p>
          <a:p>
            <a:r>
              <a:rPr lang="en-CA" b="1" baseline="0" dirty="0">
                <a:latin typeface="Arial" panose="020B0604020202020204" pitchFamily="34" charset="0"/>
                <a:cs typeface="Arial" panose="020B0604020202020204" pitchFamily="34" charset="0"/>
              </a:rPr>
              <a:t>Could everyone write down one new discovery from today’s session and how they plan to use it when working with business owners?</a:t>
            </a:r>
          </a:p>
          <a:p>
            <a:endParaRPr lang="en-CA" baseline="0" dirty="0">
              <a:latin typeface="Arial" panose="020B0604020202020204" pitchFamily="34" charset="0"/>
              <a:cs typeface="Arial" panose="020B0604020202020204" pitchFamily="34" charset="0"/>
            </a:endParaRPr>
          </a:p>
          <a:p>
            <a:pPr lvl="2"/>
            <a:r>
              <a:rPr lang="en-US" b="1" dirty="0">
                <a:latin typeface="Arial" panose="020B0604020202020204" pitchFamily="34" charset="0"/>
                <a:cs typeface="Arial" panose="020B0604020202020204" pitchFamily="34" charset="0"/>
              </a:rPr>
              <a:t>DO: </a:t>
            </a:r>
          </a:p>
          <a:p>
            <a:pPr marL="368827" lvl="7" indent="-368827" defTabSz="465887">
              <a:buSzPct val="100000"/>
              <a:buFont typeface="Arial" panose="020B0604020202020204" pitchFamily="34" charset="0"/>
              <a:buChar char="•"/>
              <a:defRPr/>
            </a:pPr>
            <a:r>
              <a:rPr lang="en-CA" b="0" baseline="0" dirty="0">
                <a:latin typeface="Arial" panose="020B0604020202020204" pitchFamily="34" charset="0"/>
                <a:cs typeface="Arial" panose="020B0604020202020204" pitchFamily="34" charset="0"/>
              </a:rPr>
              <a:t>Ask some of the participants to share their discoveries.</a:t>
            </a:r>
          </a:p>
          <a:p>
            <a:pPr marL="368827" lvl="7" indent="-368827" defTabSz="465887">
              <a:buSzPct val="100000"/>
              <a:buFont typeface="Arial" panose="020B0604020202020204" pitchFamily="34" charset="0"/>
              <a:buChar char="•"/>
              <a:defRPr/>
            </a:pPr>
            <a:r>
              <a:rPr lang="en-CA" b="0" baseline="0" dirty="0">
                <a:latin typeface="Arial" panose="020B0604020202020204" pitchFamily="34" charset="0"/>
                <a:cs typeface="Arial" panose="020B0604020202020204" pitchFamily="34" charset="0"/>
              </a:rPr>
              <a:t>Acknowledge all answers.</a:t>
            </a:r>
          </a:p>
          <a:p>
            <a:pPr marL="368827" lvl="7" indent="-368827" defTabSz="465887">
              <a:buSzPct val="100000"/>
              <a:buFont typeface="Arial" panose="020B0604020202020204" pitchFamily="34" charset="0"/>
              <a:buChar char="•"/>
              <a:defRPr/>
            </a:pPr>
            <a:r>
              <a:rPr lang="en-CA" b="0" baseline="0" dirty="0">
                <a:latin typeface="Arial" panose="020B0604020202020204" pitchFamily="34" charset="0"/>
                <a:cs typeface="Arial" panose="020B0604020202020204" pitchFamily="34" charset="0"/>
              </a:rPr>
              <a:t>Encourage discussion.</a:t>
            </a:r>
          </a:p>
          <a:p>
            <a:endParaRPr lang="en-CA" dirty="0">
              <a:latin typeface="Arial" panose="020B0604020202020204" pitchFamily="34" charset="0"/>
              <a:cs typeface="Arial" panose="020B0604020202020204" pitchFamily="34" charset="0"/>
            </a:endParaRPr>
          </a:p>
          <a:p>
            <a:pPr marL="0" lvl="7" indent="0" defTabSz="465887">
              <a:buNone/>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p>
        </p:txBody>
      </p:sp>
      <p:sp>
        <p:nvSpPr>
          <p:cNvPr id="5" name="Slide Number Placeholder 4"/>
          <p:cNvSpPr>
            <a:spLocks noGrp="1"/>
          </p:cNvSpPr>
          <p:nvPr>
            <p:ph type="sldNum" sz="quarter" idx="11"/>
          </p:nvPr>
        </p:nvSpPr>
        <p:spPr/>
        <p:txBody>
          <a:bodyPr/>
          <a:lstStyle/>
          <a:p>
            <a:fld id="{C7985182-26E9-3A41-9AD1-60867BE29576}" type="slidenum">
              <a:rPr lang="en-CA" smtClean="0"/>
              <a:t>42</a:t>
            </a:fld>
            <a:endParaRPr lang="en-CA" dirty="0"/>
          </a:p>
        </p:txBody>
      </p:sp>
    </p:spTree>
    <p:extLst>
      <p:ext uri="{BB962C8B-B14F-4D97-AF65-F5344CB8AC3E}">
        <p14:creationId xmlns:p14="http://schemas.microsoft.com/office/powerpoint/2010/main" val="14688734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b="1" dirty="0">
                <a:latin typeface="Arial" panose="020B0604020202020204" pitchFamily="34" charset="0"/>
                <a:cs typeface="Arial" panose="020B0604020202020204" pitchFamily="34" charset="0"/>
              </a:rPr>
              <a:t>DO: </a:t>
            </a:r>
          </a:p>
          <a:p>
            <a:pPr marL="0" lvl="2" indent="0">
              <a:buSzPct val="100000"/>
              <a:buNone/>
              <a:defRPr/>
            </a:pPr>
            <a:r>
              <a:rPr lang="en-US" dirty="0">
                <a:latin typeface="Arial" panose="020B0604020202020204" pitchFamily="34" charset="0"/>
                <a:cs typeface="Arial" panose="020B0604020202020204" pitchFamily="34" charset="0"/>
              </a:rPr>
              <a:t>Review</a:t>
            </a:r>
            <a:r>
              <a:rPr lang="en-US" baseline="0" dirty="0">
                <a:latin typeface="Arial" panose="020B0604020202020204" pitchFamily="34" charset="0"/>
                <a:cs typeface="Arial" panose="020B0604020202020204" pitchFamily="34" charset="0"/>
              </a:rPr>
              <a:t> the resources and contacts as needed.</a:t>
            </a:r>
          </a:p>
          <a:p>
            <a:pPr marL="0" lvl="2" indent="0">
              <a:buSzPct val="100000"/>
              <a:buNone/>
              <a:defRPr/>
            </a:pPr>
            <a:endParaRPr lang="en-US" baseline="0" dirty="0">
              <a:latin typeface="Arial" panose="020B0604020202020204" pitchFamily="34" charset="0"/>
              <a:cs typeface="Arial" panose="020B0604020202020204" pitchFamily="34" charset="0"/>
            </a:endParaRPr>
          </a:p>
          <a:p>
            <a:pPr defTabSz="196995">
              <a:buClr>
                <a:schemeClr val="bg1"/>
              </a:buClr>
            </a:pPr>
            <a:endParaRPr lang="en-US"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43</a:t>
            </a:fld>
            <a:endParaRPr lang="en-CA" dirty="0"/>
          </a:p>
        </p:txBody>
      </p:sp>
    </p:spTree>
    <p:extLst>
      <p:ext uri="{BB962C8B-B14F-4D97-AF65-F5344CB8AC3E}">
        <p14:creationId xmlns:p14="http://schemas.microsoft.com/office/powerpoint/2010/main" val="24945001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b="1" dirty="0">
                <a:latin typeface="Arial" panose="020B0604020202020204" pitchFamily="34" charset="0"/>
                <a:cs typeface="Arial" panose="020B0604020202020204" pitchFamily="34" charset="0"/>
              </a:rPr>
              <a:t>DO: </a:t>
            </a:r>
          </a:p>
          <a:p>
            <a:pPr marL="0" lvl="2" indent="0">
              <a:buSzPct val="100000"/>
              <a:buNone/>
              <a:defRPr/>
            </a:pPr>
            <a:r>
              <a:rPr lang="en-CA" dirty="0">
                <a:latin typeface="Arial" panose="020B0604020202020204" pitchFamily="34" charset="0"/>
                <a:cs typeface="Arial" panose="020B0604020202020204" pitchFamily="34" charset="0"/>
              </a:rPr>
              <a:t>Thank your</a:t>
            </a:r>
            <a:r>
              <a:rPr lang="en-CA" baseline="0" dirty="0">
                <a:latin typeface="Arial" panose="020B0604020202020204" pitchFamily="34" charset="0"/>
                <a:cs typeface="Arial" panose="020B0604020202020204" pitchFamily="34" charset="0"/>
              </a:rPr>
              <a:t> participants.</a:t>
            </a:r>
          </a:p>
          <a:p>
            <a:pPr marL="368827" lvl="2" indent="-368827">
              <a:buSzPct val="100000"/>
              <a:buFont typeface="Arial" panose="020B0604020202020204" pitchFamily="34" charset="0"/>
              <a:buChar char="•"/>
              <a:defRPr/>
            </a:pPr>
            <a:endParaRPr lang="en-CA" b="0" baseline="0" dirty="0">
              <a:latin typeface="Arial" panose="020B0604020202020204" pitchFamily="34" charset="0"/>
              <a:cs typeface="Arial" panose="020B0604020202020204" pitchFamily="34" charset="0"/>
            </a:endParaRPr>
          </a:p>
          <a:p>
            <a:pPr marL="0" lvl="2" indent="0">
              <a:buSzPct val="100000"/>
              <a:buNone/>
              <a:defRPr/>
            </a:pPr>
            <a:r>
              <a:rPr lang="en-CA" b="0" i="1" baseline="0" dirty="0">
                <a:latin typeface="Arial" panose="020B0604020202020204" pitchFamily="34" charset="0"/>
                <a:cs typeface="Arial" panose="020B0604020202020204" pitchFamily="34" charset="0"/>
              </a:rPr>
              <a:t>End the session.</a:t>
            </a:r>
            <a:endParaRPr lang="en-US" b="0"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D6F069A4-C191-4C67-A97D-61BB4EE7A60E}" type="slidenum">
              <a:rPr lang="en-CA" smtClean="0"/>
              <a:t>44</a:t>
            </a:fld>
            <a:endParaRPr lang="en-CA" dirty="0"/>
          </a:p>
        </p:txBody>
      </p:sp>
    </p:spTree>
    <p:extLst>
      <p:ext uri="{BB962C8B-B14F-4D97-AF65-F5344CB8AC3E}">
        <p14:creationId xmlns:p14="http://schemas.microsoft.com/office/powerpoint/2010/main" val="12686058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5" name="Slide Number Placeholder 4"/>
          <p:cNvSpPr>
            <a:spLocks noGrp="1"/>
          </p:cNvSpPr>
          <p:nvPr>
            <p:ph type="sldNum" sz="quarter" idx="11"/>
          </p:nvPr>
        </p:nvSpPr>
        <p:spPr/>
        <p:txBody>
          <a:bodyPr/>
          <a:lstStyle/>
          <a:p>
            <a:fld id="{C7985182-26E9-3A41-9AD1-60867BE29576}" type="slidenum">
              <a:rPr lang="en-CA" smtClean="0"/>
              <a:t>45</a:t>
            </a:fld>
            <a:endParaRPr lang="en-CA" dirty="0"/>
          </a:p>
        </p:txBody>
      </p:sp>
    </p:spTree>
    <p:extLst>
      <p:ext uri="{BB962C8B-B14F-4D97-AF65-F5344CB8AC3E}">
        <p14:creationId xmlns:p14="http://schemas.microsoft.com/office/powerpoint/2010/main" val="30344139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09775" y="376238"/>
            <a:ext cx="2967038" cy="1668462"/>
          </a:xfrm>
        </p:spPr>
      </p:sp>
      <p:sp>
        <p:nvSpPr>
          <p:cNvPr id="3" name="Notes Placeholder 2"/>
          <p:cNvSpPr>
            <a:spLocks noGrp="1"/>
          </p:cNvSpPr>
          <p:nvPr>
            <p:ph type="body" idx="1"/>
          </p:nvPr>
        </p:nvSpPr>
        <p:spPr>
          <a:xfrm>
            <a:off x="689912" y="2271531"/>
            <a:ext cx="5608320" cy="5752148"/>
          </a:xfrm>
        </p:spPr>
        <p:txBody>
          <a:bodyPr/>
          <a:lstStyle/>
          <a:p>
            <a:pPr lvl="1"/>
            <a:r>
              <a:rPr lang="en-US" b="1" dirty="0">
                <a:latin typeface="Arial" panose="020B0604020202020204" pitchFamily="34" charset="0"/>
                <a:cs typeface="Arial" panose="020B0604020202020204" pitchFamily="34" charset="0"/>
              </a:rPr>
              <a:t>FACILITATOR NOTE:</a:t>
            </a:r>
          </a:p>
          <a:p>
            <a:pPr marL="0" lvl="2" indent="0">
              <a:buNone/>
            </a:pPr>
            <a:r>
              <a:rPr lang="en-US" b="0" dirty="0">
                <a:latin typeface="Arial" panose="020B0604020202020204" pitchFamily="34" charset="0"/>
                <a:cs typeface="Arial" panose="020B0604020202020204" pitchFamily="34" charset="0"/>
              </a:rPr>
              <a:t>When</a:t>
            </a:r>
            <a:r>
              <a:rPr lang="en-US" b="0" baseline="0" dirty="0">
                <a:latin typeface="Arial" panose="020B0604020202020204" pitchFamily="34" charset="0"/>
                <a:cs typeface="Arial" panose="020B0604020202020204" pitchFamily="34" charset="0"/>
              </a:rPr>
              <a:t> going through the agenda, create connections to what participants posted about what they hope to learn. </a:t>
            </a:r>
          </a:p>
          <a:p>
            <a:pPr marL="0" lvl="2" indent="0">
              <a:buNone/>
            </a:pPr>
            <a:r>
              <a:rPr lang="en-US" b="0" baseline="0" dirty="0">
                <a:latin typeface="Arial" panose="020B0604020202020204" pitchFamily="34" charset="0"/>
                <a:cs typeface="Arial" panose="020B0604020202020204" pitchFamily="34" charset="0"/>
              </a:rPr>
              <a:t>Confirm items that will be learned today.</a:t>
            </a:r>
          </a:p>
          <a:p>
            <a:pPr marL="0" lvl="2" indent="0">
              <a:buNone/>
            </a:pPr>
            <a:endParaRPr lang="en-US" b="1" dirty="0">
              <a:latin typeface="Arial" panose="020B0604020202020204" pitchFamily="34" charset="0"/>
              <a:cs typeface="Arial" panose="020B0604020202020204" pitchFamily="34" charset="0"/>
            </a:endParaRPr>
          </a:p>
          <a:p>
            <a:pPr lvl="2"/>
            <a:r>
              <a:rPr lang="en-US" b="1" dirty="0">
                <a:latin typeface="Arial" panose="020B0604020202020204" pitchFamily="34" charset="0"/>
                <a:cs typeface="Arial" panose="020B0604020202020204" pitchFamily="34" charset="0"/>
              </a:rPr>
              <a:t>SAY: </a:t>
            </a:r>
          </a:p>
          <a:p>
            <a:pPr marL="0" lvl="7" indent="0">
              <a:buNone/>
            </a:pPr>
            <a:r>
              <a:rPr lang="en-CA" b="0" baseline="0" dirty="0">
                <a:latin typeface="Arial" panose="020B0604020202020204" pitchFamily="34" charset="0"/>
                <a:cs typeface="Arial" panose="020B0604020202020204" pitchFamily="34" charset="0"/>
              </a:rPr>
              <a:t>Today, </a:t>
            </a:r>
            <a:r>
              <a:rPr lang="en-US" b="0" baseline="0" dirty="0">
                <a:latin typeface="Arial" panose="020B0604020202020204" pitchFamily="34" charset="0"/>
                <a:cs typeface="Arial" panose="020B0604020202020204" pitchFamily="34" charset="0"/>
              </a:rPr>
              <a:t>we will look at designations and their value.</a:t>
            </a:r>
            <a:endParaRPr lang="en-US" baseline="0" dirty="0">
              <a:latin typeface="Arial" panose="020B0604020202020204" pitchFamily="34" charset="0"/>
              <a:cs typeface="Arial" panose="020B0604020202020204" pitchFamily="34" charset="0"/>
            </a:endParaRPr>
          </a:p>
          <a:p>
            <a:pPr marL="0" lvl="7" indent="0">
              <a:buNone/>
            </a:pPr>
            <a:r>
              <a:rPr lang="en-US" b="0" baseline="0" dirty="0">
                <a:latin typeface="Arial" panose="020B0604020202020204" pitchFamily="34" charset="0"/>
                <a:cs typeface="Arial" panose="020B0604020202020204" pitchFamily="34" charset="0"/>
              </a:rPr>
              <a:t>You will look at:</a:t>
            </a:r>
          </a:p>
          <a:p>
            <a:pPr marL="232943" indent="-232943">
              <a:buFont typeface="Arial" panose="020B0604020202020204" pitchFamily="34" charset="0"/>
              <a:buChar char="•"/>
            </a:pPr>
            <a:r>
              <a:rPr lang="en-US" dirty="0">
                <a:latin typeface="Arial" panose="020B0604020202020204" pitchFamily="34" charset="0"/>
                <a:cs typeface="Arial" panose="020B0604020202020204" pitchFamily="34" charset="0"/>
              </a:rPr>
              <a:t>Benefits of designations</a:t>
            </a:r>
          </a:p>
          <a:p>
            <a:pPr marL="232943" indent="-232943">
              <a:buFont typeface="Arial" panose="020B0604020202020204" pitchFamily="34" charset="0"/>
              <a:buChar char="•"/>
            </a:pPr>
            <a:r>
              <a:rPr lang="en-US" dirty="0">
                <a:latin typeface="Arial" panose="020B0604020202020204" pitchFamily="34" charset="0"/>
                <a:cs typeface="Arial" panose="020B0604020202020204" pitchFamily="34" charset="0"/>
              </a:rPr>
              <a:t>Core</a:t>
            </a:r>
            <a:r>
              <a:rPr lang="en-US" baseline="0" dirty="0">
                <a:latin typeface="Arial" panose="020B0604020202020204" pitchFamily="34" charset="0"/>
                <a:cs typeface="Arial" panose="020B0604020202020204" pitchFamily="34" charset="0"/>
              </a:rPr>
              <a:t> financial planning designations</a:t>
            </a:r>
          </a:p>
          <a:p>
            <a:pPr marL="232943" indent="-232943">
              <a:buFont typeface="Arial" panose="020B0604020202020204" pitchFamily="34" charset="0"/>
              <a:buChar char="•"/>
            </a:pPr>
            <a:r>
              <a:rPr lang="en-US" baseline="0" dirty="0">
                <a:latin typeface="Arial" panose="020B0604020202020204" pitchFamily="34" charset="0"/>
                <a:cs typeface="Arial" panose="020B0604020202020204" pitchFamily="34" charset="0"/>
              </a:rPr>
              <a:t>Accompanying designations</a:t>
            </a:r>
            <a:endParaRPr lang="en-US"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marL="0" lvl="7" indent="0">
              <a:buNone/>
            </a:pPr>
            <a:endParaRPr lang="en-CA" b="0" baseline="0" dirty="0">
              <a:latin typeface="Arial" panose="020B0604020202020204" pitchFamily="34" charset="0"/>
              <a:cs typeface="Arial" panose="020B0604020202020204" pitchFamily="34" charset="0"/>
            </a:endParaRPr>
          </a:p>
          <a:p>
            <a:pPr lvl="7"/>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pPr marL="0" lvl="7" indent="0">
              <a:buNone/>
            </a:pPr>
            <a:endParaRPr lang="en-CA" b="0" baseline="0" dirty="0">
              <a:latin typeface="Arial" panose="020B0604020202020204" pitchFamily="34" charset="0"/>
              <a:cs typeface="Arial" panose="020B0604020202020204" pitchFamily="34" charset="0"/>
            </a:endParaRPr>
          </a:p>
          <a:p>
            <a:pPr marL="0" lvl="7" indent="0" defTabSz="465887">
              <a:buNone/>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p>
          <a:p>
            <a:pPr marL="0" lvl="7" indent="0" defTabSz="465887">
              <a:buNone/>
              <a:defRPr/>
            </a:pPr>
            <a:endParaRPr lang="en-US" i="1" baseline="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D6F069A4-C191-4C67-A97D-61BB4EE7A60E}" type="slidenum">
              <a:rPr lang="en-CA" smtClean="0"/>
              <a:t>46</a:t>
            </a:fld>
            <a:endParaRPr lang="en-CA" dirty="0"/>
          </a:p>
        </p:txBody>
      </p:sp>
    </p:spTree>
    <p:extLst>
      <p:ext uri="{BB962C8B-B14F-4D97-AF65-F5344CB8AC3E}">
        <p14:creationId xmlns:p14="http://schemas.microsoft.com/office/powerpoint/2010/main" val="39721438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b="1" dirty="0">
                <a:latin typeface="Arial" panose="020B0604020202020204" pitchFamily="34" charset="0"/>
                <a:cs typeface="Arial" panose="020B0604020202020204" pitchFamily="34" charset="0"/>
              </a:rPr>
              <a:t>SAY: </a:t>
            </a:r>
          </a:p>
          <a:p>
            <a:pPr marL="0" lvl="2" indent="0">
              <a:buNone/>
            </a:pPr>
            <a:r>
              <a:rPr lang="en-US" b="0" dirty="0">
                <a:latin typeface="Arial" panose="020B0604020202020204" pitchFamily="34" charset="0"/>
                <a:cs typeface="Arial" panose="020B0604020202020204" pitchFamily="34" charset="0"/>
              </a:rPr>
              <a:t>Let’s move now to exploring the benefits</a:t>
            </a:r>
            <a:r>
              <a:rPr lang="en-US" b="0" baseline="0" dirty="0">
                <a:latin typeface="Arial" panose="020B0604020202020204" pitchFamily="34" charset="0"/>
                <a:cs typeface="Arial" panose="020B0604020202020204" pitchFamily="34" charset="0"/>
              </a:rPr>
              <a:t> of designations.</a:t>
            </a:r>
            <a:endParaRPr lang="en-CA" b="0"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lvl="7"/>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CA"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a:p>
            <a:pPr marL="291179" indent="-291179">
              <a:buFont typeface="Arial" panose="020B0604020202020204" pitchFamily="34" charset="0"/>
              <a:buChar char="•"/>
            </a:pPr>
            <a:endParaRPr lang="en-CA"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47</a:t>
            </a:fld>
            <a:endParaRPr lang="en-CA" dirty="0"/>
          </a:p>
        </p:txBody>
      </p:sp>
    </p:spTree>
    <p:extLst>
      <p:ext uri="{BB962C8B-B14F-4D97-AF65-F5344CB8AC3E}">
        <p14:creationId xmlns:p14="http://schemas.microsoft.com/office/powerpoint/2010/main" val="18182323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2827655"/>
            <a:ext cx="5608320" cy="6467132"/>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Aside from the benefits of designations as they relate to regulations and the competitive market, there are benefits to you in getting a designation! </a:t>
            </a:r>
            <a:endParaRPr lang="en-CA"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Professional designations distinguish one profession from another by successfully meeting an established standard for competent practice. Designations protect the best interests of the consumer from unqualified service providers in an applicable industry/profession. </a:t>
            </a:r>
          </a:p>
          <a:p>
            <a:endParaRPr lang="en-CA"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In general, designations:</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increase your knowledge</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increase your effectiveness as an advisor</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Increase credibility with Clients and other professionals</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Increase networking opportunities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Each core designation also requires ongoing professional development in the form of CE credits across various topics so you can always be sure your knowledge and ability to service Sun Life Clients is cutting edge!</a:t>
            </a:r>
            <a:endParaRPr lang="en-CA"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 the next slide.</a:t>
            </a:r>
          </a:p>
        </p:txBody>
      </p:sp>
      <p:sp>
        <p:nvSpPr>
          <p:cNvPr id="4" name="Slide Number Placeholder 3"/>
          <p:cNvSpPr>
            <a:spLocks noGrp="1"/>
          </p:cNvSpPr>
          <p:nvPr>
            <p:ph type="sldNum" sz="quarter" idx="10"/>
          </p:nvPr>
        </p:nvSpPr>
        <p:spPr/>
        <p:txBody>
          <a:bodyPr/>
          <a:lstStyle/>
          <a:p>
            <a:fld id="{C7985182-26E9-3A41-9AD1-60867BE29576}" type="slidenum">
              <a:rPr lang="en-CA" smtClean="0"/>
              <a:t>48</a:t>
            </a:fld>
            <a:endParaRPr lang="en-CA" dirty="0"/>
          </a:p>
        </p:txBody>
      </p:sp>
    </p:spTree>
    <p:extLst>
      <p:ext uri="{BB962C8B-B14F-4D97-AF65-F5344CB8AC3E}">
        <p14:creationId xmlns:p14="http://schemas.microsoft.com/office/powerpoint/2010/main" val="7958707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b="1" dirty="0">
                <a:latin typeface="Arial" panose="020B0604020202020204" pitchFamily="34" charset="0"/>
                <a:cs typeface="Arial" panose="020B0604020202020204" pitchFamily="34" charset="0"/>
              </a:rPr>
              <a:t>SAY: </a:t>
            </a:r>
          </a:p>
          <a:p>
            <a:pPr marL="0" lvl="2" indent="0">
              <a:buNone/>
            </a:pPr>
            <a:r>
              <a:rPr lang="en-US" b="0" dirty="0">
                <a:latin typeface="Arial" panose="020B0604020202020204" pitchFamily="34" charset="0"/>
                <a:cs typeface="Arial" panose="020B0604020202020204" pitchFamily="34" charset="0"/>
              </a:rPr>
              <a:t>There</a:t>
            </a:r>
            <a:r>
              <a:rPr lang="en-US" b="0" baseline="0" dirty="0">
                <a:latin typeface="Arial" panose="020B0604020202020204" pitchFamily="34" charset="0"/>
                <a:cs typeface="Arial" panose="020B0604020202020204" pitchFamily="34" charset="0"/>
              </a:rPr>
              <a:t> are a few core financial planning designations that we will look at in more detail now.</a:t>
            </a:r>
            <a:endParaRPr lang="en-CA" b="0"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lvl="7"/>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CA"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a:p>
            <a:pPr marL="291179" indent="-291179">
              <a:buFont typeface="Arial" panose="020B0604020202020204" pitchFamily="34" charset="0"/>
              <a:buChar char="•"/>
            </a:pPr>
            <a:endParaRPr lang="en-CA"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49</a:t>
            </a:fld>
            <a:endParaRPr lang="en-CA" dirty="0"/>
          </a:p>
        </p:txBody>
      </p:sp>
    </p:spTree>
    <p:extLst>
      <p:ext uri="{BB962C8B-B14F-4D97-AF65-F5344CB8AC3E}">
        <p14:creationId xmlns:p14="http://schemas.microsoft.com/office/powerpoint/2010/main" val="18666198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b="1" dirty="0">
                <a:latin typeface="Arial" panose="020B0604020202020204" pitchFamily="34" charset="0"/>
                <a:cs typeface="Arial" panose="020B0604020202020204" pitchFamily="34" charset="0"/>
              </a:rPr>
              <a:t>SAY: </a:t>
            </a:r>
          </a:p>
          <a:p>
            <a:pPr marL="0" lvl="2" indent="0">
              <a:buNone/>
            </a:pPr>
            <a:r>
              <a:rPr lang="en-US" b="0" dirty="0">
                <a:latin typeface="Arial" panose="020B0604020202020204" pitchFamily="34" charset="0"/>
                <a:cs typeface="Arial" panose="020B0604020202020204" pitchFamily="34" charset="0"/>
              </a:rPr>
              <a:t>How do designations</a:t>
            </a:r>
            <a:r>
              <a:rPr lang="en-US" b="0" baseline="0" dirty="0">
                <a:latin typeface="Arial" panose="020B0604020202020204" pitchFamily="34" charset="0"/>
                <a:cs typeface="Arial" panose="020B0604020202020204" pitchFamily="34" charset="0"/>
              </a:rPr>
              <a:t> fit in when we look a the industry as a whole?</a:t>
            </a:r>
          </a:p>
          <a:p>
            <a:pPr marL="0" lvl="2" indent="0">
              <a:buNone/>
            </a:pPr>
            <a:r>
              <a:rPr lang="en-US" b="0" baseline="0" dirty="0">
                <a:latin typeface="Arial" panose="020B0604020202020204" pitchFamily="34" charset="0"/>
                <a:cs typeface="Arial" panose="020B0604020202020204" pitchFamily="34" charset="0"/>
              </a:rPr>
              <a:t>Let’s look at an industry overview now.</a:t>
            </a:r>
            <a:endParaRPr lang="en-CA" b="0"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lvl="7"/>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CA"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a:p>
            <a:pPr marL="291179" indent="-291179">
              <a:buFont typeface="Arial" panose="020B0604020202020204" pitchFamily="34" charset="0"/>
              <a:buChar char="•"/>
            </a:pPr>
            <a:endParaRPr lang="en-CA"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5</a:t>
            </a:fld>
            <a:endParaRPr lang="en-CA" dirty="0"/>
          </a:p>
        </p:txBody>
      </p:sp>
    </p:spTree>
    <p:extLst>
      <p:ext uri="{BB962C8B-B14F-4D97-AF65-F5344CB8AC3E}">
        <p14:creationId xmlns:p14="http://schemas.microsoft.com/office/powerpoint/2010/main" val="73459133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2827655"/>
            <a:ext cx="5608320" cy="6467132"/>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So what is a</a:t>
            </a:r>
            <a:r>
              <a:rPr lang="en-US" baseline="0" dirty="0">
                <a:latin typeface="Arial" panose="020B0604020202020204" pitchFamily="34" charset="0"/>
                <a:cs typeface="Arial" panose="020B0604020202020204" pitchFamily="34" charset="0"/>
              </a:rPr>
              <a:t> financial planner</a:t>
            </a:r>
            <a:r>
              <a:rPr lang="en-US" dirty="0">
                <a:latin typeface="Arial" panose="020B0604020202020204" pitchFamily="34" charset="0"/>
                <a:cs typeface="Arial" panose="020B0604020202020204" pitchFamily="34" charset="0"/>
              </a:rPr>
              <a:t>?</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To become a financial planner, you must complete the academic training described under the Regulations or have the academic equivalency then follow the IQPF's Professional Training Course and pass the IQPF exam.</a:t>
            </a:r>
          </a:p>
          <a:p>
            <a:r>
              <a:rPr lang="en-US" dirty="0">
                <a:latin typeface="Arial" panose="020B0604020202020204" pitchFamily="34" charset="0"/>
                <a:cs typeface="Arial" panose="020B0604020202020204" pitchFamily="34" charset="0"/>
              </a:rPr>
              <a:t>A financial planner is a personal financial professional, a generalist who analyses the complex and intricate aspects of a client’s financial situation in order to develop a personalized action plan and refer the client to the appropriate specialists, as needed.</a:t>
            </a:r>
          </a:p>
          <a:p>
            <a:r>
              <a:rPr lang="en-US" dirty="0">
                <a:latin typeface="Arial" panose="020B0604020202020204" pitchFamily="34" charset="0"/>
                <a:cs typeface="Arial" panose="020B0604020202020204" pitchFamily="34" charset="0"/>
              </a:rPr>
              <a:t>As a professional in an advisory role, a financial planner has to be a good communicator, acting as a sounding board for the client and discussing various aspects of the client’s personal, family and professional life.</a:t>
            </a:r>
          </a:p>
          <a:p>
            <a:r>
              <a:rPr lang="en-US" dirty="0">
                <a:latin typeface="Arial" panose="020B0604020202020204" pitchFamily="34" charset="0"/>
                <a:cs typeface="Arial" panose="020B0604020202020204" pitchFamily="34" charset="0"/>
              </a:rPr>
              <a:t>An F. Pl. has the skills needed to conduct a detailed analysis of every aspect that affects the sound management of personal finances. Drawing on broad financial expertise, an F. Pl. plays an important role in key moments of people’s lives.</a:t>
            </a:r>
          </a:p>
          <a:p>
            <a:r>
              <a:rPr lang="en-US" dirty="0">
                <a:latin typeface="Arial" panose="020B0604020202020204" pitchFamily="34" charset="0"/>
                <a:cs typeface="Arial" panose="020B0604020202020204" pitchFamily="34" charset="0"/>
              </a:rPr>
              <a:t>The financial planner title stands for credibility, integrity and competence.</a:t>
            </a:r>
          </a:p>
          <a:p>
            <a:endParaRPr lang="en-US" dirty="0">
              <a:latin typeface="Arial" panose="020B0604020202020204" pitchFamily="34" charset="0"/>
              <a:cs typeface="Arial" panose="020B0604020202020204" pitchFamily="34" charset="0"/>
            </a:endParaRPr>
          </a:p>
          <a:p>
            <a:pPr defTabSz="465887">
              <a:defRPr/>
            </a:pPr>
            <a:r>
              <a:rPr lang="en-CA" noProof="0" dirty="0">
                <a:latin typeface="Arial" panose="020B0604020202020204" pitchFamily="34" charset="0"/>
                <a:cs typeface="Arial" panose="020B0604020202020204" pitchFamily="34" charset="0"/>
              </a:rPr>
              <a:t>NOTE: For those who are primarily English</a:t>
            </a:r>
            <a:r>
              <a:rPr lang="en-CA" baseline="0" noProof="0" dirty="0">
                <a:latin typeface="Arial" panose="020B0604020202020204" pitchFamily="34" charset="0"/>
                <a:cs typeface="Arial" panose="020B0604020202020204" pitchFamily="34" charset="0"/>
              </a:rPr>
              <a:t> speakers, they may face more difficulties in obtaining the designation as most materials are primarily in French.  We have heard of some individuals needing to request special accommodation for English-based submissions of tests, forms etc.</a:t>
            </a:r>
            <a:endParaRPr lang="en-CA" noProof="0" dirty="0">
              <a:latin typeface="Arial" panose="020B0604020202020204" pitchFamily="34" charset="0"/>
              <a:cs typeface="Arial" panose="020B0604020202020204" pitchFamily="34" charset="0"/>
            </a:endParaRPr>
          </a:p>
          <a:p>
            <a:pPr defTabSz="465887">
              <a:defRPr/>
            </a:pPr>
            <a:r>
              <a:rPr lang="fr-CA" dirty="0">
                <a:latin typeface="Arial" panose="020B0604020202020204" pitchFamily="34" charset="0"/>
                <a:cs typeface="Arial" panose="020B0604020202020204" pitchFamily="34" charset="0"/>
              </a:rPr>
              <a:t>Source: </a:t>
            </a:r>
            <a:r>
              <a:rPr lang="fr-CA" dirty="0">
                <a:latin typeface="Arial" panose="020B0604020202020204" pitchFamily="34" charset="0"/>
                <a:cs typeface="Arial" panose="020B0604020202020204" pitchFamily="34" charset="0"/>
                <a:hlinkClick r:id="rId3"/>
              </a:rPr>
              <a:t>https://www.iqpf.org/en/becoming-a-financial-planner</a:t>
            </a:r>
            <a:endParaRPr lang="fr-CA"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7985182-26E9-3A41-9AD1-60867BE29576}" type="slidenum">
              <a:rPr lang="en-CA" smtClean="0"/>
              <a:t>50</a:t>
            </a:fld>
            <a:endParaRPr lang="en-CA" dirty="0"/>
          </a:p>
        </p:txBody>
      </p:sp>
    </p:spTree>
    <p:extLst>
      <p:ext uri="{BB962C8B-B14F-4D97-AF65-F5344CB8AC3E}">
        <p14:creationId xmlns:p14="http://schemas.microsoft.com/office/powerpoint/2010/main" val="97411298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2827655"/>
            <a:ext cx="5608320" cy="6467132"/>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A financial planner</a:t>
            </a:r>
            <a:r>
              <a:rPr lang="en-US" baseline="0" dirty="0">
                <a:latin typeface="Arial" panose="020B0604020202020204" pitchFamily="34" charset="0"/>
                <a:cs typeface="Arial" panose="020B0604020202020204" pitchFamily="34" charset="0"/>
              </a:rPr>
              <a:t> is expected to have a number of competencies.</a:t>
            </a:r>
          </a:p>
          <a:p>
            <a:endParaRPr lang="en-US" b="0" baseline="0" dirty="0">
              <a:effectLst/>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 IQPF issues the financial planning diploma to any person who meets the academic requirements under the Regulations. Candidates must first complete a personal financial planning university program approved by the IQPF. Once this is done, they must follow the Professional Training Course and pass the IQPF exam.</a:t>
            </a:r>
          </a:p>
          <a:p>
            <a:r>
              <a:rPr lang="en-US" dirty="0">
                <a:latin typeface="Arial" panose="020B0604020202020204" pitchFamily="34" charset="0"/>
                <a:cs typeface="Arial" panose="020B0604020202020204" pitchFamily="34" charset="0"/>
              </a:rPr>
              <a:t>To enroll in one of the personal financial planning programs approved by the IQPF, you must contact the accredited teaching institution directly – a list of approved institutions and programs can be found on the IQPF website.</a:t>
            </a:r>
            <a:endParaRPr lang="en-US" b="0" dirty="0">
              <a:effectLst/>
              <a:latin typeface="Arial" panose="020B0604020202020204" pitchFamily="34" charset="0"/>
              <a:cs typeface="Arial" panose="020B0604020202020204" pitchFamily="34" charset="0"/>
            </a:endParaRPr>
          </a:p>
          <a:p>
            <a:endParaRPr lang="en-US" b="0" dirty="0">
              <a:effectLst/>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 IQPF’s Professional Training Course (PT Course) is a mandatory condition in obtaining the financial planner diploma. It is the step that follows academic training or its equivalent. The Professional Training Course consists of in-class and online sessions, supplemented with web modules, readings and exercises. It offers a synthesis of the knowledge already acquired and provides the necessary methodology to apply this knowledge to personal financial planning.</a:t>
            </a:r>
          </a:p>
          <a:p>
            <a:r>
              <a:rPr lang="en-US" dirty="0">
                <a:latin typeface="Arial" panose="020B0604020202020204" pitchFamily="34" charset="0"/>
                <a:cs typeface="Arial" panose="020B0604020202020204" pitchFamily="34" charset="0"/>
              </a:rPr>
              <a:t>After completing the PT Course, candidates must take the IQPF 4-hour in-class exam. Once the exam passed, the candidate is a graduate of the IQPF. To use the Financial Planner title, a graduate must obtain a certificate issued by the Autorité des marchés financiers.</a:t>
            </a:r>
            <a:endParaRPr lang="en-US" b="0" dirty="0">
              <a:effectLst/>
              <a:latin typeface="Arial" panose="020B0604020202020204" pitchFamily="34" charset="0"/>
              <a:cs typeface="Arial" panose="020B0604020202020204" pitchFamily="34" charset="0"/>
            </a:endParaRPr>
          </a:p>
          <a:p>
            <a:endParaRPr lang="en-US" b="0" dirty="0">
              <a:effectLst/>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7985182-26E9-3A41-9AD1-60867BE29576}" type="slidenum">
              <a:rPr lang="en-CA" smtClean="0"/>
              <a:t>51</a:t>
            </a:fld>
            <a:endParaRPr lang="en-CA" dirty="0"/>
          </a:p>
        </p:txBody>
      </p:sp>
    </p:spTree>
    <p:extLst>
      <p:ext uri="{BB962C8B-B14F-4D97-AF65-F5344CB8AC3E}">
        <p14:creationId xmlns:p14="http://schemas.microsoft.com/office/powerpoint/2010/main" val="41498800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2827655"/>
            <a:ext cx="5608320" cy="6467132"/>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Professional Development Units are required in two-year cycles. </a:t>
            </a:r>
            <a:r>
              <a:rPr lang="en-CA" dirty="0">
                <a:latin typeface="Arial" panose="020B0604020202020204" pitchFamily="34" charset="0"/>
                <a:cs typeface="Arial" panose="020B0604020202020204" pitchFamily="34" charset="0"/>
              </a:rPr>
              <a:t>The 2019-2021 professional development cycle (cycle 011) started on December 1, 2019 and will end on November 30, 2021.  Courses may be taken through IQPF or another organization but they </a:t>
            </a:r>
            <a:r>
              <a:rPr lang="en-CA" b="1" dirty="0">
                <a:latin typeface="Arial" panose="020B0604020202020204" pitchFamily="34" charset="0"/>
                <a:cs typeface="Arial" panose="020B0604020202020204" pitchFamily="34" charset="0"/>
              </a:rPr>
              <a:t>must be approved by IQPF in order to qualify.</a:t>
            </a:r>
            <a:r>
              <a:rPr lang="en-CA" b="1" baseline="0"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The table indicates how many PDUs are needed in each category per two-year cycle.</a:t>
            </a:r>
          </a:p>
          <a:p>
            <a:endParaRPr lang="en-US" b="0" dirty="0">
              <a:effectLst/>
              <a:latin typeface="Arial" panose="020B0604020202020204" pitchFamily="34" charset="0"/>
              <a:cs typeface="Arial" panose="020B0604020202020204" pitchFamily="34" charset="0"/>
            </a:endParaRPr>
          </a:p>
          <a:p>
            <a:pPr defTabSz="465887">
              <a:defRPr/>
            </a:pPr>
            <a:r>
              <a:rPr lang="en-CA" b="1" dirty="0">
                <a:latin typeface="Arial" panose="020B0604020202020204" pitchFamily="34" charset="0"/>
                <a:cs typeface="Arial" panose="020B0604020202020204" pitchFamily="34" charset="0"/>
              </a:rPr>
              <a:t>*Compulsory course for all financial planners</a:t>
            </a:r>
            <a:br>
              <a:rPr lang="en-CA" b="1" dirty="0">
                <a:latin typeface="Arial" panose="020B0604020202020204" pitchFamily="34" charset="0"/>
                <a:cs typeface="Arial" panose="020B0604020202020204" pitchFamily="34" charset="0"/>
              </a:rPr>
            </a:br>
            <a:r>
              <a:rPr lang="en-CA" dirty="0">
                <a:latin typeface="Arial" panose="020B0604020202020204" pitchFamily="34" charset="0"/>
                <a:cs typeface="Arial" panose="020B0604020202020204" pitchFamily="34" charset="0"/>
              </a:rPr>
              <a:t>Every two cycle (so every four years) all F.Pl. must take a specific 5 SC-FP PDUs course developed by the IQPF. For cycles 011 and 012 (from December 1, 2019 to November 30, 2023), the course NPPF12A The Practice in the Age of New Technology (or NPPF12, in French) is therefore mandatory for all F.Pl.</a:t>
            </a:r>
          </a:p>
          <a:p>
            <a:pPr defTabSz="465887">
              <a:defRPr/>
            </a:pPr>
            <a:endParaRPr lang="en-US" dirty="0">
              <a:latin typeface="Arial" panose="020B0604020202020204" pitchFamily="34" charset="0"/>
              <a:cs typeface="Arial" panose="020B0604020202020204" pitchFamily="34" charset="0"/>
            </a:endParaRPr>
          </a:p>
          <a:p>
            <a:r>
              <a:rPr lang="fr-CA" dirty="0">
                <a:latin typeface="Arial" panose="020B0604020202020204" pitchFamily="34" charset="0"/>
                <a:cs typeface="Arial" panose="020B0604020202020204" pitchFamily="34" charset="0"/>
              </a:rPr>
              <a:t>Source»: https://www.iqpf.org/en/pieddepage/faq#sec3-question3</a:t>
            </a:r>
            <a:r>
              <a:rPr lang="fr-CA" baseline="0" dirty="0">
                <a:latin typeface="Arial" panose="020B0604020202020204" pitchFamily="34" charset="0"/>
                <a:cs typeface="Arial" panose="020B0604020202020204" pitchFamily="34" charset="0"/>
              </a:rPr>
              <a:t> </a:t>
            </a:r>
          </a:p>
          <a:p>
            <a:endParaRPr lang="fr-CA" dirty="0">
              <a:latin typeface="Arial" panose="020B0604020202020204" pitchFamily="34" charset="0"/>
              <a:cs typeface="Arial" panose="020B0604020202020204" pitchFamily="34" charset="0"/>
            </a:endParaRPr>
          </a:p>
          <a:p>
            <a:r>
              <a:rPr lang="en-CA" b="0" i="0" kern="1200" dirty="0">
                <a:effectLst/>
                <a:latin typeface="Arial" panose="020B0604020202020204" pitchFamily="34" charset="0"/>
                <a:cs typeface="Arial" panose="020B0604020202020204" pitchFamily="34" charset="0"/>
              </a:rPr>
              <a:t>Financial planners who have received or will receive their certificate from the Authorité des marchés financiers within the current professional development cycle (from December 1, 2019, to November 30, 2021) and who would like to know how many Professional Development Units they will need at the end of the cycle can contact </a:t>
            </a:r>
            <a:r>
              <a:rPr lang="en-CA" b="1" i="0" u="none" strike="noStrike" kern="1200" dirty="0">
                <a:effectLst/>
                <a:latin typeface="Arial" panose="020B0604020202020204" pitchFamily="34" charset="0"/>
                <a:cs typeface="Arial" panose="020B0604020202020204" pitchFamily="34" charset="0"/>
                <a:hlinkClick r:id="rId3"/>
              </a:rPr>
              <a:t>Angela Teut</a:t>
            </a:r>
            <a:r>
              <a:rPr lang="en-CA" b="0" i="0" kern="1200" dirty="0">
                <a:effectLst/>
                <a:latin typeface="Arial" panose="020B0604020202020204" pitchFamily="34" charset="0"/>
                <a:cs typeface="Arial" panose="020B0604020202020204" pitchFamily="34" charset="0"/>
              </a:rPr>
              <a:t> at 514-767-4040 or 1-800-640-4050, extension 239.</a:t>
            </a:r>
            <a:endParaRPr lang="fr-CA"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7985182-26E9-3A41-9AD1-60867BE29576}" type="slidenum">
              <a:rPr lang="en-CA" smtClean="0"/>
              <a:t>52</a:t>
            </a:fld>
            <a:endParaRPr lang="en-CA" dirty="0"/>
          </a:p>
        </p:txBody>
      </p:sp>
    </p:spTree>
    <p:extLst>
      <p:ext uri="{BB962C8B-B14F-4D97-AF65-F5344CB8AC3E}">
        <p14:creationId xmlns:p14="http://schemas.microsoft.com/office/powerpoint/2010/main" val="28315330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44700" y="465138"/>
            <a:ext cx="2798763" cy="1574800"/>
          </a:xfrm>
        </p:spPr>
      </p:sp>
      <p:sp>
        <p:nvSpPr>
          <p:cNvPr id="3" name="Notes Placeholder 2"/>
          <p:cNvSpPr>
            <a:spLocks noGrp="1"/>
          </p:cNvSpPr>
          <p:nvPr>
            <p:ph type="body" idx="1"/>
          </p:nvPr>
        </p:nvSpPr>
        <p:spPr>
          <a:xfrm>
            <a:off x="723296" y="2304732"/>
            <a:ext cx="5608320" cy="5752148"/>
          </a:xfrm>
        </p:spPr>
        <p:txBody>
          <a:bodyPr/>
          <a:lstStyle/>
          <a:p>
            <a:pPr lvl="2"/>
            <a:r>
              <a:rPr lang="en-CA" b="1" dirty="0">
                <a:latin typeface="Arial" panose="020B0604020202020204" pitchFamily="34" charset="0"/>
                <a:cs typeface="Arial" panose="020B0604020202020204" pitchFamily="34" charset="0"/>
              </a:rPr>
              <a:t>DO:</a:t>
            </a:r>
          </a:p>
          <a:p>
            <a:pPr marL="0" lvl="2" indent="0" defTabSz="465887">
              <a:buNone/>
              <a:defRPr/>
            </a:pPr>
            <a:r>
              <a:rPr lang="en-CA" b="1" dirty="0">
                <a:latin typeface="Arial" panose="020B0604020202020204" pitchFamily="34" charset="0"/>
                <a:cs typeface="Arial" panose="020B0604020202020204" pitchFamily="34" charset="0"/>
              </a:rPr>
              <a:t>Have 1-2 advisors in the region or from another region with this designation speak to the benefits of the designation. </a:t>
            </a:r>
          </a:p>
          <a:p>
            <a:pPr marL="0" lvl="2" indent="0" defTabSz="465887">
              <a:buNone/>
              <a:defRPr/>
            </a:pPr>
            <a:r>
              <a:rPr lang="en-CA" b="1" dirty="0">
                <a:latin typeface="Arial" panose="020B0604020202020204" pitchFamily="34" charset="0"/>
                <a:cs typeface="Arial" panose="020B0604020202020204" pitchFamily="34" charset="0"/>
              </a:rPr>
              <a:t>Ask:</a:t>
            </a:r>
            <a:r>
              <a:rPr lang="en-CA" b="1" baseline="0" dirty="0">
                <a:latin typeface="Arial" panose="020B0604020202020204" pitchFamily="34" charset="0"/>
                <a:cs typeface="Arial" panose="020B0604020202020204" pitchFamily="34" charset="0"/>
              </a:rPr>
              <a:t> H</a:t>
            </a:r>
            <a:r>
              <a:rPr lang="en-CA" b="1" dirty="0">
                <a:latin typeface="Arial" panose="020B0604020202020204" pitchFamily="34" charset="0"/>
                <a:cs typeface="Arial" panose="020B0604020202020204" pitchFamily="34" charset="0"/>
              </a:rPr>
              <a:t>ow the designation has helped your business?</a:t>
            </a:r>
          </a:p>
          <a:p>
            <a:pPr lvl="2"/>
            <a:endParaRPr lang="en-CA" b="1"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53</a:t>
            </a:fld>
            <a:endParaRPr lang="en-CA" dirty="0"/>
          </a:p>
        </p:txBody>
      </p:sp>
    </p:spTree>
    <p:extLst>
      <p:ext uri="{BB962C8B-B14F-4D97-AF65-F5344CB8AC3E}">
        <p14:creationId xmlns:p14="http://schemas.microsoft.com/office/powerpoint/2010/main" val="220922257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44700" y="465138"/>
            <a:ext cx="2798763" cy="1574800"/>
          </a:xfrm>
        </p:spPr>
      </p:sp>
      <p:sp>
        <p:nvSpPr>
          <p:cNvPr id="3" name="Notes Placeholder 2"/>
          <p:cNvSpPr>
            <a:spLocks noGrp="1"/>
          </p:cNvSpPr>
          <p:nvPr>
            <p:ph type="body" idx="1"/>
          </p:nvPr>
        </p:nvSpPr>
        <p:spPr>
          <a:xfrm>
            <a:off x="723296" y="2304732"/>
            <a:ext cx="5608320" cy="5752148"/>
          </a:xfrm>
        </p:spPr>
        <p:txBody>
          <a:bodyPr/>
          <a:lstStyle/>
          <a:p>
            <a:pPr lvl="2"/>
            <a:r>
              <a:rPr lang="en-US" b="1" dirty="0">
                <a:latin typeface="Arial" panose="020B0604020202020204" pitchFamily="34" charset="0"/>
                <a:cs typeface="Arial" panose="020B0604020202020204" pitchFamily="34" charset="0"/>
              </a:rPr>
              <a:t>SAY: </a:t>
            </a:r>
          </a:p>
          <a:p>
            <a:pPr marL="0" lvl="2" indent="0">
              <a:buNone/>
            </a:pPr>
            <a:endParaRPr lang="en-US" b="1" dirty="0">
              <a:latin typeface="Arial" panose="020B0604020202020204" pitchFamily="34" charset="0"/>
              <a:cs typeface="Arial" panose="020B0604020202020204" pitchFamily="34" charset="0"/>
            </a:endParaRPr>
          </a:p>
          <a:p>
            <a:r>
              <a:rPr lang="en-US" b="0" dirty="0">
                <a:latin typeface="Arial" panose="020B0604020202020204" pitchFamily="34" charset="0"/>
                <a:cs typeface="Arial" panose="020B0604020202020204" pitchFamily="34" charset="0"/>
              </a:rPr>
              <a:t>Reimbursements</a:t>
            </a:r>
            <a:r>
              <a:rPr lang="en-US" b="0" baseline="0" dirty="0">
                <a:latin typeface="Arial" panose="020B0604020202020204" pitchFamily="34" charset="0"/>
                <a:cs typeface="Arial" panose="020B0604020202020204" pitchFamily="34" charset="0"/>
              </a:rPr>
              <a:t> are available for A</a:t>
            </a:r>
            <a:r>
              <a:rPr lang="en-CA" dirty="0">
                <a:latin typeface="Arial" panose="020B0604020202020204" pitchFamily="34" charset="0"/>
                <a:cs typeface="Arial" panose="020B0604020202020204" pitchFamily="34" charset="0"/>
              </a:rPr>
              <a:t>dvisors located outside Quebec:</a:t>
            </a:r>
          </a:p>
          <a:p>
            <a:pPr marL="291179" indent="-291179">
              <a:buFont typeface="Arial" panose="020B0604020202020204" pitchFamily="34" charset="0"/>
              <a:buChar char="•"/>
            </a:pPr>
            <a:r>
              <a:rPr lang="en-US" dirty="0">
                <a:latin typeface="Arial" panose="020B0604020202020204" pitchFamily="34" charset="0"/>
                <a:cs typeface="Arial" panose="020B0604020202020204" pitchFamily="34" charset="0"/>
              </a:rPr>
              <a:t>CLU $3500</a:t>
            </a:r>
          </a:p>
          <a:p>
            <a:pPr marL="291179" indent="-291179">
              <a:buFont typeface="Arial" panose="020B0604020202020204" pitchFamily="34" charset="0"/>
              <a:buChar char="•"/>
            </a:pPr>
            <a:r>
              <a:rPr lang="en-US" dirty="0">
                <a:latin typeface="Arial" panose="020B0604020202020204" pitchFamily="34" charset="0"/>
                <a:cs typeface="Arial" panose="020B0604020202020204" pitchFamily="34" charset="0"/>
              </a:rPr>
              <a:t>CFP $3500</a:t>
            </a:r>
          </a:p>
          <a:p>
            <a:pPr marL="291179" indent="-291179">
              <a:buFont typeface="Arial" panose="020B0604020202020204" pitchFamily="34" charset="0"/>
              <a:buChar char="•"/>
            </a:pPr>
            <a:r>
              <a:rPr lang="en-US" dirty="0">
                <a:latin typeface="Arial" panose="020B0604020202020204" pitchFamily="34" charset="0"/>
                <a:cs typeface="Arial" panose="020B0604020202020204" pitchFamily="34" charset="0"/>
              </a:rPr>
              <a:t>QAFP $2000</a:t>
            </a:r>
          </a:p>
          <a:p>
            <a:pPr marL="291179" indent="-291179">
              <a:buFont typeface="Arial" panose="020B0604020202020204" pitchFamily="34" charset="0"/>
              <a:buChar char="•"/>
            </a:pPr>
            <a:endParaRPr lang="en-US" dirty="0">
              <a:latin typeface="Arial" panose="020B0604020202020204" pitchFamily="34" charset="0"/>
              <a:cs typeface="Arial" panose="020B0604020202020204" pitchFamily="34" charset="0"/>
            </a:endParaRPr>
          </a:p>
          <a:p>
            <a:r>
              <a:rPr lang="en-US" b="0" dirty="0">
                <a:latin typeface="Arial" panose="020B0604020202020204" pitchFamily="34" charset="0"/>
                <a:cs typeface="Arial" panose="020B0604020202020204" pitchFamily="34" charset="0"/>
              </a:rPr>
              <a:t>Reimbursements</a:t>
            </a:r>
            <a:r>
              <a:rPr lang="en-US" b="0" baseline="0" dirty="0">
                <a:latin typeface="Arial" panose="020B0604020202020204" pitchFamily="34" charset="0"/>
                <a:cs typeface="Arial" panose="020B0604020202020204" pitchFamily="34" charset="0"/>
              </a:rPr>
              <a:t> are available for A</a:t>
            </a:r>
            <a:r>
              <a:rPr lang="en-CA" dirty="0">
                <a:latin typeface="Arial" panose="020B0604020202020204" pitchFamily="34" charset="0"/>
                <a:cs typeface="Arial" panose="020B0604020202020204" pitchFamily="34" charset="0"/>
              </a:rPr>
              <a:t>dvisors located in Quebec:</a:t>
            </a:r>
          </a:p>
          <a:p>
            <a:pPr marL="291179" indent="-291179">
              <a:buFont typeface="Arial" panose="020B0604020202020204" pitchFamily="34" charset="0"/>
              <a:buChar char="•"/>
            </a:pPr>
            <a:r>
              <a:rPr lang="en-US" dirty="0">
                <a:latin typeface="Arial" panose="020B0604020202020204" pitchFamily="34" charset="0"/>
                <a:cs typeface="Arial" panose="020B0604020202020204" pitchFamily="34" charset="0"/>
              </a:rPr>
              <a:t>CLU $3000 </a:t>
            </a:r>
          </a:p>
          <a:p>
            <a:pPr marL="291179" indent="-291179">
              <a:buFont typeface="Arial" panose="020B0604020202020204" pitchFamily="34" charset="0"/>
              <a:buChar char="•"/>
            </a:pPr>
            <a:r>
              <a:rPr lang="en-US" dirty="0">
                <a:latin typeface="Arial" panose="020B0604020202020204" pitchFamily="34" charset="0"/>
                <a:cs typeface="Arial" panose="020B0604020202020204" pitchFamily="34" charset="0"/>
              </a:rPr>
              <a:t>F. Pl. $5000</a:t>
            </a:r>
          </a:p>
          <a:p>
            <a:pPr marL="0" lvl="2" indent="0">
              <a:buNone/>
            </a:pPr>
            <a:endParaRPr lang="en-US" b="0"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Advisors who are eligible to earn the award must satisfy the following criteria on the date they acquire the achievement:</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The advisor must be at or above NAFYC Level 3</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If the advisor is not at NAFYC Level 3 on the date they acquire the achievement, they have 3 months to attain NAFYC Level 3.</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Awards are only for courses completed while under contract with Sun Life Financial.</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If an Advisor’s Agreement or Manager’s Agreement (where the advisor subsequently becomes a member of management) terminates within one year of reimbursement, the full amount must be repaid to Sun Life Financial by the advisor/manager.</a:t>
            </a:r>
          </a:p>
          <a:p>
            <a:br>
              <a:rPr lang="en-CA" dirty="0">
                <a:latin typeface="Arial" panose="020B0604020202020204" pitchFamily="34" charset="0"/>
                <a:cs typeface="Arial" panose="020B0604020202020204" pitchFamily="34" charset="0"/>
              </a:rPr>
            </a:br>
            <a:r>
              <a:rPr lang="en-CA" b="1" dirty="0">
                <a:latin typeface="Arial" panose="020B0604020202020204" pitchFamily="34" charset="0"/>
                <a:cs typeface="Arial" panose="020B0604020202020204" pitchFamily="34" charset="0"/>
              </a:rPr>
              <a:t>Note:</a:t>
            </a:r>
            <a:r>
              <a:rPr lang="en-CA" dirty="0">
                <a:latin typeface="Arial" panose="020B0604020202020204" pitchFamily="34" charset="0"/>
                <a:cs typeface="Arial" panose="020B0604020202020204" pitchFamily="34" charset="0"/>
              </a:rPr>
              <a:t> SFTRAIN only frames one certificate per designation.</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There is NO reimbursement for sales associates or licensed assistants.</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We will NOT reimburse re-activation fees, prep courses, instructor-led programs or annual membership fees.</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Must be an advisor upon completion to be eligible for reimbursement.</a:t>
            </a:r>
          </a:p>
          <a:p>
            <a:endParaRPr lang="en-CA" dirty="0">
              <a:latin typeface="Arial" panose="020B0604020202020204" pitchFamily="34" charset="0"/>
              <a:cs typeface="Arial" panose="020B0604020202020204" pitchFamily="34" charset="0"/>
            </a:endParaRPr>
          </a:p>
          <a:p>
            <a:pPr lvl="7"/>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CA"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a:p>
            <a:pPr marL="123123" indent="-123123" defTabSz="196995">
              <a:spcBef>
                <a:spcPts val="646"/>
              </a:spcBef>
              <a:buClr>
                <a:srgbClr val="FEBE10"/>
              </a:buClr>
              <a:buFont typeface="Arial" panose="020B0604020202020204" pitchFamily="34" charset="0"/>
              <a:buChar char="•"/>
            </a:pPr>
            <a:endParaRPr lang="en-CA" dirty="0">
              <a:latin typeface="Arial" panose="020B0604020202020204" pitchFamily="34" charset="0"/>
              <a:cs typeface="Arial" panose="020B0604020202020204" pitchFamily="34" charset="0"/>
            </a:endParaRPr>
          </a:p>
          <a:p>
            <a:pPr marL="123123" indent="-123123" defTabSz="196995">
              <a:spcBef>
                <a:spcPts val="646"/>
              </a:spcBef>
              <a:buClr>
                <a:srgbClr val="FEBE10"/>
              </a:buClr>
              <a:buFont typeface="Arial" panose="020B0604020202020204" pitchFamily="34" charset="0"/>
              <a:buChar char="•"/>
            </a:pPr>
            <a:endParaRPr lang="en-CA"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54</a:t>
            </a:fld>
            <a:endParaRPr lang="en-CA" dirty="0"/>
          </a:p>
        </p:txBody>
      </p:sp>
    </p:spTree>
    <p:extLst>
      <p:ext uri="{BB962C8B-B14F-4D97-AF65-F5344CB8AC3E}">
        <p14:creationId xmlns:p14="http://schemas.microsoft.com/office/powerpoint/2010/main" val="258761611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b="1" dirty="0">
                <a:latin typeface="Arial" panose="020B0604020202020204" pitchFamily="34" charset="0"/>
                <a:cs typeface="Arial" panose="020B0604020202020204" pitchFamily="34" charset="0"/>
              </a:rPr>
              <a:t>SAY: </a:t>
            </a:r>
          </a:p>
          <a:p>
            <a:pPr marL="0" lvl="2" indent="0">
              <a:buNone/>
            </a:pPr>
            <a:r>
              <a:rPr lang="en-US" b="0" dirty="0">
                <a:latin typeface="Arial" panose="020B0604020202020204" pitchFamily="34" charset="0"/>
                <a:cs typeface="Arial" panose="020B0604020202020204" pitchFamily="34" charset="0"/>
              </a:rPr>
              <a:t>The are some additional accompanying designations for you</a:t>
            </a:r>
            <a:r>
              <a:rPr lang="en-US" b="0" baseline="0" dirty="0">
                <a:latin typeface="Arial" panose="020B0604020202020204" pitchFamily="34" charset="0"/>
                <a:cs typeface="Arial" panose="020B0604020202020204" pitchFamily="34" charset="0"/>
              </a:rPr>
              <a:t> to consider as well.</a:t>
            </a:r>
          </a:p>
          <a:p>
            <a:pPr marL="0" lvl="2" indent="0">
              <a:buNone/>
            </a:pPr>
            <a:r>
              <a:rPr lang="en-US" b="0" baseline="0" dirty="0">
                <a:latin typeface="Arial" panose="020B0604020202020204" pitchFamily="34" charset="0"/>
                <a:cs typeface="Arial" panose="020B0604020202020204" pitchFamily="34" charset="0"/>
              </a:rPr>
              <a:t>We’ll look at those now.</a:t>
            </a:r>
            <a:endParaRPr lang="en-CA" b="0"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lvl="7"/>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CA"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a:p>
            <a:pPr marL="291179" indent="-291179">
              <a:buFont typeface="Arial" panose="020B0604020202020204" pitchFamily="34" charset="0"/>
              <a:buChar char="•"/>
            </a:pPr>
            <a:endParaRPr lang="en-CA"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55</a:t>
            </a:fld>
            <a:endParaRPr lang="en-CA" dirty="0"/>
          </a:p>
        </p:txBody>
      </p:sp>
    </p:spTree>
    <p:extLst>
      <p:ext uri="{BB962C8B-B14F-4D97-AF65-F5344CB8AC3E}">
        <p14:creationId xmlns:p14="http://schemas.microsoft.com/office/powerpoint/2010/main" val="217598007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2827655"/>
            <a:ext cx="5608320" cy="6467132"/>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So what is a CLU or RLU?</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In order to give its members who hold a license in insurance of persons or in group insurance the opportunity to gain greater expertise in their area of practice, the Chambre de la Sécurité Financière exclusively confers two professional titles: chartered life underwriter (C.L.U.) and registered life underwriter (R.L.U.). These titles guarantee a member’s expertise and reputation and can be earned only after completing a highly demanding learning program.</a:t>
            </a:r>
          </a:p>
          <a:p>
            <a:r>
              <a:rPr lang="en-CA" dirty="0">
                <a:latin typeface="Arial" panose="020B0604020202020204" pitchFamily="34" charset="0"/>
                <a:cs typeface="Arial" panose="020B0604020202020204" pitchFamily="34" charset="0"/>
              </a:rPr>
              <a:t>The program leading to the title of registered life underwriter (R.L.U.) consists of eight university courses totalling 24 credits as well as the ten training activities in the </a:t>
            </a:r>
            <a:r>
              <a:rPr lang="en-CA" i="1" dirty="0">
                <a:latin typeface="Arial" panose="020B0604020202020204" pitchFamily="34" charset="0"/>
                <a:cs typeface="Arial" panose="020B0604020202020204" pitchFamily="34" charset="0"/>
                <a:hlinkClick r:id="rId3"/>
              </a:rPr>
              <a:t>Les concepts en assurance de personnes</a:t>
            </a:r>
            <a:r>
              <a:rPr lang="en-CA" dirty="0">
                <a:latin typeface="Arial" panose="020B0604020202020204" pitchFamily="34" charset="0"/>
                <a:cs typeface="Arial" panose="020B0604020202020204" pitchFamily="34" charset="0"/>
                <a:hlinkClick r:id="rId3"/>
              </a:rPr>
              <a:t> </a:t>
            </a:r>
            <a:r>
              <a:rPr lang="en-CA" dirty="0">
                <a:latin typeface="Arial" panose="020B0604020202020204" pitchFamily="34" charset="0"/>
                <a:cs typeface="Arial" panose="020B0604020202020204" pitchFamily="34" charset="0"/>
              </a:rPr>
              <a:t>(program developed by the CSF and only available in French).</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 program leading to the title of chartered life underwriter (C.L.U.) consists of sixteen university courses totaling 48 credits as well as the ten training activities in the </a:t>
            </a:r>
            <a:r>
              <a:rPr lang="en-US" i="1" dirty="0">
                <a:latin typeface="Arial" panose="020B0604020202020204" pitchFamily="34" charset="0"/>
                <a:cs typeface="Arial" panose="020B0604020202020204" pitchFamily="34" charset="0"/>
                <a:hlinkClick r:id="rId4"/>
              </a:rPr>
              <a:t>Les concepts en assurance de personnes</a:t>
            </a:r>
            <a:r>
              <a:rPr lang="en-US" dirty="0">
                <a:latin typeface="Arial" panose="020B0604020202020204" pitchFamily="34" charset="0"/>
                <a:cs typeface="Arial" panose="020B0604020202020204" pitchFamily="34" charset="0"/>
                <a:hlinkClick r:id="rId5"/>
              </a:rPr>
              <a:t> </a:t>
            </a:r>
            <a:r>
              <a:rPr lang="en-US" dirty="0">
                <a:latin typeface="Arial" panose="020B0604020202020204" pitchFamily="34" charset="0"/>
                <a:cs typeface="Arial" panose="020B0604020202020204" pitchFamily="34" charset="0"/>
              </a:rPr>
              <a:t>(program developed by the CSF and only available in French).</a:t>
            </a:r>
          </a:p>
          <a:p>
            <a:endParaRPr lang="en-US" dirty="0">
              <a:latin typeface="Arial" panose="020B0604020202020204" pitchFamily="34" charset="0"/>
              <a:cs typeface="Arial" panose="020B0604020202020204" pitchFamily="34" charset="0"/>
            </a:endParaRPr>
          </a:p>
          <a:p>
            <a:r>
              <a:rPr lang="fr-CA" dirty="0">
                <a:latin typeface="Arial" panose="020B0604020202020204" pitchFamily="34" charset="0"/>
                <a:cs typeface="Arial" panose="020B0604020202020204" pitchFamily="34" charset="0"/>
              </a:rPr>
              <a:t>Source: </a:t>
            </a:r>
            <a:r>
              <a:rPr lang="fr-CA" dirty="0">
                <a:latin typeface="Arial" panose="020B0604020202020204" pitchFamily="34" charset="0"/>
                <a:cs typeface="Arial" panose="020B0604020202020204" pitchFamily="34" charset="0"/>
                <a:hlinkClick r:id="rId6"/>
              </a:rPr>
              <a:t>https://www.chambresf.com/en/education/professional-titles-and-designation/professional-titles/</a:t>
            </a:r>
            <a:endParaRPr lang="fr-CA" dirty="0">
              <a:latin typeface="Arial" panose="020B0604020202020204" pitchFamily="34" charset="0"/>
              <a:cs typeface="Arial" panose="020B0604020202020204" pitchFamily="34" charset="0"/>
            </a:endParaRPr>
          </a:p>
          <a:p>
            <a:endParaRPr lang="fr-CA" dirty="0">
              <a:latin typeface="Arial" panose="020B060402020202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p>
          <a:p>
            <a:pPr defTabSz="492489">
              <a:defRPr/>
            </a:pPr>
            <a:endParaRPr lang="en-US" i="1" baseline="0" dirty="0">
              <a:latin typeface="Arial" panose="020B0604020202020204" pitchFamily="34" charset="0"/>
              <a:cs typeface="Arial" panose="020B0604020202020204" pitchFamily="34" charset="0"/>
            </a:endParaRPr>
          </a:p>
          <a:p>
            <a:pPr defTabSz="492489">
              <a:defRPr/>
            </a:pPr>
            <a:r>
              <a:rPr lang="fr-CA" dirty="0">
                <a:latin typeface="Arial" panose="020B0604020202020204" pitchFamily="34" charset="0"/>
                <a:cs typeface="Arial" panose="020B0604020202020204" pitchFamily="34" charset="0"/>
              </a:rPr>
              <a:t>* Not</a:t>
            </a:r>
            <a:r>
              <a:rPr lang="fr-CA" baseline="0" dirty="0">
                <a:latin typeface="Arial" panose="020B0604020202020204" pitchFamily="34" charset="0"/>
                <a:cs typeface="Arial" panose="020B0604020202020204" pitchFamily="34" charset="0"/>
              </a:rPr>
              <a:t>e that the French language equivalent of CLU is AVA and RLU is AVC</a:t>
            </a:r>
            <a:endParaRPr lang="en-US" dirty="0">
              <a:latin typeface="Arial" panose="020B0604020202020204" pitchFamily="34" charset="0"/>
              <a:cs typeface="Arial" panose="020B0604020202020204" pitchFamily="34" charset="0"/>
            </a:endParaRPr>
          </a:p>
          <a:p>
            <a:pPr defTabSz="492489">
              <a:defRPr/>
            </a:pP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7985182-26E9-3A41-9AD1-60867BE29576}" type="slidenum">
              <a:rPr lang="en-CA" smtClean="0"/>
              <a:t>56</a:t>
            </a:fld>
            <a:endParaRPr lang="en-CA" dirty="0"/>
          </a:p>
        </p:txBody>
      </p:sp>
    </p:spTree>
    <p:extLst>
      <p:ext uri="{BB962C8B-B14F-4D97-AF65-F5344CB8AC3E}">
        <p14:creationId xmlns:p14="http://schemas.microsoft.com/office/powerpoint/2010/main" val="2641690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2827655"/>
            <a:ext cx="5931021" cy="6467132"/>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The university training leading to the title of C.L.U. and RLU promotes the development of knowledge about estate and tax planning as well as insurance and financial products for individuals and businesses, and provides more in-depth knowledge about disability and critical illnesses insurance, group insurance and investments.</a:t>
            </a:r>
          </a:p>
          <a:p>
            <a:r>
              <a:rPr lang="en-US" dirty="0">
                <a:latin typeface="Arial" panose="020B0604020202020204" pitchFamily="34" charset="0"/>
                <a:cs typeface="Arial" panose="020B0604020202020204" pitchFamily="34" charset="0"/>
              </a:rPr>
              <a:t>The program,</a:t>
            </a:r>
            <a:r>
              <a:rPr lang="en-US" baseline="0"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 “Les concepts en assurance de personnes” was designed to hone the knowledge of financial security advisers regarding the various products available on the market and to develop their ability to identify and analyze financial needs so they can make recommendations that best suit their clients’ requirements.</a:t>
            </a:r>
          </a:p>
          <a:p>
            <a:endParaRPr lang="en-US" dirty="0">
              <a:latin typeface="Arial" panose="020B0604020202020204" pitchFamily="34" charset="0"/>
              <a:cs typeface="Arial" panose="020B0604020202020204" pitchFamily="34" charset="0"/>
            </a:endParaRPr>
          </a:p>
          <a:p>
            <a:pPr defTabSz="465887">
              <a:defRPr/>
            </a:pPr>
            <a:r>
              <a:rPr lang="en-US" dirty="0">
                <a:latin typeface="Arial" panose="020B0604020202020204" pitchFamily="34" charset="0"/>
                <a:cs typeface="Arial" panose="020B0604020202020204" pitchFamily="34" charset="0"/>
              </a:rPr>
              <a:t>There is a list of subjects that must be covered over the course of the university program for the candidate to meet the requirements for a CLU and/or RLU. Course titles may vary from one university to another. It is therefore important, when selecting courses, to ensure their content matches the contents described in the tables.  Note that there is overlap in the core material required for both CLU and RLU, with the CLU program requiring additional education topics to be covered.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Registration for University courses must be done directly with the institution of your choice. The admission requirements, registration procedures and availability of these courses are determined by the institution offering this program. Generally, the candidates must hold a diploma in collegial studies (D.E.C) and have relevant experience. To apply for a professional title, a candidate must hold a license in insurance of persons or in group insurance of persons.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For more information, please contact la Chambre de la sécurité financière,  department of professional development and quality of practices at 514-282-5777, or toll-free at 1-800-361-9989.</a:t>
            </a: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p>
          <a:p>
            <a:pPr defTabSz="492489">
              <a:defRPr/>
            </a:pPr>
            <a:endParaRPr lang="en-US" i="1" baseline="0" dirty="0">
              <a:latin typeface="Arial" panose="020B0604020202020204" pitchFamily="34" charset="0"/>
              <a:cs typeface="Arial" panose="020B0604020202020204" pitchFamily="34" charset="0"/>
            </a:endParaRPr>
          </a:p>
          <a:p>
            <a:pPr defTabSz="492489">
              <a:defRPr/>
            </a:pP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7985182-26E9-3A41-9AD1-60867BE29576}" type="slidenum">
              <a:rPr lang="en-CA" smtClean="0"/>
              <a:t>57</a:t>
            </a:fld>
            <a:endParaRPr lang="en-CA" dirty="0"/>
          </a:p>
        </p:txBody>
      </p:sp>
    </p:spTree>
    <p:extLst>
      <p:ext uri="{BB962C8B-B14F-4D97-AF65-F5344CB8AC3E}">
        <p14:creationId xmlns:p14="http://schemas.microsoft.com/office/powerpoint/2010/main" val="199713145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44700" y="465138"/>
            <a:ext cx="2798763" cy="1574800"/>
          </a:xfrm>
        </p:spPr>
      </p:sp>
      <p:sp>
        <p:nvSpPr>
          <p:cNvPr id="3" name="Notes Placeholder 2"/>
          <p:cNvSpPr>
            <a:spLocks noGrp="1"/>
          </p:cNvSpPr>
          <p:nvPr>
            <p:ph type="body" idx="1"/>
          </p:nvPr>
        </p:nvSpPr>
        <p:spPr>
          <a:xfrm>
            <a:off x="723296" y="2304732"/>
            <a:ext cx="5608320" cy="5752148"/>
          </a:xfrm>
        </p:spPr>
        <p:txBody>
          <a:bodyPr/>
          <a:lstStyle/>
          <a:p>
            <a:pPr lvl="2"/>
            <a:r>
              <a:rPr lang="en-US" b="1" dirty="0">
                <a:latin typeface="Arial" panose="020B0604020202020204" pitchFamily="34" charset="0"/>
                <a:cs typeface="Arial" panose="020B0604020202020204" pitchFamily="34" charset="0"/>
              </a:rPr>
              <a:t>SAY: </a:t>
            </a: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pPr marL="0" lvl="2" indent="0" defTabSz="465887">
              <a:buNone/>
              <a:defRPr/>
            </a:pPr>
            <a:r>
              <a:rPr lang="en-CA" b="1" dirty="0">
                <a:latin typeface="Arial" panose="020B0604020202020204" pitchFamily="34" charset="0"/>
                <a:cs typeface="Arial" panose="020B0604020202020204" pitchFamily="34" charset="0"/>
              </a:rPr>
              <a:t>Have 1-2 advisors in the region or from another region with this designation speak to the benefits of the designation. </a:t>
            </a:r>
          </a:p>
          <a:p>
            <a:pPr marL="0" lvl="2" indent="0" defTabSz="465887">
              <a:buNone/>
              <a:defRPr/>
            </a:pPr>
            <a:r>
              <a:rPr lang="en-CA" b="1" dirty="0">
                <a:latin typeface="Arial" panose="020B0604020202020204" pitchFamily="34" charset="0"/>
                <a:cs typeface="Arial" panose="020B0604020202020204" pitchFamily="34" charset="0"/>
              </a:rPr>
              <a:t>Ask:</a:t>
            </a:r>
            <a:r>
              <a:rPr lang="en-CA" b="1" baseline="0" dirty="0">
                <a:latin typeface="Arial" panose="020B0604020202020204" pitchFamily="34" charset="0"/>
                <a:cs typeface="Arial" panose="020B0604020202020204" pitchFamily="34" charset="0"/>
              </a:rPr>
              <a:t> H</a:t>
            </a:r>
            <a:r>
              <a:rPr lang="en-CA" b="1" dirty="0">
                <a:latin typeface="Arial" panose="020B0604020202020204" pitchFamily="34" charset="0"/>
                <a:cs typeface="Arial" panose="020B0604020202020204" pitchFamily="34" charset="0"/>
              </a:rPr>
              <a:t>ow the designation has helped your business?</a:t>
            </a:r>
          </a:p>
          <a:p>
            <a:pPr lvl="2"/>
            <a:endParaRPr lang="en-CA" b="1"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a:p>
            <a:pPr marL="0" lvl="8" indent="0">
              <a:buNone/>
            </a:pPr>
            <a:endParaRPr lang="en-US" b="1"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58</a:t>
            </a:fld>
            <a:endParaRPr lang="en-CA" dirty="0"/>
          </a:p>
        </p:txBody>
      </p:sp>
    </p:spTree>
    <p:extLst>
      <p:ext uri="{BB962C8B-B14F-4D97-AF65-F5344CB8AC3E}">
        <p14:creationId xmlns:p14="http://schemas.microsoft.com/office/powerpoint/2010/main" val="24718571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2827655"/>
            <a:ext cx="5608320" cy="6467132"/>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So what is a FEA?</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 family enterprise advisor is trained to lead a team of multi disciplinary advisors as the central voice to understand and address the needs of the Family enterprise. An FEA learns to speak the language of the family enterprise and to understand and address the unique challenges faced by families, their business, and their relationships.</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The opportunity:</a:t>
            </a:r>
          </a:p>
          <a:p>
            <a:pPr marL="174708" indent="-174708" fontAlgn="base">
              <a:buFont typeface="Arial" panose="020B0604020202020204" pitchFamily="34" charset="0"/>
              <a:buChar char="•"/>
            </a:pPr>
            <a:r>
              <a:rPr lang="en-CA" dirty="0">
                <a:latin typeface="Arial" panose="020B0604020202020204" pitchFamily="34" charset="0"/>
                <a:cs typeface="Arial" panose="020B0604020202020204" pitchFamily="34" charset="0"/>
              </a:rPr>
              <a:t>Family business directly generates nearly 50% of private sector GDP, annually.</a:t>
            </a:r>
          </a:p>
          <a:p>
            <a:pPr marL="174708" indent="-174708" fontAlgn="base">
              <a:buFont typeface="Arial" panose="020B0604020202020204" pitchFamily="34" charset="0"/>
              <a:buChar char="•"/>
            </a:pPr>
            <a:r>
              <a:rPr lang="en-CA" dirty="0">
                <a:latin typeface="Arial" panose="020B0604020202020204" pitchFamily="34" charset="0"/>
                <a:cs typeface="Arial" panose="020B0604020202020204" pitchFamily="34" charset="0"/>
              </a:rPr>
              <a:t>Family enterprise employs roughly 7 million Canadians.</a:t>
            </a:r>
          </a:p>
          <a:p>
            <a:pPr marL="174708" indent="-174708" fontAlgn="base">
              <a:buFont typeface="Arial" panose="020B0604020202020204" pitchFamily="34" charset="0"/>
              <a:buChar char="•"/>
            </a:pPr>
            <a:r>
              <a:rPr lang="en-CA" dirty="0">
                <a:latin typeface="Arial" panose="020B0604020202020204" pitchFamily="34" charset="0"/>
                <a:cs typeface="Arial" panose="020B0604020202020204" pitchFamily="34" charset="0"/>
              </a:rPr>
              <a:t>Family businesses account for 90% of jobs generated by small and medium-sized companies in Canada.</a:t>
            </a:r>
          </a:p>
          <a:p>
            <a:pPr marL="174708" indent="-174708" fontAlgn="base">
              <a:buFont typeface="Arial" panose="020B0604020202020204" pitchFamily="34" charset="0"/>
              <a:buChar char="•"/>
            </a:pPr>
            <a:r>
              <a:rPr lang="en-CA" dirty="0">
                <a:latin typeface="Arial" panose="020B0604020202020204" pitchFamily="34" charset="0"/>
                <a:cs typeface="Arial" panose="020B0604020202020204" pitchFamily="34" charset="0"/>
              </a:rPr>
              <a:t>Over 50% of all charitable donations are given by family businesses.</a:t>
            </a:r>
          </a:p>
          <a:p>
            <a:pPr marL="174708" indent="-174708" fontAlgn="base">
              <a:buFont typeface="Arial" panose="020B0604020202020204" pitchFamily="34" charset="0"/>
              <a:buChar char="•"/>
            </a:pPr>
            <a:endParaRPr lang="en-CA" dirty="0">
              <a:latin typeface="Arial" panose="020B0604020202020204" pitchFamily="34" charset="0"/>
              <a:cs typeface="Arial" panose="020B0604020202020204" pitchFamily="34" charset="0"/>
            </a:endParaRPr>
          </a:p>
          <a:p>
            <a:pPr fontAlgn="base"/>
            <a:r>
              <a:rPr lang="en-CA" dirty="0">
                <a:latin typeface="Arial" panose="020B0604020202020204" pitchFamily="34" charset="0"/>
                <a:cs typeface="Arial" panose="020B0604020202020204" pitchFamily="34" charset="0"/>
              </a:rPr>
              <a:t>The FEA™ designation will reinforce your standing and expertise in the growing family business sector of the business world and help you bring family focused and thoughtful solutions to the family table.</a:t>
            </a: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7985182-26E9-3A41-9AD1-60867BE29576}" type="slidenum">
              <a:rPr lang="en-CA" smtClean="0"/>
              <a:t>59</a:t>
            </a:fld>
            <a:endParaRPr lang="en-CA" dirty="0"/>
          </a:p>
        </p:txBody>
      </p:sp>
    </p:spTree>
    <p:extLst>
      <p:ext uri="{BB962C8B-B14F-4D97-AF65-F5344CB8AC3E}">
        <p14:creationId xmlns:p14="http://schemas.microsoft.com/office/powerpoint/2010/main" val="7895665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2827655"/>
            <a:ext cx="5608320" cy="6467132"/>
          </a:xfrm>
        </p:spPr>
        <p:txBody>
          <a:bodyPr/>
          <a:lstStyle/>
          <a:p>
            <a:pPr lvl="2"/>
            <a:r>
              <a:rPr lang="en-US" b="1" dirty="0">
                <a:latin typeface="Arial" panose="020B0604020202020204" pitchFamily="34" charset="0"/>
                <a:cs typeface="Arial" panose="020B0604020202020204" pitchFamily="34" charset="0"/>
              </a:rPr>
              <a:t>SAY: </a:t>
            </a:r>
          </a:p>
          <a:p>
            <a:pPr eaLnBrk="1" hangingPunct="1">
              <a:lnSpc>
                <a:spcPct val="80000"/>
              </a:lnSpc>
              <a:defRPr/>
            </a:pPr>
            <a:r>
              <a:rPr lang="en-US" dirty="0">
                <a:latin typeface="Arial" panose="020B0604020202020204" pitchFamily="34" charset="0"/>
                <a:cs typeface="Arial" panose="020B0604020202020204" pitchFamily="34" charset="0"/>
              </a:rPr>
              <a:t>There are four elements that work together to influence</a:t>
            </a:r>
            <a:r>
              <a:rPr lang="en-US" baseline="0" dirty="0">
                <a:latin typeface="Arial" panose="020B0604020202020204" pitchFamily="34" charset="0"/>
                <a:cs typeface="Arial" panose="020B0604020202020204" pitchFamily="34" charset="0"/>
              </a:rPr>
              <a:t> the industry.</a:t>
            </a:r>
          </a:p>
          <a:p>
            <a:pPr marL="174708" indent="-174708">
              <a:lnSpc>
                <a:spcPct val="80000"/>
              </a:lnSpc>
              <a:buFont typeface="Arial" panose="020B0604020202020204" pitchFamily="34" charset="0"/>
              <a:buChar char="•"/>
              <a:defRPr/>
            </a:pPr>
            <a:r>
              <a:rPr lang="en-US" baseline="0" dirty="0">
                <a:latin typeface="Arial" panose="020B0604020202020204" pitchFamily="34" charset="0"/>
                <a:cs typeface="Arial" panose="020B0604020202020204" pitchFamily="34" charset="0"/>
              </a:rPr>
              <a:t>Competitive environment</a:t>
            </a:r>
          </a:p>
          <a:p>
            <a:pPr marL="174708" indent="-174708">
              <a:lnSpc>
                <a:spcPct val="80000"/>
              </a:lnSpc>
              <a:buFont typeface="Arial" panose="020B0604020202020204" pitchFamily="34" charset="0"/>
              <a:buChar char="•"/>
              <a:defRPr/>
            </a:pPr>
            <a:r>
              <a:rPr lang="en-US" baseline="0" dirty="0">
                <a:latin typeface="Arial" panose="020B0604020202020204" pitchFamily="34" charset="0"/>
                <a:cs typeface="Arial" panose="020B0604020202020204" pitchFamily="34" charset="0"/>
              </a:rPr>
              <a:t>Industry and market</a:t>
            </a:r>
          </a:p>
          <a:p>
            <a:pPr marL="174708" indent="-174708">
              <a:lnSpc>
                <a:spcPct val="80000"/>
              </a:lnSpc>
              <a:buFont typeface="Arial" panose="020B0604020202020204" pitchFamily="34" charset="0"/>
              <a:buChar char="•"/>
              <a:defRPr/>
            </a:pPr>
            <a:r>
              <a:rPr lang="en-US" baseline="0" dirty="0">
                <a:latin typeface="Arial" panose="020B0604020202020204" pitchFamily="34" charset="0"/>
                <a:cs typeface="Arial" panose="020B0604020202020204" pitchFamily="34" charset="0"/>
              </a:rPr>
              <a:t>Regulatory environment and</a:t>
            </a:r>
          </a:p>
          <a:p>
            <a:pPr marL="174708" indent="-174708">
              <a:lnSpc>
                <a:spcPct val="80000"/>
              </a:lnSpc>
              <a:buFont typeface="Arial" panose="020B0604020202020204" pitchFamily="34" charset="0"/>
              <a:buChar char="•"/>
              <a:defRPr/>
            </a:pPr>
            <a:r>
              <a:rPr lang="en-US" baseline="0" dirty="0">
                <a:latin typeface="Arial" panose="020B0604020202020204" pitchFamily="34" charset="0"/>
                <a:cs typeface="Arial" panose="020B0604020202020204" pitchFamily="34" charset="0"/>
              </a:rPr>
              <a:t>Business value</a:t>
            </a:r>
          </a:p>
          <a:p>
            <a:pPr marL="0" lvl="7" indent="0">
              <a:buNone/>
            </a:pPr>
            <a:endParaRPr lang="en-US" dirty="0">
              <a:latin typeface="Arial" panose="020B0604020202020204" pitchFamily="34" charset="0"/>
              <a:cs typeface="Arial" panose="020B0604020202020204" pitchFamily="34" charset="0"/>
            </a:endParaRPr>
          </a:p>
          <a:p>
            <a:pPr lvl="7"/>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r>
              <a:rPr lang="en-US" dirty="0">
                <a:latin typeface="Arial" panose="020B0604020202020204" pitchFamily="34" charset="0"/>
                <a:cs typeface="Arial" panose="020B0604020202020204" pitchFamily="34" charset="0"/>
              </a:rPr>
              <a:t>Continue to the next slide.</a:t>
            </a:r>
            <a:endParaRPr lang="en-CA"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7985182-26E9-3A41-9AD1-60867BE29576}" type="slidenum">
              <a:rPr lang="en-CA" smtClean="0"/>
              <a:t>6</a:t>
            </a:fld>
            <a:endParaRPr lang="en-CA" dirty="0"/>
          </a:p>
        </p:txBody>
      </p:sp>
    </p:spTree>
    <p:extLst>
      <p:ext uri="{BB962C8B-B14F-4D97-AF65-F5344CB8AC3E}">
        <p14:creationId xmlns:p14="http://schemas.microsoft.com/office/powerpoint/2010/main" val="25533716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2827655"/>
            <a:ext cx="5608320" cy="6467132"/>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How is the FEA earned?</a:t>
            </a:r>
          </a:p>
          <a:p>
            <a:endParaRPr lang="en-US"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The FEA Program consists of six highly engaging modules and a capstone project. The designation is granted to qualified professionals who fulfill this education criteria and complete a certification process. The FEA Program, offered through partner universities, is a prerequisite to earning the FEA designation.</a:t>
            </a:r>
          </a:p>
          <a:p>
            <a:endParaRPr lang="en-US"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The modules</a:t>
            </a:r>
            <a:r>
              <a:rPr lang="en-CA" baseline="0" dirty="0">
                <a:latin typeface="Arial" panose="020B0604020202020204" pitchFamily="34" charset="0"/>
                <a:cs typeface="Arial" panose="020B0604020202020204" pitchFamily="34" charset="0"/>
              </a:rPr>
              <a:t> are taught in 2 – 3 day full day increments. For example, a sample schedule may run from October – June with 1 module covered per month (2 or 3 back to back days).</a:t>
            </a:r>
          </a:p>
          <a:p>
            <a:endParaRPr lang="en-CA" baseline="0"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 FEA program is offered in three major centres in Canada; Vancouver, Calgary and Toronto. New cohorts of the program start on a semi-annual or annual basis in each centre to provide prospective designates with the flexibility to choose the timing that will work best for them. The courses can be completely in roughly 7 – 10 months depending on location, etc. </a:t>
            </a:r>
          </a:p>
          <a:p>
            <a:endParaRPr lang="en-US" dirty="0">
              <a:latin typeface="Arial" panose="020B0604020202020204" pitchFamily="34" charset="0"/>
              <a:cs typeface="Arial" panose="020B0604020202020204" pitchFamily="34" charset="0"/>
            </a:endParaRPr>
          </a:p>
          <a:p>
            <a:pPr defTabSz="465887">
              <a:defRPr/>
            </a:pPr>
            <a:r>
              <a:rPr lang="en-CA" dirty="0">
                <a:latin typeface="Arial" panose="020B0604020202020204" pitchFamily="34" charset="0"/>
                <a:cs typeface="Arial" panose="020B0604020202020204" pitchFamily="34" charset="0"/>
              </a:rPr>
              <a:t>Following the successful completion of the modules and capstone, a written exam and oral assessment must be completed. Only candidates who pass the written examination can participate in the oral assessment, and therefore, a minimum three-week period is required between the two exams. </a:t>
            </a: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7985182-26E9-3A41-9AD1-60867BE29576}" type="slidenum">
              <a:rPr lang="en-CA" smtClean="0"/>
              <a:t>60</a:t>
            </a:fld>
            <a:endParaRPr lang="en-CA" dirty="0"/>
          </a:p>
        </p:txBody>
      </p:sp>
    </p:spTree>
    <p:extLst>
      <p:ext uri="{BB962C8B-B14F-4D97-AF65-F5344CB8AC3E}">
        <p14:creationId xmlns:p14="http://schemas.microsoft.com/office/powerpoint/2010/main" val="417221009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47776" y="2988526"/>
            <a:ext cx="5982208" cy="6282939"/>
          </a:xfrm>
        </p:spPr>
        <p:txBody>
          <a:bodyPr/>
          <a:lstStyle/>
          <a:p>
            <a:pPr lvl="2"/>
            <a:r>
              <a:rPr lang="en-US" b="1" dirty="0">
                <a:latin typeface="Arial" panose="020B0604020202020204" pitchFamily="34" charset="0"/>
                <a:cs typeface="Arial" panose="020B0604020202020204" pitchFamily="34" charset="0"/>
              </a:rPr>
              <a:t>SAY: </a:t>
            </a:r>
          </a:p>
          <a:p>
            <a:pPr marL="174708" indent="-174708">
              <a:buFont typeface="Arial" panose="020B0604020202020204" pitchFamily="34" charset="0"/>
              <a:buChar char="•"/>
            </a:pPr>
            <a:r>
              <a:rPr lang="en-CA" baseline="0" dirty="0">
                <a:latin typeface="Arial" panose="020B0604020202020204" pitchFamily="34" charset="0"/>
                <a:cs typeface="Arial" panose="020B0604020202020204" pitchFamily="34" charset="0"/>
              </a:rPr>
              <a:t>Let’s hear what a Mark Arruda, AVP, Insurance Product Management, Insurance Management, Insurance Solutions has to say on this topic.</a:t>
            </a:r>
          </a:p>
          <a:p>
            <a:pPr marL="174708" indent="-174708">
              <a:buFont typeface="Arial" panose="020B0604020202020204" pitchFamily="34" charset="0"/>
              <a:buChar char="•"/>
            </a:pPr>
            <a:endParaRPr lang="en-US" baseline="0" dirty="0">
              <a:latin typeface="Arial" panose="020B0604020202020204" pitchFamily="34" charset="0"/>
              <a:cs typeface="Arial" panose="020B0604020202020204" pitchFamily="34" charset="0"/>
            </a:endParaRPr>
          </a:p>
          <a:p>
            <a:pPr lvl="2"/>
            <a:r>
              <a:rPr lang="en-US" b="1" dirty="0">
                <a:latin typeface="Arial" panose="020B0604020202020204" pitchFamily="34" charset="0"/>
                <a:cs typeface="Arial" panose="020B0604020202020204" pitchFamily="34" charset="0"/>
              </a:rPr>
              <a:t>DO: </a:t>
            </a:r>
          </a:p>
          <a:p>
            <a:pPr marL="0" lvl="7" indent="0">
              <a:buNone/>
            </a:pPr>
            <a:r>
              <a:rPr lang="en-CA" b="0" baseline="0" dirty="0">
                <a:latin typeface="Arial" panose="020B0604020202020204" pitchFamily="34" charset="0"/>
                <a:cs typeface="Arial" panose="020B0604020202020204" pitchFamily="34" charset="0"/>
              </a:rPr>
              <a:t>Play the video. ***</a:t>
            </a:r>
            <a:r>
              <a:rPr lang="en-CA" b="1" baseline="0" dirty="0">
                <a:latin typeface="Arial" panose="020B0604020202020204" pitchFamily="34" charset="0"/>
                <a:cs typeface="Arial" panose="020B0604020202020204" pitchFamily="34" charset="0"/>
              </a:rPr>
              <a:t>Mark Arruda.mp4 (EN) / Mark Arruda – Rev1.mp4 (FR)***</a:t>
            </a:r>
          </a:p>
          <a:p>
            <a:pPr marL="0" lvl="7" indent="0">
              <a:buNone/>
            </a:pPr>
            <a:r>
              <a:rPr lang="en-US" b="0" baseline="0" dirty="0">
                <a:latin typeface="Arial" panose="020B0604020202020204" pitchFamily="34" charset="0"/>
                <a:cs typeface="Arial" panose="020B0604020202020204" pitchFamily="34" charset="0"/>
              </a:rPr>
              <a:t>Videos can be found here: https://sunlifefinancial.sharepoint.com/sites/IIW/DISTEXCE/Business%20Initiative%20Team%20Documents/Forms/AllItems.aspx?viewid=e0209134-7bc0-4621-81ce-e40d027aed81&amp;id=%2Fsites%2FIIW%2FDISTEXCE%2FBusiness%20Initiative%20Team%20Documents%2FOther%20Items%2FBusiness%20Owner%2FTraining%20Curriculum%2FBranded%20Sessions</a:t>
            </a:r>
            <a:endParaRPr lang="en-CA" b="0" baseline="0" dirty="0">
              <a:latin typeface="Arial" panose="020B0604020202020204" pitchFamily="34" charset="0"/>
              <a:cs typeface="Arial" panose="020B0604020202020204" pitchFamily="34" charset="0"/>
            </a:endParaRPr>
          </a:p>
          <a:p>
            <a:pPr marL="0" lvl="2" indent="0">
              <a:buSzPct val="100000"/>
              <a:buNone/>
              <a:defRPr/>
            </a:pPr>
            <a:endParaRPr lang="en-US" b="0" baseline="0" dirty="0">
              <a:latin typeface="Arial" panose="020B0604020202020204" pitchFamily="34" charset="0"/>
              <a:cs typeface="Arial" panose="020B0604020202020204" pitchFamily="34" charset="0"/>
            </a:endParaRPr>
          </a:p>
          <a:p>
            <a:pPr lvl="8"/>
            <a:r>
              <a:rPr lang="en-US" b="1" dirty="0">
                <a:latin typeface="Arial" panose="020B0604020202020204" pitchFamily="34" charset="0"/>
                <a:cs typeface="Arial" panose="020B0604020202020204" pitchFamily="34" charset="0"/>
              </a:rPr>
              <a:t>ASK: </a:t>
            </a:r>
          </a:p>
          <a:p>
            <a:pPr marL="0" lvl="7" indent="0">
              <a:buNone/>
            </a:pPr>
            <a:r>
              <a:rPr lang="en-CA" b="1" baseline="0" dirty="0">
                <a:latin typeface="Arial" panose="020B0604020202020204" pitchFamily="34" charset="0"/>
                <a:cs typeface="Arial" panose="020B0604020202020204" pitchFamily="34" charset="0"/>
              </a:rPr>
              <a:t>What stood out for you as you listened to the video?</a:t>
            </a:r>
          </a:p>
          <a:p>
            <a:pPr marL="0" lvl="2" indent="0">
              <a:buSzPct val="100000"/>
              <a:buNone/>
              <a:defRPr/>
            </a:pPr>
            <a:endParaRPr lang="en-US" b="0" baseline="0" dirty="0">
              <a:latin typeface="Arial" panose="020B0604020202020204" pitchFamily="34" charset="0"/>
              <a:cs typeface="Arial" panose="020B0604020202020204" pitchFamily="34" charset="0"/>
            </a:endParaRPr>
          </a:p>
          <a:p>
            <a:pPr lvl="8"/>
            <a:r>
              <a:rPr lang="en-US" b="1" dirty="0">
                <a:latin typeface="Arial" panose="020B0604020202020204" pitchFamily="34" charset="0"/>
                <a:cs typeface="Arial" panose="020B0604020202020204" pitchFamily="34" charset="0"/>
              </a:rPr>
              <a:t>ASK: </a:t>
            </a:r>
          </a:p>
          <a:p>
            <a:pPr marL="0" lvl="7" indent="0">
              <a:buNone/>
            </a:pPr>
            <a:r>
              <a:rPr lang="en-CA" b="1" baseline="0" dirty="0">
                <a:latin typeface="Arial" panose="020B0604020202020204" pitchFamily="34" charset="0"/>
                <a:cs typeface="Arial" panose="020B0604020202020204" pitchFamily="34" charset="0"/>
              </a:rPr>
              <a:t>Does anyone else have experience with this designation that they would like to share?</a:t>
            </a:r>
          </a:p>
          <a:p>
            <a:pPr marL="0" lvl="7" indent="0">
              <a:buNone/>
            </a:pPr>
            <a:endParaRPr lang="en-CA" b="0" baseline="0" dirty="0">
              <a:latin typeface="Arial" panose="020B0604020202020204" pitchFamily="34" charset="0"/>
              <a:cs typeface="Arial" panose="020B0604020202020204" pitchFamily="34" charset="0"/>
            </a:endParaRPr>
          </a:p>
          <a:p>
            <a:pPr lvl="2"/>
            <a:r>
              <a:rPr lang="en-US" b="1" dirty="0">
                <a:latin typeface="Arial" panose="020B0604020202020204" pitchFamily="34" charset="0"/>
                <a:cs typeface="Arial" panose="020B0604020202020204" pitchFamily="34" charset="0"/>
              </a:rPr>
              <a:t>DO: </a:t>
            </a:r>
          </a:p>
          <a:p>
            <a:pPr marL="0" lvl="2" indent="0" defTabSz="465887">
              <a:buNone/>
              <a:defRPr/>
            </a:pPr>
            <a:r>
              <a:rPr lang="en-CA" dirty="0">
                <a:latin typeface="Arial" panose="020B0604020202020204" pitchFamily="34" charset="0"/>
                <a:cs typeface="Arial" panose="020B0604020202020204" pitchFamily="34" charset="0"/>
              </a:rPr>
              <a:t>NOTE: This designation</a:t>
            </a:r>
            <a:r>
              <a:rPr lang="en-CA" baseline="0" dirty="0">
                <a:latin typeface="Arial" panose="020B0604020202020204" pitchFamily="34" charset="0"/>
                <a:cs typeface="Arial" panose="020B0604020202020204" pitchFamily="34" charset="0"/>
              </a:rPr>
              <a:t> was just recently approved as something that advisors can include on their business cards, etc.</a:t>
            </a:r>
            <a:endParaRPr lang="en-US" b="1" dirty="0">
              <a:latin typeface="Arial" panose="020B0604020202020204" pitchFamily="34" charset="0"/>
              <a:cs typeface="Arial" panose="020B0604020202020204" pitchFamily="34" charset="0"/>
            </a:endParaRPr>
          </a:p>
          <a:p>
            <a:pPr marL="0" lvl="7" indent="0">
              <a:buNone/>
            </a:pPr>
            <a:r>
              <a:rPr lang="en-CA" b="0" baseline="0" dirty="0">
                <a:latin typeface="Arial" panose="020B0604020202020204" pitchFamily="34" charset="0"/>
                <a:cs typeface="Arial" panose="020B0604020202020204" pitchFamily="34" charset="0"/>
              </a:rPr>
              <a:t>Acknowledge and handle answers as they arise. </a:t>
            </a:r>
          </a:p>
          <a:p>
            <a:endParaRPr lang="en-CA" baseline="0" dirty="0">
              <a:latin typeface="Arial" panose="020B0604020202020204" pitchFamily="34" charset="0"/>
              <a:cs typeface="Arial" panose="020B0604020202020204" pitchFamily="34" charset="0"/>
            </a:endParaRPr>
          </a:p>
          <a:p>
            <a:pPr marL="0" lvl="7" indent="0" defTabSz="492489">
              <a:buNone/>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p>
          <a:p>
            <a:pPr marL="0" lvl="7" indent="0">
              <a:buNone/>
            </a:pPr>
            <a:endParaRPr lang="en-US" b="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D6F069A4-C191-4C67-A97D-61BB4EE7A60E}" type="slidenum">
              <a:rPr lang="en-CA" smtClean="0"/>
              <a:t>61</a:t>
            </a:fld>
            <a:endParaRPr lang="en-CA" dirty="0"/>
          </a:p>
        </p:txBody>
      </p:sp>
    </p:spTree>
    <p:extLst>
      <p:ext uri="{BB962C8B-B14F-4D97-AF65-F5344CB8AC3E}">
        <p14:creationId xmlns:p14="http://schemas.microsoft.com/office/powerpoint/2010/main" val="172634043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2827655"/>
            <a:ext cx="5608320" cy="6467132"/>
          </a:xfrm>
        </p:spPr>
        <p:txBody>
          <a:bodyPr/>
          <a:lstStyle/>
          <a:p>
            <a:pPr lvl="2"/>
            <a:r>
              <a:rPr lang="en-US" b="1" dirty="0">
                <a:latin typeface="Arial" panose="020B0604020202020204" pitchFamily="34" charset="0"/>
                <a:cs typeface="Arial" panose="020B0604020202020204" pitchFamily="34" charset="0"/>
              </a:rPr>
              <a:t>SAY: </a:t>
            </a:r>
          </a:p>
          <a:p>
            <a:r>
              <a:rPr lang="en-US" dirty="0">
                <a:latin typeface="Arial" panose="020B0604020202020204" pitchFamily="34" charset="0"/>
                <a:cs typeface="Arial" panose="020B0604020202020204" pitchFamily="34" charset="0"/>
              </a:rPr>
              <a:t>So what is a TEP?</a:t>
            </a:r>
          </a:p>
          <a:p>
            <a:endParaRPr lang="en-US"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The TEP designation demonstrates to clients and employers that you have an advanced understanding of the trust and estates field and that you take a proactive approach to being at the forefront of the latest developments in the industry.</a:t>
            </a: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pPr marL="0" lvl="2" indent="0">
              <a:buNone/>
            </a:pPr>
            <a:r>
              <a:rPr lang="en-US" b="1" dirty="0">
                <a:latin typeface="Arial" panose="020B0604020202020204" pitchFamily="34" charset="0"/>
                <a:cs typeface="Arial" panose="020B0604020202020204" pitchFamily="34" charset="0"/>
              </a:rPr>
              <a:t>Play the following video: </a:t>
            </a:r>
            <a:r>
              <a:rPr lang="en-CA" dirty="0">
                <a:latin typeface="Arial" panose="020B0604020202020204" pitchFamily="34" charset="0"/>
                <a:cs typeface="Arial" panose="020B0604020202020204" pitchFamily="34" charset="0"/>
                <a:hlinkClick r:id="rId3"/>
              </a:rPr>
              <a:t>https://youtu.be/sEGLLr_P_mw</a:t>
            </a:r>
            <a:endParaRPr lang="en-CA" dirty="0">
              <a:latin typeface="Arial" panose="020B0604020202020204" pitchFamily="34" charset="0"/>
              <a:cs typeface="Arial" panose="020B0604020202020204" pitchFamily="34" charset="0"/>
            </a:endParaRPr>
          </a:p>
          <a:p>
            <a:pPr marL="0" lvl="2" indent="0">
              <a:buNone/>
            </a:pPr>
            <a:endParaRPr lang="en-CA" b="1"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7985182-26E9-3A41-9AD1-60867BE29576}" type="slidenum">
              <a:rPr lang="en-CA" smtClean="0"/>
              <a:t>62</a:t>
            </a:fld>
            <a:endParaRPr lang="en-CA" dirty="0"/>
          </a:p>
        </p:txBody>
      </p:sp>
    </p:spTree>
    <p:extLst>
      <p:ext uri="{BB962C8B-B14F-4D97-AF65-F5344CB8AC3E}">
        <p14:creationId xmlns:p14="http://schemas.microsoft.com/office/powerpoint/2010/main" val="198757343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2827655"/>
            <a:ext cx="5608320" cy="6467132"/>
          </a:xfrm>
        </p:spPr>
        <p:txBody>
          <a:bodyPr/>
          <a:lstStyle/>
          <a:p>
            <a:pPr lvl="2"/>
            <a:r>
              <a:rPr lang="en-US" b="1" dirty="0">
                <a:latin typeface="Arial" panose="020B0604020202020204" pitchFamily="34" charset="0"/>
                <a:cs typeface="Arial" panose="020B0604020202020204" pitchFamily="34" charset="0"/>
              </a:rPr>
              <a:t>SAY: </a:t>
            </a:r>
          </a:p>
          <a:p>
            <a:r>
              <a:rPr lang="en-CA" dirty="0">
                <a:latin typeface="Arial" panose="020B0604020202020204" pitchFamily="34" charset="0"/>
                <a:cs typeface="Arial" panose="020B0604020202020204" pitchFamily="34" charset="0"/>
              </a:rPr>
              <a:t>There are 4 different routes to earn a TEP Designation:</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Certificate in Estate and Trust Administration</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Assessment by Exam (diploma program)</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Assessment by Essay</a:t>
            </a:r>
          </a:p>
          <a:p>
            <a:pPr marL="174708" indent="-174708">
              <a:buFont typeface="Arial" panose="020B0604020202020204" pitchFamily="34" charset="0"/>
              <a:buChar char="•"/>
            </a:pPr>
            <a:r>
              <a:rPr lang="en-CA" dirty="0">
                <a:latin typeface="Arial" panose="020B0604020202020204" pitchFamily="34" charset="0"/>
                <a:cs typeface="Arial" panose="020B0604020202020204" pitchFamily="34" charset="0"/>
              </a:rPr>
              <a:t>Assessment by Expertise</a:t>
            </a:r>
          </a:p>
          <a:p>
            <a:pPr marL="174708" indent="-174708">
              <a:buFont typeface="Arial" panose="020B0604020202020204" pitchFamily="34" charset="0"/>
              <a:buChar char="•"/>
            </a:pPr>
            <a:endParaRPr lang="en-CA"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Depending on the route “selected’, the requirements and costs to earn this designation differ.  </a:t>
            </a:r>
          </a:p>
          <a:p>
            <a:endParaRPr lang="en-CA" dirty="0">
              <a:latin typeface="Arial" panose="020B0604020202020204" pitchFamily="34" charset="0"/>
              <a:cs typeface="Arial" panose="020B0604020202020204" pitchFamily="34" charset="0"/>
            </a:endParaRPr>
          </a:p>
          <a:p>
            <a:pPr lvl="2"/>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US" baseline="0"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7985182-26E9-3A41-9AD1-60867BE29576}" type="slidenum">
              <a:rPr lang="en-CA" smtClean="0"/>
              <a:t>63</a:t>
            </a:fld>
            <a:endParaRPr lang="en-CA" dirty="0"/>
          </a:p>
        </p:txBody>
      </p:sp>
    </p:spTree>
    <p:extLst>
      <p:ext uri="{BB962C8B-B14F-4D97-AF65-F5344CB8AC3E}">
        <p14:creationId xmlns:p14="http://schemas.microsoft.com/office/powerpoint/2010/main" val="1098234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47776" y="2988526"/>
            <a:ext cx="5982208" cy="6282939"/>
          </a:xfrm>
        </p:spPr>
        <p:txBody>
          <a:bodyPr/>
          <a:lstStyle/>
          <a:p>
            <a:pPr lvl="2"/>
            <a:r>
              <a:rPr lang="en-US" b="1" dirty="0">
                <a:latin typeface="Arial" panose="020B0604020202020204" pitchFamily="34" charset="0"/>
                <a:cs typeface="Arial" panose="020B0604020202020204" pitchFamily="34" charset="0"/>
              </a:rPr>
              <a:t>SAY: </a:t>
            </a:r>
          </a:p>
          <a:p>
            <a:pPr marL="174708" indent="-174708">
              <a:buFont typeface="Arial" panose="020B0604020202020204" pitchFamily="34" charset="0"/>
              <a:buChar char="•"/>
            </a:pPr>
            <a:r>
              <a:rPr lang="en-CA" baseline="0" dirty="0">
                <a:latin typeface="Arial" panose="020B0604020202020204" pitchFamily="34" charset="0"/>
                <a:cs typeface="Arial" panose="020B0604020202020204" pitchFamily="34" charset="0"/>
              </a:rPr>
              <a:t>Let’s hear what a </a:t>
            </a:r>
            <a:r>
              <a:rPr lang="en-US" b="1" dirty="0">
                <a:latin typeface="Arial" panose="020B0604020202020204" pitchFamily="34" charset="0"/>
                <a:cs typeface="Arial" panose="020B0604020202020204" pitchFamily="34" charset="0"/>
              </a:rPr>
              <a:t>Nevila Lato-Tershana, Regional Sales Director, Third Party Distribution </a:t>
            </a:r>
            <a:r>
              <a:rPr lang="en-CA" baseline="0" dirty="0">
                <a:latin typeface="Arial" panose="020B0604020202020204" pitchFamily="34" charset="0"/>
                <a:cs typeface="Arial" panose="020B0604020202020204" pitchFamily="34" charset="0"/>
              </a:rPr>
              <a:t>has to say on this topic.</a:t>
            </a:r>
          </a:p>
          <a:p>
            <a:pPr marL="174708" indent="-174708">
              <a:buFont typeface="Arial" panose="020B0604020202020204" pitchFamily="34" charset="0"/>
              <a:buChar char="•"/>
            </a:pPr>
            <a:endParaRPr lang="en-US" baseline="0" dirty="0">
              <a:latin typeface="Arial" panose="020B0604020202020204" pitchFamily="34" charset="0"/>
              <a:cs typeface="Arial" panose="020B0604020202020204" pitchFamily="34" charset="0"/>
            </a:endParaRPr>
          </a:p>
          <a:p>
            <a:pPr lvl="2"/>
            <a:r>
              <a:rPr lang="en-US" b="1" dirty="0">
                <a:latin typeface="Arial" panose="020B0604020202020204" pitchFamily="34" charset="0"/>
                <a:cs typeface="Arial" panose="020B0604020202020204" pitchFamily="34" charset="0"/>
              </a:rPr>
              <a:t>DO: </a:t>
            </a:r>
          </a:p>
          <a:p>
            <a:pPr marL="0" lvl="7" indent="0">
              <a:buNone/>
            </a:pPr>
            <a:r>
              <a:rPr lang="en-CA" b="0" baseline="0" dirty="0">
                <a:latin typeface="Arial" panose="020B0604020202020204" pitchFamily="34" charset="0"/>
                <a:cs typeface="Arial" panose="020B0604020202020204" pitchFamily="34" charset="0"/>
              </a:rPr>
              <a:t>Play the video. ***</a:t>
            </a:r>
            <a:r>
              <a:rPr lang="en-CA" b="1" baseline="0" dirty="0">
                <a:latin typeface="Arial" panose="020B0604020202020204" pitchFamily="34" charset="0"/>
                <a:cs typeface="Arial" panose="020B0604020202020204" pitchFamily="34" charset="0"/>
              </a:rPr>
              <a:t>Nevila Lato-Tershana.mp4 (EN) / Nevila Lato-Tershana – Rev1.mp4 (FR)***</a:t>
            </a:r>
          </a:p>
          <a:p>
            <a:pPr marL="0" lvl="7" indent="0">
              <a:buNone/>
            </a:pPr>
            <a:r>
              <a:rPr lang="en-US" b="0" baseline="0" dirty="0">
                <a:latin typeface="Arial" panose="020B0604020202020204" pitchFamily="34" charset="0"/>
                <a:cs typeface="Arial" panose="020B0604020202020204" pitchFamily="34" charset="0"/>
              </a:rPr>
              <a:t>Videos can be found here: https://sunlifefinancial.sharepoint.com/sites/IIW/DISTEXCE/Business%20Initiative%20Team%20Documents/Forms/AllItems.aspx?viewid=e0209134-7bc0-4621-81ce-e40d027aed81&amp;id=%2Fsites%2FIIW%2FDISTEXCE%2FBusiness%20Initiative%20Team%20Documents%2FOther%20Items%2FBusiness%20Owner%2FTraining%20Curriculum%2FBranded%20Sessions</a:t>
            </a:r>
            <a:endParaRPr lang="en-CA" b="0" baseline="0" dirty="0">
              <a:latin typeface="Arial" panose="020B0604020202020204" pitchFamily="34" charset="0"/>
              <a:cs typeface="Arial" panose="020B0604020202020204" pitchFamily="34" charset="0"/>
            </a:endParaRPr>
          </a:p>
          <a:p>
            <a:pPr marL="0" lvl="2" indent="0">
              <a:buSzPct val="100000"/>
              <a:buNone/>
              <a:defRPr/>
            </a:pPr>
            <a:endParaRPr lang="en-US" b="0" baseline="0" dirty="0">
              <a:latin typeface="Arial" panose="020B0604020202020204" pitchFamily="34" charset="0"/>
              <a:cs typeface="Arial" panose="020B0604020202020204" pitchFamily="34" charset="0"/>
            </a:endParaRPr>
          </a:p>
          <a:p>
            <a:pPr lvl="8"/>
            <a:r>
              <a:rPr lang="en-US" b="1" dirty="0">
                <a:latin typeface="Arial" panose="020B0604020202020204" pitchFamily="34" charset="0"/>
                <a:cs typeface="Arial" panose="020B0604020202020204" pitchFamily="34" charset="0"/>
              </a:rPr>
              <a:t>ASK: </a:t>
            </a:r>
          </a:p>
          <a:p>
            <a:pPr marL="0" lvl="7" indent="0">
              <a:buNone/>
            </a:pPr>
            <a:r>
              <a:rPr lang="en-CA" b="1" baseline="0" dirty="0">
                <a:latin typeface="Arial" panose="020B0604020202020204" pitchFamily="34" charset="0"/>
                <a:cs typeface="Arial" panose="020B0604020202020204" pitchFamily="34" charset="0"/>
              </a:rPr>
              <a:t>What stood out for you as you listened to the video?</a:t>
            </a:r>
          </a:p>
          <a:p>
            <a:pPr marL="0" lvl="2" indent="0">
              <a:buSzPct val="100000"/>
              <a:buNone/>
              <a:defRPr/>
            </a:pPr>
            <a:endParaRPr lang="en-US" b="0" baseline="0" dirty="0">
              <a:latin typeface="Arial" panose="020B0604020202020204" pitchFamily="34" charset="0"/>
              <a:cs typeface="Arial" panose="020B0604020202020204" pitchFamily="34" charset="0"/>
            </a:endParaRPr>
          </a:p>
          <a:p>
            <a:pPr lvl="8"/>
            <a:r>
              <a:rPr lang="en-US" b="1" dirty="0">
                <a:latin typeface="Arial" panose="020B0604020202020204" pitchFamily="34" charset="0"/>
                <a:cs typeface="Arial" panose="020B0604020202020204" pitchFamily="34" charset="0"/>
              </a:rPr>
              <a:t>ASK: </a:t>
            </a:r>
          </a:p>
          <a:p>
            <a:pPr marL="0" lvl="7" indent="0">
              <a:buNone/>
            </a:pPr>
            <a:r>
              <a:rPr lang="en-CA" b="1" baseline="0" dirty="0">
                <a:latin typeface="Arial" panose="020B0604020202020204" pitchFamily="34" charset="0"/>
                <a:cs typeface="Arial" panose="020B0604020202020204" pitchFamily="34" charset="0"/>
              </a:rPr>
              <a:t>Does anyone else have experience with this designation that they would like to share?</a:t>
            </a:r>
          </a:p>
          <a:p>
            <a:pPr marL="0" lvl="7" indent="0">
              <a:buNone/>
            </a:pPr>
            <a:endParaRPr lang="en-CA" b="0" baseline="0" dirty="0">
              <a:latin typeface="Arial" panose="020B0604020202020204" pitchFamily="34" charset="0"/>
              <a:cs typeface="Arial" panose="020B0604020202020204" pitchFamily="34" charset="0"/>
            </a:endParaRPr>
          </a:p>
          <a:p>
            <a:pPr lvl="2"/>
            <a:r>
              <a:rPr lang="en-US" b="1" dirty="0">
                <a:latin typeface="Arial" panose="020B0604020202020204" pitchFamily="34" charset="0"/>
                <a:cs typeface="Arial" panose="020B0604020202020204" pitchFamily="34" charset="0"/>
              </a:rPr>
              <a:t>DO: </a:t>
            </a:r>
          </a:p>
          <a:p>
            <a:pPr marL="0" lvl="7" indent="0">
              <a:buNone/>
            </a:pPr>
            <a:r>
              <a:rPr lang="en-CA" b="0" baseline="0" dirty="0">
                <a:latin typeface="Arial" panose="020B0604020202020204" pitchFamily="34" charset="0"/>
                <a:cs typeface="Arial" panose="020B0604020202020204" pitchFamily="34" charset="0"/>
              </a:rPr>
              <a:t>Acknowledge and handle answers as they arise. </a:t>
            </a:r>
          </a:p>
          <a:p>
            <a:endParaRPr lang="en-CA" baseline="0" dirty="0">
              <a:latin typeface="Arial" panose="020B0604020202020204" pitchFamily="34" charset="0"/>
              <a:cs typeface="Arial" panose="020B0604020202020204" pitchFamily="34" charset="0"/>
            </a:endParaRPr>
          </a:p>
          <a:p>
            <a:pPr marL="0" lvl="7" indent="0" defTabSz="492489">
              <a:buNone/>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p>
          <a:p>
            <a:pPr marL="0" lvl="7" indent="0">
              <a:buNone/>
            </a:pPr>
            <a:endParaRPr lang="en-US" b="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D6F069A4-C191-4C67-A97D-61BB4EE7A60E}" type="slidenum">
              <a:rPr lang="en-CA" smtClean="0"/>
              <a:t>64</a:t>
            </a:fld>
            <a:endParaRPr lang="en-CA" dirty="0"/>
          </a:p>
        </p:txBody>
      </p:sp>
    </p:spTree>
    <p:extLst>
      <p:ext uri="{BB962C8B-B14F-4D97-AF65-F5344CB8AC3E}">
        <p14:creationId xmlns:p14="http://schemas.microsoft.com/office/powerpoint/2010/main" val="41419232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44700" y="465138"/>
            <a:ext cx="2798763" cy="1574800"/>
          </a:xfrm>
        </p:spPr>
      </p:sp>
      <p:sp>
        <p:nvSpPr>
          <p:cNvPr id="3" name="Notes Placeholder 2"/>
          <p:cNvSpPr>
            <a:spLocks noGrp="1"/>
          </p:cNvSpPr>
          <p:nvPr>
            <p:ph type="body" idx="1"/>
          </p:nvPr>
        </p:nvSpPr>
        <p:spPr>
          <a:xfrm>
            <a:off x="723296" y="2304732"/>
            <a:ext cx="6031169" cy="5752148"/>
          </a:xfrm>
        </p:spPr>
        <p:txBody>
          <a:bodyPr/>
          <a:lstStyle/>
          <a:p>
            <a:pPr lvl="2"/>
            <a:r>
              <a:rPr lang="en-US" b="1" dirty="0">
                <a:latin typeface="Arial" panose="020B0604020202020204" pitchFamily="34" charset="0"/>
                <a:cs typeface="Arial" panose="020B0604020202020204" pitchFamily="34" charset="0"/>
              </a:rPr>
              <a:t>SAY: </a:t>
            </a:r>
          </a:p>
          <a:p>
            <a:pPr>
              <a:defRPr/>
            </a:pPr>
            <a:r>
              <a:rPr lang="en-US" dirty="0">
                <a:latin typeface="Arial" panose="020B0604020202020204" pitchFamily="34" charset="0"/>
                <a:cs typeface="Arial" panose="020B0604020202020204" pitchFamily="34" charset="0"/>
              </a:rPr>
              <a:t>When considering the competitive</a:t>
            </a:r>
            <a:r>
              <a:rPr lang="en-US" baseline="0" dirty="0">
                <a:latin typeface="Arial" panose="020B0604020202020204" pitchFamily="34" charset="0"/>
                <a:cs typeface="Arial" panose="020B0604020202020204" pitchFamily="34" charset="0"/>
              </a:rPr>
              <a:t> environment:</a:t>
            </a:r>
          </a:p>
          <a:p>
            <a:pPr>
              <a:defRPr/>
            </a:pPr>
            <a:endParaRPr lang="en-US" baseline="0" dirty="0">
              <a:latin typeface="Arial" panose="020B0604020202020204" pitchFamily="34" charset="0"/>
              <a:cs typeface="Arial" panose="020B0604020202020204" pitchFamily="34" charset="0"/>
            </a:endParaRPr>
          </a:p>
          <a:p>
            <a:pPr marL="291179" indent="-291179">
              <a:buClr>
                <a:srgbClr val="FFC000"/>
              </a:buClr>
              <a:buFont typeface="Arial" panose="020B0604020202020204" pitchFamily="34" charset="0"/>
              <a:buChar char="•"/>
            </a:pPr>
            <a:r>
              <a:rPr lang="en-US" dirty="0">
                <a:latin typeface="Arial" panose="020B0604020202020204" pitchFamily="34" charset="0"/>
                <a:ea typeface="Calibri" panose="020F0502020204030204" pitchFamily="34" charset="0"/>
                <a:cs typeface="Arial" panose="020B0604020202020204" pitchFamily="34" charset="0"/>
              </a:rPr>
              <a:t>SLFD’s closest competition, based on segment, is mass affluent retail banking Retirement Advice programs as they operate under MFDA regulation</a:t>
            </a:r>
          </a:p>
          <a:p>
            <a:pPr marL="291179" indent="-291179">
              <a:buClr>
                <a:srgbClr val="FFC000"/>
              </a:buClr>
              <a:buFont typeface="Arial" panose="020B0604020202020204" pitchFamily="34" charset="0"/>
              <a:buChar char="•"/>
            </a:pPr>
            <a:r>
              <a:rPr lang="en-US" dirty="0">
                <a:latin typeface="Arial" panose="020B0604020202020204" pitchFamily="34" charset="0"/>
                <a:ea typeface="Calibri" panose="020F0502020204030204" pitchFamily="34" charset="0"/>
                <a:cs typeface="Arial" panose="020B0604020202020204" pitchFamily="34" charset="0"/>
              </a:rPr>
              <a:t>Mass affluent retail banking financial advice programs including TD, BMO, Scotia and RBC mandate the completion of a minimum accreditation standard of QAFP for all branch Advisors</a:t>
            </a:r>
          </a:p>
          <a:p>
            <a:pPr marL="291179" indent="-291179">
              <a:buClr>
                <a:srgbClr val="FFC000"/>
              </a:buClr>
              <a:buFont typeface="Arial" panose="020B0604020202020204" pitchFamily="34" charset="0"/>
              <a:buChar char="•"/>
            </a:pPr>
            <a:r>
              <a:rPr lang="en-US" dirty="0">
                <a:latin typeface="Arial" panose="020B0604020202020204" pitchFamily="34" charset="0"/>
                <a:ea typeface="Calibri" panose="020F0502020204030204" pitchFamily="34" charset="0"/>
                <a:cs typeface="Arial" panose="020B0604020202020204" pitchFamily="34" charset="0"/>
              </a:rPr>
              <a:t>Investors Group – historically has been a close competitor to SLFD and has recently mandated all Consultants must hold a CFP designation, now has 100% CFP holders</a:t>
            </a:r>
          </a:p>
          <a:p>
            <a:pPr marL="291179" indent="-291179">
              <a:buClr>
                <a:srgbClr val="FFC000"/>
              </a:buClr>
              <a:buFont typeface="Arial" panose="020B0604020202020204" pitchFamily="34" charset="0"/>
              <a:buChar char="•"/>
            </a:pPr>
            <a:r>
              <a:rPr lang="en-US" dirty="0">
                <a:latin typeface="Arial" panose="020B0604020202020204" pitchFamily="34" charset="0"/>
                <a:ea typeface="Calibri" panose="020F0502020204030204" pitchFamily="34" charset="0"/>
                <a:cs typeface="Arial" panose="020B0604020202020204" pitchFamily="34" charset="0"/>
              </a:rPr>
              <a:t>Currently there is no indication that IIROC brokerages will move to implement a planning accreditation mandate</a:t>
            </a:r>
            <a:endParaRPr lang="en-CA" dirty="0">
              <a:latin typeface="Arial" panose="020B0604020202020204" pitchFamily="34" charset="0"/>
              <a:ea typeface="Calibri" panose="020F0502020204030204" pitchFamily="34" charset="0"/>
              <a:cs typeface="Arial" panose="020B0604020202020204" pitchFamily="34" charset="0"/>
            </a:endParaRPr>
          </a:p>
          <a:p>
            <a:endParaRPr lang="en-CA" dirty="0">
              <a:latin typeface="Arial" panose="020B0604020202020204" pitchFamily="34" charset="0"/>
              <a:cs typeface="Arial" panose="020B0604020202020204" pitchFamily="34" charset="0"/>
            </a:endParaRPr>
          </a:p>
          <a:p>
            <a:pPr lvl="7"/>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CA"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a:p>
            <a:pPr marL="123123" indent="-123123" defTabSz="196995">
              <a:spcBef>
                <a:spcPts val="646"/>
              </a:spcBef>
              <a:buClr>
                <a:srgbClr val="FEBE10"/>
              </a:buClr>
              <a:buFont typeface="Arial" panose="020B0604020202020204" pitchFamily="34" charset="0"/>
              <a:buChar char="•"/>
            </a:pPr>
            <a:endParaRPr lang="en-CA" dirty="0">
              <a:latin typeface="Arial" panose="020B0604020202020204" pitchFamily="34" charset="0"/>
              <a:cs typeface="Arial" panose="020B0604020202020204" pitchFamily="34" charset="0"/>
            </a:endParaRPr>
          </a:p>
          <a:p>
            <a:pPr marL="123123" indent="-123123" defTabSz="196995">
              <a:spcBef>
                <a:spcPts val="646"/>
              </a:spcBef>
              <a:buClr>
                <a:srgbClr val="FEBE10"/>
              </a:buClr>
              <a:buFont typeface="Arial" panose="020B0604020202020204" pitchFamily="34" charset="0"/>
              <a:buChar char="•"/>
            </a:pPr>
            <a:endParaRPr lang="en-CA"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7</a:t>
            </a:fld>
            <a:endParaRPr lang="en-CA" dirty="0"/>
          </a:p>
        </p:txBody>
      </p:sp>
    </p:spTree>
    <p:extLst>
      <p:ext uri="{BB962C8B-B14F-4D97-AF65-F5344CB8AC3E}">
        <p14:creationId xmlns:p14="http://schemas.microsoft.com/office/powerpoint/2010/main" val="820357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44700" y="465138"/>
            <a:ext cx="2798763" cy="1574800"/>
          </a:xfrm>
        </p:spPr>
      </p:sp>
      <p:sp>
        <p:nvSpPr>
          <p:cNvPr id="3" name="Notes Placeholder 2"/>
          <p:cNvSpPr>
            <a:spLocks noGrp="1"/>
          </p:cNvSpPr>
          <p:nvPr>
            <p:ph type="body" idx="1"/>
          </p:nvPr>
        </p:nvSpPr>
        <p:spPr>
          <a:xfrm>
            <a:off x="723296" y="2304732"/>
            <a:ext cx="5608320" cy="5752148"/>
          </a:xfrm>
        </p:spPr>
        <p:txBody>
          <a:bodyPr/>
          <a:lstStyle/>
          <a:p>
            <a:pPr lvl="2"/>
            <a:r>
              <a:rPr lang="en-US" b="1" dirty="0">
                <a:latin typeface="Arial" panose="020B0604020202020204" pitchFamily="34" charset="0"/>
                <a:cs typeface="Arial" panose="020B0604020202020204" pitchFamily="34" charset="0"/>
              </a:rPr>
              <a:t>SAY: </a:t>
            </a:r>
          </a:p>
          <a:p>
            <a:pPr>
              <a:defRPr/>
            </a:pPr>
            <a:r>
              <a:rPr lang="en-US" dirty="0">
                <a:latin typeface="Arial" panose="020B0604020202020204" pitchFamily="34" charset="0"/>
                <a:cs typeface="Arial" panose="020B0604020202020204" pitchFamily="34" charset="0"/>
              </a:rPr>
              <a:t>When considering the industry and market</a:t>
            </a:r>
            <a:r>
              <a:rPr lang="en-US" baseline="0" dirty="0">
                <a:latin typeface="Arial" panose="020B0604020202020204" pitchFamily="34" charset="0"/>
                <a:cs typeface="Arial" panose="020B0604020202020204" pitchFamily="34" charset="0"/>
              </a:rPr>
              <a:t>:</a:t>
            </a:r>
          </a:p>
          <a:p>
            <a:pPr>
              <a:defRPr/>
            </a:pPr>
            <a:endParaRPr lang="en-US" baseline="0" dirty="0">
              <a:latin typeface="Arial" panose="020B0604020202020204" pitchFamily="34" charset="0"/>
              <a:cs typeface="Arial" panose="020B0604020202020204" pitchFamily="34" charset="0"/>
            </a:endParaRPr>
          </a:p>
          <a:p>
            <a:pPr marL="291179" indent="-291179">
              <a:buClr>
                <a:srgbClr val="FFC000"/>
              </a:buClr>
              <a:buFont typeface="Arial" panose="020B0604020202020204" pitchFamily="34" charset="0"/>
              <a:buChar char="•"/>
            </a:pPr>
            <a:r>
              <a:rPr lang="en-US" dirty="0">
                <a:latin typeface="Arial" panose="020B0604020202020204" pitchFamily="34" charset="0"/>
                <a:ea typeface="Calibri" panose="020F0502020204030204" pitchFamily="34" charset="0"/>
                <a:cs typeface="Arial" panose="020B0604020202020204" pitchFamily="34" charset="0"/>
              </a:rPr>
              <a:t>1 Trillion dollars will change hands over the next 10 years in Canada signaling an increased need for planning advice in the Canadian market.</a:t>
            </a:r>
          </a:p>
          <a:p>
            <a:pPr marL="291179" indent="-291179">
              <a:buClr>
                <a:srgbClr val="FFC000"/>
              </a:buClr>
              <a:buFont typeface="Arial" panose="020B0604020202020204" pitchFamily="34" charset="0"/>
              <a:buChar char="•"/>
            </a:pPr>
            <a:r>
              <a:rPr lang="en-US" dirty="0">
                <a:latin typeface="Arial" panose="020B0604020202020204" pitchFamily="34" charset="0"/>
                <a:ea typeface="Calibri" panose="020F0502020204030204" pitchFamily="34" charset="0"/>
                <a:cs typeface="Arial" panose="020B0604020202020204" pitchFamily="34" charset="0"/>
              </a:rPr>
              <a:t>By the end of 2020 the global robo-Advisor industry is expected to grow to 8.1T up 437% from 2018 levels.</a:t>
            </a:r>
          </a:p>
          <a:p>
            <a:pPr marL="291179" indent="-291179">
              <a:buClr>
                <a:srgbClr val="FFC000"/>
              </a:buClr>
              <a:buFont typeface="Arial" panose="020B0604020202020204" pitchFamily="34" charset="0"/>
              <a:buChar char="•"/>
            </a:pPr>
            <a:r>
              <a:rPr lang="en-US" dirty="0">
                <a:latin typeface="Arial" panose="020B0604020202020204" pitchFamily="34" charset="0"/>
                <a:ea typeface="Calibri" panose="020F0502020204030204" pitchFamily="34" charset="0"/>
                <a:cs typeface="Arial" panose="020B0604020202020204" pitchFamily="34" charset="0"/>
              </a:rPr>
              <a:t>As this growth continues, product as unique selling point for consumers becomes less and less a factor.</a:t>
            </a:r>
          </a:p>
          <a:p>
            <a:pPr marL="291179" indent="-291179">
              <a:buClr>
                <a:srgbClr val="FFC000"/>
              </a:buClr>
              <a:buFont typeface="Arial" panose="020B0604020202020204" pitchFamily="34" charset="0"/>
              <a:buChar char="•"/>
            </a:pPr>
            <a:r>
              <a:rPr lang="en-US" dirty="0">
                <a:latin typeface="Arial" panose="020B0604020202020204" pitchFamily="34" charset="0"/>
                <a:ea typeface="Calibri" panose="020F0502020204030204" pitchFamily="34" charset="0"/>
                <a:cs typeface="Arial" panose="020B0604020202020204" pitchFamily="34" charset="0"/>
              </a:rPr>
              <a:t>Advice and client experience are becoming the key value proposition for full-service financial services firms.</a:t>
            </a:r>
          </a:p>
          <a:p>
            <a:endParaRPr lang="en-CA" dirty="0">
              <a:latin typeface="Arial" panose="020B0604020202020204" pitchFamily="34" charset="0"/>
              <a:cs typeface="Arial" panose="020B0604020202020204" pitchFamily="34" charset="0"/>
            </a:endParaRPr>
          </a:p>
          <a:p>
            <a:pPr lvl="7"/>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CA"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a:p>
            <a:pPr marL="123123" indent="-123123" defTabSz="196995">
              <a:spcBef>
                <a:spcPts val="646"/>
              </a:spcBef>
              <a:buClr>
                <a:srgbClr val="FEBE10"/>
              </a:buClr>
              <a:buFont typeface="Arial" panose="020B0604020202020204" pitchFamily="34" charset="0"/>
              <a:buChar char="•"/>
            </a:pPr>
            <a:endParaRPr lang="en-CA" dirty="0">
              <a:latin typeface="Arial" panose="020B0604020202020204" pitchFamily="34" charset="0"/>
              <a:cs typeface="Arial" panose="020B0604020202020204" pitchFamily="34" charset="0"/>
            </a:endParaRPr>
          </a:p>
          <a:p>
            <a:pPr marL="123123" indent="-123123" defTabSz="196995">
              <a:spcBef>
                <a:spcPts val="646"/>
              </a:spcBef>
              <a:buClr>
                <a:srgbClr val="FEBE10"/>
              </a:buClr>
              <a:buFont typeface="Arial" panose="020B0604020202020204" pitchFamily="34" charset="0"/>
              <a:buChar char="•"/>
            </a:pPr>
            <a:endParaRPr lang="en-CA"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8</a:t>
            </a:fld>
            <a:endParaRPr lang="en-CA" dirty="0"/>
          </a:p>
        </p:txBody>
      </p:sp>
    </p:spTree>
    <p:extLst>
      <p:ext uri="{BB962C8B-B14F-4D97-AF65-F5344CB8AC3E}">
        <p14:creationId xmlns:p14="http://schemas.microsoft.com/office/powerpoint/2010/main" val="39448432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44700" y="465138"/>
            <a:ext cx="2798763" cy="1574800"/>
          </a:xfrm>
        </p:spPr>
      </p:sp>
      <p:sp>
        <p:nvSpPr>
          <p:cNvPr id="3" name="Notes Placeholder 2"/>
          <p:cNvSpPr>
            <a:spLocks noGrp="1"/>
          </p:cNvSpPr>
          <p:nvPr>
            <p:ph type="body" idx="1"/>
          </p:nvPr>
        </p:nvSpPr>
        <p:spPr>
          <a:xfrm>
            <a:off x="723296" y="2304732"/>
            <a:ext cx="5608320" cy="5752148"/>
          </a:xfrm>
        </p:spPr>
        <p:txBody>
          <a:bodyPr/>
          <a:lstStyle/>
          <a:p>
            <a:pPr lvl="2"/>
            <a:r>
              <a:rPr lang="en-US" b="1" dirty="0">
                <a:latin typeface="Arial" panose="020B0604020202020204" pitchFamily="34" charset="0"/>
                <a:cs typeface="Arial" panose="020B0604020202020204" pitchFamily="34" charset="0"/>
              </a:rPr>
              <a:t>SAY: </a:t>
            </a:r>
          </a:p>
          <a:p>
            <a:pPr>
              <a:defRPr/>
            </a:pPr>
            <a:r>
              <a:rPr lang="en-US" dirty="0">
                <a:latin typeface="Arial" panose="020B0604020202020204" pitchFamily="34" charset="0"/>
                <a:cs typeface="Arial" panose="020B0604020202020204" pitchFamily="34" charset="0"/>
              </a:rPr>
              <a:t>When considering the regulatory environment</a:t>
            </a:r>
            <a:r>
              <a:rPr lang="en-US" baseline="0" dirty="0">
                <a:latin typeface="Arial" panose="020B0604020202020204" pitchFamily="34" charset="0"/>
                <a:cs typeface="Arial" panose="020B0604020202020204" pitchFamily="34" charset="0"/>
              </a:rPr>
              <a:t>:</a:t>
            </a:r>
          </a:p>
          <a:p>
            <a:pPr>
              <a:defRPr/>
            </a:pPr>
            <a:endParaRPr lang="en-US" baseline="0" dirty="0">
              <a:latin typeface="Arial" panose="020B0604020202020204" pitchFamily="34" charset="0"/>
              <a:cs typeface="Arial" panose="020B0604020202020204" pitchFamily="34" charset="0"/>
            </a:endParaRPr>
          </a:p>
          <a:p>
            <a:pPr marL="291179" indent="-291179">
              <a:buClr>
                <a:srgbClr val="FFC000"/>
              </a:buClr>
              <a:buFont typeface="Arial" panose="020B0604020202020204" pitchFamily="34" charset="0"/>
              <a:buChar char="•"/>
              <a:defRPr/>
            </a:pPr>
            <a:r>
              <a:rPr lang="en-US" dirty="0">
                <a:latin typeface="Arial" panose="020B0604020202020204" pitchFamily="34" charset="0"/>
                <a:ea typeface="Calibri" panose="020F0502020204030204" pitchFamily="34" charset="0"/>
                <a:cs typeface="Arial" panose="020B0604020202020204" pitchFamily="34" charset="0"/>
              </a:rPr>
              <a:t>Regulation in the financial planning industry is evolving – currently no national regulator exists &amp; no clear guidance exists for financial planning activities</a:t>
            </a:r>
          </a:p>
          <a:p>
            <a:pPr marL="291179" indent="-291179">
              <a:buClr>
                <a:srgbClr val="FFC000"/>
              </a:buClr>
              <a:buFont typeface="Arial" panose="020B0604020202020204" pitchFamily="34" charset="0"/>
              <a:buChar char="•"/>
              <a:defRPr/>
            </a:pPr>
            <a:r>
              <a:rPr lang="en-US" dirty="0">
                <a:latin typeface="Arial" panose="020B0604020202020204" pitchFamily="34" charset="0"/>
                <a:ea typeface="Calibri" panose="020F0502020204030204" pitchFamily="34" charset="0"/>
                <a:cs typeface="Arial" panose="020B0604020202020204" pitchFamily="34" charset="0"/>
              </a:rPr>
              <a:t>Ontario’s Financial Services Regulatory Authority (FSRA) is currently performing consultations on titling legislation (both for Financial Planners and Financial Advisors). Earliest expected date for legislation to be enacted is 2021</a:t>
            </a:r>
          </a:p>
          <a:p>
            <a:pPr marL="291179" indent="-291179">
              <a:buClr>
                <a:srgbClr val="FFC000"/>
              </a:buClr>
              <a:buFont typeface="Arial" panose="020B0604020202020204" pitchFamily="34" charset="0"/>
              <a:buChar char="•"/>
              <a:defRPr/>
            </a:pPr>
            <a:r>
              <a:rPr lang="en-US" dirty="0">
                <a:latin typeface="Arial" panose="020B0604020202020204" pitchFamily="34" charset="0"/>
                <a:ea typeface="Calibri" panose="020F0502020204030204" pitchFamily="34" charset="0"/>
                <a:cs typeface="Arial" panose="020B0604020202020204" pitchFamily="34" charset="0"/>
              </a:rPr>
              <a:t>Quebec regime governing the FP title has been in place for over a decade but provides no guidance on FP activities, just titling</a:t>
            </a:r>
          </a:p>
          <a:p>
            <a:pPr marL="291179" indent="-291179">
              <a:buClr>
                <a:srgbClr val="FFC000"/>
              </a:buClr>
              <a:buFont typeface="Arial" panose="020B0604020202020204" pitchFamily="34" charset="0"/>
              <a:buChar char="•"/>
              <a:defRPr/>
            </a:pPr>
            <a:r>
              <a:rPr lang="en-US" dirty="0">
                <a:latin typeface="Arial" panose="020B0604020202020204" pitchFamily="34" charset="0"/>
                <a:ea typeface="Calibri" panose="020F0502020204030204" pitchFamily="34" charset="0"/>
                <a:cs typeface="Arial" panose="020B0604020202020204" pitchFamily="34" charset="0"/>
              </a:rPr>
              <a:t>Saskatchewan is expected to follow FSRA’s lead in the near future</a:t>
            </a:r>
          </a:p>
          <a:p>
            <a:pPr marL="291179" indent="-291179">
              <a:buClr>
                <a:srgbClr val="FFC000"/>
              </a:buClr>
              <a:buFont typeface="Arial" panose="020B0604020202020204" pitchFamily="34" charset="0"/>
              <a:buChar char="•"/>
              <a:defRPr/>
            </a:pPr>
            <a:r>
              <a:rPr lang="en-US" dirty="0">
                <a:latin typeface="Arial" panose="020B0604020202020204" pitchFamily="34" charset="0"/>
                <a:ea typeface="Calibri" panose="020F0502020204030204" pitchFamily="34" charset="0"/>
                <a:cs typeface="Arial" panose="020B0604020202020204" pitchFamily="34" charset="0"/>
              </a:rPr>
              <a:t>Impact of COVID-19 on industry trends and regulations is currently TBD but financial planning has seen increased visibility in the news</a:t>
            </a:r>
          </a:p>
          <a:p>
            <a:endParaRPr lang="en-CA" dirty="0">
              <a:latin typeface="Arial" panose="020B0604020202020204" pitchFamily="34" charset="0"/>
              <a:cs typeface="Arial" panose="020B0604020202020204" pitchFamily="34" charset="0"/>
            </a:endParaRPr>
          </a:p>
          <a:p>
            <a:pPr lvl="7"/>
            <a:r>
              <a:rPr lang="en-CA" b="1" dirty="0">
                <a:latin typeface="Arial" panose="020B0604020202020204" pitchFamily="34" charset="0"/>
                <a:cs typeface="Arial" panose="020B0604020202020204" pitchFamily="34" charset="0"/>
              </a:rPr>
              <a:t>DO:</a:t>
            </a:r>
          </a:p>
          <a:p>
            <a:r>
              <a:rPr lang="en-CA" dirty="0">
                <a:latin typeface="Arial" panose="020B0604020202020204" pitchFamily="34" charset="0"/>
                <a:cs typeface="Arial" panose="020B0604020202020204" pitchFamily="34" charset="0"/>
              </a:rPr>
              <a:t>Handle questions and comments as they arise.</a:t>
            </a:r>
          </a:p>
          <a:p>
            <a:endParaRPr lang="en-CA" dirty="0">
              <a:latin typeface="Arial" panose="020B0604020202020204" pitchFamily="34" charset="0"/>
              <a:cs typeface="Arial" panose="020B0604020202020204" pitchFamily="34" charset="0"/>
            </a:endParaRPr>
          </a:p>
          <a:p>
            <a:pPr defTabSz="492489">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endParaRPr lang="en-US" i="1" dirty="0">
              <a:latin typeface="Arial" panose="020B0604020202020204" pitchFamily="34" charset="0"/>
              <a:cs typeface="Arial" panose="020B0604020202020204" pitchFamily="34" charset="0"/>
            </a:endParaRPr>
          </a:p>
          <a:p>
            <a:pPr marL="123123" indent="-123123" defTabSz="196995">
              <a:spcBef>
                <a:spcPts val="646"/>
              </a:spcBef>
              <a:buClr>
                <a:srgbClr val="FEBE10"/>
              </a:buClr>
              <a:buFont typeface="Arial" panose="020B0604020202020204" pitchFamily="34" charset="0"/>
              <a:buChar char="•"/>
            </a:pPr>
            <a:endParaRPr lang="en-CA" dirty="0">
              <a:latin typeface="Arial" panose="020B0604020202020204" pitchFamily="34" charset="0"/>
              <a:cs typeface="Arial" panose="020B0604020202020204" pitchFamily="34" charset="0"/>
            </a:endParaRPr>
          </a:p>
          <a:p>
            <a:pPr marL="123123" indent="-123123" defTabSz="196995">
              <a:spcBef>
                <a:spcPts val="646"/>
              </a:spcBef>
              <a:buClr>
                <a:srgbClr val="FEBE10"/>
              </a:buClr>
              <a:buFont typeface="Arial" panose="020B0604020202020204" pitchFamily="34" charset="0"/>
              <a:buChar char="•"/>
            </a:pPr>
            <a:endParaRPr lang="en-CA"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1"/>
          </p:nvPr>
        </p:nvSpPr>
        <p:spPr/>
        <p:txBody>
          <a:bodyPr/>
          <a:lstStyle/>
          <a:p>
            <a:fld id="{C7985182-26E9-3A41-9AD1-60867BE29576}" type="slidenum">
              <a:rPr lang="en-CA" smtClean="0"/>
              <a:t>9</a:t>
            </a:fld>
            <a:endParaRPr lang="en-CA" dirty="0"/>
          </a:p>
        </p:txBody>
      </p:sp>
    </p:spTree>
    <p:extLst>
      <p:ext uri="{BB962C8B-B14F-4D97-AF65-F5344CB8AC3E}">
        <p14:creationId xmlns:p14="http://schemas.microsoft.com/office/powerpoint/2010/main" val="7984807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xml"/></Relationships>
</file>

<file path=ppt/slideLayouts/_rels/slideLayout3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3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xml"/></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8.xml"/></Relationships>
</file>

<file path=ppt/slideLayouts/_rels/slideLayout3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9.xml"/></Relationships>
</file>

<file path=ppt/slideLayouts/_rels/slideLayout3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0.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1.xml"/></Relationships>
</file>

<file path=ppt/slideLayouts/_rels/slideLayout4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2.xml"/></Relationships>
</file>

<file path=ppt/slideLayouts/_rels/slideLayout4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3.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4.xml"/></Relationships>
</file>

<file path=ppt/slideLayouts/_rels/slideLayout4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5.xml"/></Relationships>
</file>

<file path=ppt/slideLayouts/_rels/slideLayout4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6.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Master" Target="../slideMasters/slideMaster2.xml"/><Relationship Id="rId1" Type="http://schemas.openxmlformats.org/officeDocument/2006/relationships/tags" Target="../tags/tag17.xml"/></Relationships>
</file>

<file path=ppt/slideLayouts/_rels/slideLayout4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8.xml"/></Relationships>
</file>

<file path=ppt/slideLayouts/_rels/slideLayout4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9.xml"/></Relationships>
</file>

<file path=ppt/slideLayouts/_rels/slideLayout4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0.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1.xml"/></Relationships>
</file>

<file path=ppt/slideLayouts/_rels/slideLayout5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 0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84BB43B-36EB-5945-B6E6-858AC5C751D5}"/>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15" name="Title 1">
            <a:extLst>
              <a:ext uri="{FF2B5EF4-FFF2-40B4-BE49-F238E27FC236}">
                <a16:creationId xmlns:a16="http://schemas.microsoft.com/office/drawing/2014/main" id="{C74A2940-F17D-B048-A264-91AF98C309BB}"/>
              </a:ext>
            </a:extLst>
          </p:cNvPr>
          <p:cNvSpPr>
            <a:spLocks noGrp="1"/>
          </p:cNvSpPr>
          <p:nvPr>
            <p:ph type="ctrTitle" hasCustomPrompt="1"/>
          </p:nvPr>
        </p:nvSpPr>
        <p:spPr>
          <a:xfrm>
            <a:off x="392098" y="1010723"/>
            <a:ext cx="4810417" cy="980063"/>
          </a:xfrm>
          <a:prstGeom prst="rect">
            <a:avLst/>
          </a:prstGeom>
        </p:spPr>
        <p:txBody>
          <a:bodyPr/>
          <a:lstStyle>
            <a:lvl1pPr>
              <a:lnSpc>
                <a:spcPts val="3800"/>
              </a:lnSpc>
              <a:spcBef>
                <a:spcPts val="0"/>
              </a:spcBef>
              <a:defRPr sz="3600">
                <a:solidFill>
                  <a:srgbClr val="003946"/>
                </a:solidFill>
                <a:latin typeface="Sun Life Sans" panose="02000503000000020004" pitchFamily="2" charset="77"/>
                <a:cs typeface="Calibri"/>
              </a:defRPr>
            </a:lvl1pPr>
          </a:lstStyle>
          <a:p>
            <a:r>
              <a:rPr lang="en-CA"/>
              <a:t>Lesson name is written here</a:t>
            </a:r>
            <a:endParaRPr lang="en-US"/>
          </a:p>
        </p:txBody>
      </p:sp>
      <p:sp>
        <p:nvSpPr>
          <p:cNvPr id="18" name="Text Placeholder 23">
            <a:extLst>
              <a:ext uri="{FF2B5EF4-FFF2-40B4-BE49-F238E27FC236}">
                <a16:creationId xmlns:a16="http://schemas.microsoft.com/office/drawing/2014/main" id="{0E6C2976-1CA1-BE4B-A33B-AF379C130097}"/>
              </a:ext>
            </a:extLst>
          </p:cNvPr>
          <p:cNvSpPr>
            <a:spLocks noGrp="1"/>
          </p:cNvSpPr>
          <p:nvPr>
            <p:ph type="body" sz="quarter" idx="14" hasCustomPrompt="1"/>
          </p:nvPr>
        </p:nvSpPr>
        <p:spPr>
          <a:xfrm>
            <a:off x="404141" y="2125371"/>
            <a:ext cx="4810416" cy="592138"/>
          </a:xfrm>
          <a:prstGeom prst="rect">
            <a:avLst/>
          </a:prstGeom>
        </p:spPr>
        <p:txBody>
          <a:bodyPr/>
          <a:lstStyle>
            <a:lvl1pPr>
              <a:spcBef>
                <a:spcPts val="0"/>
              </a:spcBef>
              <a:defRPr sz="1600" baseline="0">
                <a:solidFill>
                  <a:srgbClr val="003946"/>
                </a:solidFill>
                <a:latin typeface="Sun Life Sans" panose="02000503000000020004" pitchFamily="2" charset="77"/>
              </a:defRPr>
            </a:lvl1pPr>
            <a:lvl2pPr>
              <a:spcBef>
                <a:spcPts val="0"/>
              </a:spcBef>
              <a:defRPr>
                <a:solidFill>
                  <a:schemeClr val="accent1"/>
                </a:solidFill>
              </a:defRPr>
            </a:lvl2pPr>
            <a:lvl3pPr>
              <a:spcBef>
                <a:spcPts val="0"/>
              </a:spcBef>
              <a:defRPr>
                <a:solidFill>
                  <a:schemeClr val="accent1"/>
                </a:solidFill>
              </a:defRPr>
            </a:lvl3pPr>
            <a:lvl4pPr>
              <a:spcBef>
                <a:spcPts val="0"/>
              </a:spcBef>
              <a:defRPr>
                <a:solidFill>
                  <a:schemeClr val="accent1"/>
                </a:solidFill>
              </a:defRPr>
            </a:lvl4pPr>
            <a:lvl5pPr>
              <a:spcBef>
                <a:spcPts val="0"/>
              </a:spcBef>
              <a:defRPr>
                <a:solidFill>
                  <a:schemeClr val="accent1"/>
                </a:solidFill>
              </a:defRPr>
            </a:lvl5pPr>
          </a:lstStyle>
          <a:p>
            <a:pPr lvl="0"/>
            <a:r>
              <a:rPr lang="en-CA"/>
              <a:t>Course name can be included here</a:t>
            </a:r>
          </a:p>
        </p:txBody>
      </p:sp>
      <p:sp>
        <p:nvSpPr>
          <p:cNvPr id="9" name="TextBox 8">
            <a:extLst>
              <a:ext uri="{FF2B5EF4-FFF2-40B4-BE49-F238E27FC236}">
                <a16:creationId xmlns:a16="http://schemas.microsoft.com/office/drawing/2014/main" id="{2CECA4C3-A2CC-A943-94C0-EBC36402AD22}"/>
              </a:ext>
            </a:extLst>
          </p:cNvPr>
          <p:cNvSpPr txBox="1"/>
          <p:nvPr userDrawn="1"/>
        </p:nvSpPr>
        <p:spPr>
          <a:xfrm>
            <a:off x="5791201" y="4645511"/>
            <a:ext cx="3098800" cy="276999"/>
          </a:xfrm>
          <a:prstGeom prst="rect">
            <a:avLst/>
          </a:prstGeom>
          <a:noFill/>
        </p:spPr>
        <p:txBody>
          <a:bodyPr wrap="square" rtlCol="0">
            <a:spAutoFit/>
          </a:bodyPr>
          <a:lstStyle/>
          <a:p>
            <a:pPr algn="r"/>
            <a:r>
              <a:rPr lang="en-US" sz="1200" dirty="0">
                <a:solidFill>
                  <a:schemeClr val="bg1"/>
                </a:solidFill>
                <a:latin typeface="Sun Life Sans" panose="02000503000000020004" pitchFamily="2" charset="77"/>
              </a:rPr>
              <a:t>Life’s brighter under the sun</a:t>
            </a:r>
          </a:p>
        </p:txBody>
      </p:sp>
      <p:pic>
        <p:nvPicPr>
          <p:cNvPr id="10" name="Content Placeholder 6">
            <a:extLst>
              <a:ext uri="{FF2B5EF4-FFF2-40B4-BE49-F238E27FC236}">
                <a16:creationId xmlns:a16="http://schemas.microsoft.com/office/drawing/2014/main" id="{9143B6F1-61BF-3F41-A64B-8DD52D975C7C}"/>
              </a:ext>
            </a:extLst>
          </p:cNvPr>
          <p:cNvPicPr>
            <a:picLocks noChangeAspect="1"/>
          </p:cNvPicPr>
          <p:nvPr userDrawn="1"/>
        </p:nvPicPr>
        <p:blipFill>
          <a:blip r:embed="rId3"/>
          <a:stretch>
            <a:fillRect/>
          </a:stretch>
        </p:blipFill>
        <p:spPr>
          <a:xfrm>
            <a:off x="404141" y="4459944"/>
            <a:ext cx="1583599" cy="385200"/>
          </a:xfrm>
          <a:prstGeom prst="rect">
            <a:avLst/>
          </a:prstGeom>
        </p:spPr>
      </p:pic>
    </p:spTree>
    <p:extLst>
      <p:ext uri="{BB962C8B-B14F-4D97-AF65-F5344CB8AC3E}">
        <p14:creationId xmlns:p14="http://schemas.microsoft.com/office/powerpoint/2010/main" val="25221177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slide - 05">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01FDADE-6577-7A4A-9888-D4D056BBD174}"/>
              </a:ext>
            </a:extLst>
          </p:cNvPr>
          <p:cNvPicPr>
            <a:picLocks noChangeAspect="1"/>
          </p:cNvPicPr>
          <p:nvPr userDrawn="1"/>
        </p:nvPicPr>
        <p:blipFill>
          <a:blip r:embed="rId2">
            <a:alphaModFix amt="35000"/>
          </a:blip>
          <a:stretch>
            <a:fillRect/>
          </a:stretch>
        </p:blipFill>
        <p:spPr>
          <a:xfrm>
            <a:off x="0" y="0"/>
            <a:ext cx="9144000" cy="5143500"/>
          </a:xfrm>
          <a:prstGeom prst="rect">
            <a:avLst/>
          </a:prstGeom>
          <a:solidFill>
            <a:schemeClr val="bg1"/>
          </a:solidFill>
        </p:spPr>
      </p:pic>
      <p:pic>
        <p:nvPicPr>
          <p:cNvPr id="9" name="Picture 8">
            <a:extLst>
              <a:ext uri="{FF2B5EF4-FFF2-40B4-BE49-F238E27FC236}">
                <a16:creationId xmlns:a16="http://schemas.microsoft.com/office/drawing/2014/main" id="{BAB8925B-63E7-3840-8E5E-8000B76ADB1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56200" y="0"/>
            <a:ext cx="3987800" cy="3403600"/>
          </a:xfrm>
          <a:prstGeom prst="rect">
            <a:avLst/>
          </a:prstGeom>
        </p:spPr>
      </p:pic>
      <p:sp>
        <p:nvSpPr>
          <p:cNvPr id="16" name="Text Placeholder 7">
            <a:extLst>
              <a:ext uri="{FF2B5EF4-FFF2-40B4-BE49-F238E27FC236}">
                <a16:creationId xmlns:a16="http://schemas.microsoft.com/office/drawing/2014/main" id="{51659038-8119-2D45-AD64-63DE33ED0337}"/>
              </a:ext>
            </a:extLst>
          </p:cNvPr>
          <p:cNvSpPr>
            <a:spLocks noGrp="1"/>
          </p:cNvSpPr>
          <p:nvPr>
            <p:ph type="body" sz="quarter" idx="14" hasCustomPrompt="1"/>
          </p:nvPr>
        </p:nvSpPr>
        <p:spPr>
          <a:xfrm>
            <a:off x="453934" y="811281"/>
            <a:ext cx="4530539" cy="1076383"/>
          </a:xfrm>
          <a:prstGeom prst="rect">
            <a:avLst/>
          </a:prstGeom>
        </p:spPr>
        <p:txBody>
          <a:bodyPr lIns="0"/>
          <a:lstStyle>
            <a:lvl1pPr>
              <a:lnSpc>
                <a:spcPct val="95000"/>
              </a:lnSpc>
              <a:spcBef>
                <a:spcPts val="0"/>
              </a:spcBef>
              <a:defRPr sz="4000" b="0" i="0" baseline="0">
                <a:solidFill>
                  <a:srgbClr val="003946"/>
                </a:solidFill>
                <a:latin typeface="Sun Life Sans" panose="02000503000000020004" pitchFamily="2" charset="77"/>
              </a:defRPr>
            </a:lvl1pPr>
          </a:lstStyle>
          <a:p>
            <a:pPr lvl="0"/>
            <a:r>
              <a:rPr lang="en-CA"/>
              <a:t>Short Intro</a:t>
            </a:r>
            <a:br>
              <a:rPr lang="en-CA"/>
            </a:br>
            <a:r>
              <a:rPr lang="en-CA"/>
              <a:t>headline</a:t>
            </a:r>
          </a:p>
        </p:txBody>
      </p:sp>
      <p:sp>
        <p:nvSpPr>
          <p:cNvPr id="17" name="Text Placeholder 25">
            <a:extLst>
              <a:ext uri="{FF2B5EF4-FFF2-40B4-BE49-F238E27FC236}">
                <a16:creationId xmlns:a16="http://schemas.microsoft.com/office/drawing/2014/main" id="{DCA29F15-1AA4-284B-AA19-2F8507002517}"/>
              </a:ext>
            </a:extLst>
          </p:cNvPr>
          <p:cNvSpPr>
            <a:spLocks noGrp="1"/>
          </p:cNvSpPr>
          <p:nvPr>
            <p:ph type="body" sz="quarter" idx="15" hasCustomPrompt="1"/>
          </p:nvPr>
        </p:nvSpPr>
        <p:spPr>
          <a:xfrm>
            <a:off x="453936" y="2109369"/>
            <a:ext cx="4530538" cy="1375603"/>
          </a:xfrm>
          <a:prstGeom prst="rect">
            <a:avLst/>
          </a:prstGeom>
        </p:spPr>
        <p:txBody>
          <a:bodyPr lIns="0"/>
          <a:lstStyle>
            <a:lvl1pPr>
              <a:lnSpc>
                <a:spcPct val="100000"/>
              </a:lnSpc>
              <a:spcBef>
                <a:spcPts val="0"/>
              </a:spcBef>
              <a:defRPr sz="1800" b="0" i="0">
                <a:solidFill>
                  <a:srgbClr val="003946"/>
                </a:solidFill>
                <a:latin typeface="Sun Life Sans" panose="02000503000000020004" pitchFamily="2" charset="77"/>
              </a:defRPr>
            </a:lvl1pPr>
          </a:lstStyle>
          <a:p>
            <a:pPr lvl="0"/>
            <a:r>
              <a:rPr lang="en-CA"/>
              <a:t>Lorem ipsum dolor sit </a:t>
            </a:r>
            <a:r>
              <a:rPr lang="en-CA" err="1"/>
              <a:t>amet</a:t>
            </a:r>
            <a:r>
              <a:rPr lang="en-CA"/>
              <a:t>, </a:t>
            </a:r>
            <a:r>
              <a:rPr lang="en-CA" err="1"/>
              <a:t>consectetur</a:t>
            </a:r>
            <a:endParaRPr lang="en-CA"/>
          </a:p>
          <a:p>
            <a:pPr lvl="0"/>
            <a:r>
              <a:rPr lang="en-CA" err="1"/>
              <a:t>adipiscing</a:t>
            </a:r>
            <a:r>
              <a:rPr lang="en-CA"/>
              <a:t> </a:t>
            </a:r>
            <a:r>
              <a:rPr lang="en-CA" err="1"/>
              <a:t>elit</a:t>
            </a:r>
            <a:r>
              <a:rPr lang="en-CA"/>
              <a:t>. </a:t>
            </a:r>
            <a:r>
              <a:rPr lang="en-CA" err="1"/>
              <a:t>Aenean</a:t>
            </a:r>
            <a:r>
              <a:rPr lang="en-CA"/>
              <a:t> lacinia </a:t>
            </a:r>
            <a:r>
              <a:rPr lang="en-CA" err="1"/>
              <a:t>aliquet</a:t>
            </a:r>
            <a:r>
              <a:rPr lang="en-CA"/>
              <a:t> </a:t>
            </a:r>
            <a:r>
              <a:rPr lang="en-CA" err="1"/>
              <a:t>arcu</a:t>
            </a:r>
            <a:r>
              <a:rPr lang="en-CA"/>
              <a:t> </a:t>
            </a:r>
            <a:r>
              <a:rPr lang="en-CA" err="1"/>
              <a:t>eu</a:t>
            </a:r>
            <a:r>
              <a:rPr lang="en-CA"/>
              <a:t> </a:t>
            </a:r>
            <a:r>
              <a:rPr lang="en-CA" err="1"/>
              <a:t>aliquet</a:t>
            </a:r>
            <a:r>
              <a:rPr lang="en-CA"/>
              <a:t>. Morbi  </a:t>
            </a:r>
            <a:r>
              <a:rPr lang="en-CA" err="1"/>
              <a:t>leo</a:t>
            </a:r>
            <a:r>
              <a:rPr lang="en-CA"/>
              <a:t> </a:t>
            </a:r>
            <a:r>
              <a:rPr lang="en-CA" err="1"/>
              <a:t>sagittis</a:t>
            </a:r>
            <a:r>
              <a:rPr lang="en-CA"/>
              <a:t> fermentum </a:t>
            </a:r>
            <a:r>
              <a:rPr lang="en-CA" err="1"/>
              <a:t>laoreet</a:t>
            </a:r>
            <a:r>
              <a:rPr lang="en-CA"/>
              <a:t> in ipsum nisi </a:t>
            </a:r>
            <a:r>
              <a:rPr lang="en-CA" err="1"/>
              <a:t>ultricies</a:t>
            </a:r>
            <a:r>
              <a:rPr lang="en-CA"/>
              <a:t> id </a:t>
            </a:r>
            <a:r>
              <a:rPr lang="en-CA" err="1"/>
              <a:t>lectus</a:t>
            </a:r>
            <a:r>
              <a:rPr lang="en-CA"/>
              <a:t> in.</a:t>
            </a:r>
          </a:p>
        </p:txBody>
      </p:sp>
      <p:sp>
        <p:nvSpPr>
          <p:cNvPr id="11" name="Text Placeholder 22">
            <a:extLst>
              <a:ext uri="{FF2B5EF4-FFF2-40B4-BE49-F238E27FC236}">
                <a16:creationId xmlns:a16="http://schemas.microsoft.com/office/drawing/2014/main" id="{E5E1E3BD-ECD1-2C49-BB7D-F9DF5928676A}"/>
              </a:ext>
            </a:extLst>
          </p:cNvPr>
          <p:cNvSpPr>
            <a:spLocks noGrp="1"/>
          </p:cNvSpPr>
          <p:nvPr>
            <p:ph type="body" sz="quarter" idx="17" hasCustomPrompt="1"/>
          </p:nvPr>
        </p:nvSpPr>
        <p:spPr>
          <a:xfrm>
            <a:off x="5886492" y="810289"/>
            <a:ext cx="3106514" cy="239058"/>
          </a:xfrm>
          <a:prstGeom prst="rect">
            <a:avLst/>
          </a:prstGeom>
        </p:spPr>
        <p:txBody>
          <a:bodyPr bIns="0" anchor="ctr"/>
          <a:lstStyle>
            <a:lvl1pPr algn="ctr">
              <a:defRPr sz="1400" b="0" i="0" spc="200" baseline="0">
                <a:solidFill>
                  <a:srgbClr val="003946"/>
                </a:solidFill>
                <a:latin typeface="Sun Life Sans" panose="02000503000000020004" pitchFamily="2" charset="77"/>
              </a:defRPr>
            </a:lvl1pPr>
          </a:lstStyle>
          <a:p>
            <a:pPr lvl="0"/>
            <a:r>
              <a:rPr lang="en-CA"/>
              <a:t>SECTION NAME/NUMBER</a:t>
            </a:r>
          </a:p>
        </p:txBody>
      </p:sp>
    </p:spTree>
    <p:extLst>
      <p:ext uri="{BB962C8B-B14F-4D97-AF65-F5344CB8AC3E}">
        <p14:creationId xmlns:p14="http://schemas.microsoft.com/office/powerpoint/2010/main" val="3141030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nd slide -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DDC4344-0C39-434D-AF1A-23F25A9474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463"/>
          <a:stretch/>
        </p:blipFill>
        <p:spPr>
          <a:xfrm>
            <a:off x="2714700" y="0"/>
            <a:ext cx="6429300" cy="5143500"/>
          </a:xfrm>
          <a:prstGeom prst="rect">
            <a:avLst/>
          </a:prstGeom>
        </p:spPr>
      </p:pic>
      <p:pic>
        <p:nvPicPr>
          <p:cNvPr id="6" name="Picture 5">
            <a:extLst>
              <a:ext uri="{FF2B5EF4-FFF2-40B4-BE49-F238E27FC236}">
                <a16:creationId xmlns:a16="http://schemas.microsoft.com/office/drawing/2014/main" id="{ABA2D5CC-6422-1047-9154-20AE5797882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623" t="1623" b="1312"/>
          <a:stretch/>
        </p:blipFill>
        <p:spPr>
          <a:xfrm>
            <a:off x="1" y="-1"/>
            <a:ext cx="5816500" cy="5143501"/>
          </a:xfrm>
          <a:prstGeom prst="rect">
            <a:avLst/>
          </a:prstGeom>
        </p:spPr>
      </p:pic>
      <p:pic>
        <p:nvPicPr>
          <p:cNvPr id="3" name="Picture 2">
            <a:extLst>
              <a:ext uri="{FF2B5EF4-FFF2-40B4-BE49-F238E27FC236}">
                <a16:creationId xmlns:a16="http://schemas.microsoft.com/office/drawing/2014/main" id="{DC1415E6-D4F1-4047-A372-D2995613B3E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273206" y="0"/>
            <a:ext cx="4864788" cy="5143500"/>
          </a:xfrm>
          <a:prstGeom prst="rect">
            <a:avLst/>
          </a:prstGeom>
        </p:spPr>
      </p:pic>
    </p:spTree>
    <p:extLst>
      <p:ext uri="{BB962C8B-B14F-4D97-AF65-F5344CB8AC3E}">
        <p14:creationId xmlns:p14="http://schemas.microsoft.com/office/powerpoint/2010/main" val="30531069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nd slide - 04">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5FEE3E6-5202-F645-8BDD-5D77C43E7E65}"/>
              </a:ext>
            </a:extLst>
          </p:cNvPr>
          <p:cNvSpPr/>
          <p:nvPr userDrawn="1"/>
        </p:nvSpPr>
        <p:spPr>
          <a:xfrm>
            <a:off x="0" y="0"/>
            <a:ext cx="9144000" cy="5143500"/>
          </a:xfrm>
          <a:prstGeom prst="rect">
            <a:avLst/>
          </a:prstGeom>
          <a:gradFill>
            <a:gsLst>
              <a:gs pos="100000">
                <a:srgbClr val="EAAB00"/>
              </a:gs>
              <a:gs pos="0">
                <a:srgbClr val="FFDD00"/>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825E7B4A-2B05-CE49-A3E6-7F58A4896AC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56200" y="0"/>
            <a:ext cx="3987800" cy="3403600"/>
          </a:xfrm>
          <a:prstGeom prst="rect">
            <a:avLst/>
          </a:prstGeom>
        </p:spPr>
      </p:pic>
      <p:pic>
        <p:nvPicPr>
          <p:cNvPr id="5" name="Picture 4">
            <a:extLst>
              <a:ext uri="{FF2B5EF4-FFF2-40B4-BE49-F238E27FC236}">
                <a16:creationId xmlns:a16="http://schemas.microsoft.com/office/drawing/2014/main" id="{F1F49F65-4612-024C-91D5-481268EBE7ED}"/>
              </a:ext>
            </a:extLst>
          </p:cNvPr>
          <p:cNvPicPr>
            <a:picLocks noChangeAspect="1"/>
          </p:cNvPicPr>
          <p:nvPr userDrawn="1"/>
        </p:nvPicPr>
        <p:blipFill>
          <a:blip r:embed="rId3"/>
          <a:stretch>
            <a:fillRect/>
          </a:stretch>
        </p:blipFill>
        <p:spPr>
          <a:xfrm>
            <a:off x="6918777" y="468144"/>
            <a:ext cx="1581486" cy="673200"/>
          </a:xfrm>
          <a:prstGeom prst="rect">
            <a:avLst/>
          </a:prstGeom>
        </p:spPr>
      </p:pic>
    </p:spTree>
    <p:extLst>
      <p:ext uri="{BB962C8B-B14F-4D97-AF65-F5344CB8AC3E}">
        <p14:creationId xmlns:p14="http://schemas.microsoft.com/office/powerpoint/2010/main" val="34592838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ample cover slides - All audience">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1B3AB32A-F3C3-554D-89B5-7760517C1AD1}"/>
              </a:ext>
            </a:extLst>
          </p:cNvPr>
          <p:cNvSpPr txBox="1"/>
          <p:nvPr userDrawn="1"/>
        </p:nvSpPr>
        <p:spPr>
          <a:xfrm>
            <a:off x="457200" y="412751"/>
            <a:ext cx="8181474" cy="424732"/>
          </a:xfrm>
          <a:prstGeom prst="rect">
            <a:avLst/>
          </a:prstGeom>
          <a:noFill/>
        </p:spPr>
        <p:txBody>
          <a:bodyPr wrap="square" rtlCol="0">
            <a:spAutoFit/>
          </a:bodyPr>
          <a:lstStyle/>
          <a:p>
            <a:r>
              <a:rPr lang="en-US" sz="2160" b="0" i="0" dirty="0">
                <a:solidFill>
                  <a:srgbClr val="003946"/>
                </a:solidFill>
                <a:latin typeface="Sun Life Sans" panose="02000503000000020004" pitchFamily="2" charset="77"/>
              </a:rPr>
              <a:t>Sample cover slides – All Audience – Sun Life Sans Font</a:t>
            </a:r>
          </a:p>
        </p:txBody>
      </p:sp>
    </p:spTree>
    <p:extLst>
      <p:ext uri="{BB962C8B-B14F-4D97-AF65-F5344CB8AC3E}">
        <p14:creationId xmlns:p14="http://schemas.microsoft.com/office/powerpoint/2010/main" val="3678451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274639"/>
            <a:ext cx="7886700" cy="528444"/>
          </a:xfrm>
          <a:prstGeom prst="rect">
            <a:avLst/>
          </a:prstGeom>
        </p:spPr>
        <p:txBody>
          <a:bodyPr/>
          <a:lstStyle>
            <a:lvl1pPr>
              <a:defRPr/>
            </a:lvl1pPr>
          </a:lstStyle>
          <a:p>
            <a:r>
              <a:rPr lang="en-CA"/>
              <a:t>Headline goes here </a:t>
            </a:r>
          </a:p>
        </p:txBody>
      </p:sp>
      <p:sp>
        <p:nvSpPr>
          <p:cNvPr id="3" name="Slide Number Placeholder 2"/>
          <p:cNvSpPr>
            <a:spLocks noGrp="1"/>
          </p:cNvSpPr>
          <p:nvPr>
            <p:ph type="sldNum" sz="quarter" idx="10"/>
          </p:nvPr>
        </p:nvSpPr>
        <p:spPr/>
        <p:txBody>
          <a:bodyPr/>
          <a:lstStyle/>
          <a:p>
            <a:fld id="{CD0B62E8-4833-C84D-A86B-4CF3C4DE74F8}" type="slidenum">
              <a:rPr lang="uk-UA" smtClean="0"/>
              <a:pPr/>
              <a:t>‹N°›</a:t>
            </a:fld>
            <a:endParaRPr lang="uk-UA"/>
          </a:p>
        </p:txBody>
      </p:sp>
      <p:sp>
        <p:nvSpPr>
          <p:cNvPr id="4" name="TextBox 3">
            <a:extLst>
              <a:ext uri="{FF2B5EF4-FFF2-40B4-BE49-F238E27FC236}">
                <a16:creationId xmlns:a16="http://schemas.microsoft.com/office/drawing/2014/main" id="{D823A99C-4AF0-8947-BA3F-042B6BFF03F6}"/>
              </a:ext>
            </a:extLst>
          </p:cNvPr>
          <p:cNvSpPr txBox="1"/>
          <p:nvPr userDrawn="1"/>
        </p:nvSpPr>
        <p:spPr>
          <a:xfrm>
            <a:off x="450668" y="4789518"/>
            <a:ext cx="1036938" cy="208840"/>
          </a:xfrm>
          <a:prstGeom prst="rect">
            <a:avLst/>
          </a:prstGeom>
          <a:noFill/>
        </p:spPr>
        <p:txBody>
          <a:bodyPr wrap="square" lIns="0" rIns="72000" bIns="468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sz="750" b="1" i="0" spc="400" baseline="0" dirty="0">
                <a:solidFill>
                  <a:srgbClr val="003946"/>
                </a:solidFill>
                <a:latin typeface="Sun Life Sans" panose="02000503000000020004" pitchFamily="2" charset="77"/>
                <a:cs typeface="Calibri" panose="020F0502020204030204" pitchFamily="34" charset="0"/>
              </a:rPr>
              <a:t>SUN LIFE</a:t>
            </a:r>
            <a:r>
              <a:rPr lang="en-CA" sz="750" b="1" i="0" spc="400" baseline="0" dirty="0">
                <a:solidFill>
                  <a:srgbClr val="EAAB00"/>
                </a:solidFill>
                <a:latin typeface="Sun Life Sans" panose="02000503000000020004" pitchFamily="2" charset="77"/>
                <a:cs typeface="Calibri" panose="020F0502020204030204" pitchFamily="34" charset="0"/>
              </a:rPr>
              <a:t>•</a:t>
            </a:r>
          </a:p>
        </p:txBody>
      </p:sp>
      <p:sp>
        <p:nvSpPr>
          <p:cNvPr id="5" name="Text Placeholder 2">
            <a:extLst>
              <a:ext uri="{FF2B5EF4-FFF2-40B4-BE49-F238E27FC236}">
                <a16:creationId xmlns:a16="http://schemas.microsoft.com/office/drawing/2014/main" id="{5E150865-0C1A-A940-A53F-FAC9EE77A84F}"/>
              </a:ext>
            </a:extLst>
          </p:cNvPr>
          <p:cNvSpPr>
            <a:spLocks noGrp="1"/>
          </p:cNvSpPr>
          <p:nvPr>
            <p:ph type="body" sz="quarter" idx="11" hasCustomPrompt="1"/>
          </p:nvPr>
        </p:nvSpPr>
        <p:spPr>
          <a:xfrm>
            <a:off x="1385248" y="4789517"/>
            <a:ext cx="6578537" cy="208841"/>
          </a:xfrm>
          <a:prstGeom prst="rect">
            <a:avLst/>
          </a:prstGeom>
        </p:spPr>
        <p:txBody>
          <a:bodyPr lIns="0" rIns="0"/>
          <a:lstStyle>
            <a:lvl1pPr>
              <a:buFontTx/>
              <a:buNone/>
              <a:defRPr sz="750" b="0" i="0" spc="400" baseline="0">
                <a:latin typeface="Sun Life Sans" panose="02000503000000020004" pitchFamily="2" charset="77"/>
              </a:defRPr>
            </a:lvl1pPr>
            <a:lvl2pPr marL="0" indent="0">
              <a:buFontTx/>
              <a:buNone/>
              <a:defRPr/>
            </a:lvl2pPr>
            <a:lvl3pPr marL="271463" indent="0">
              <a:buFontTx/>
              <a:buNone/>
              <a:defRPr/>
            </a:lvl3pPr>
            <a:lvl4pPr marL="449263" indent="0">
              <a:buFontTx/>
              <a:buNone/>
              <a:defRPr/>
            </a:lvl4pPr>
            <a:lvl5pPr marL="627063" indent="0">
              <a:buFontTx/>
              <a:buNone/>
              <a:defRPr/>
            </a:lvl5pPr>
          </a:lstStyle>
          <a:p>
            <a:pPr lvl="0"/>
            <a:r>
              <a:rPr lang="en-US"/>
              <a:t>Professional Development</a:t>
            </a:r>
          </a:p>
        </p:txBody>
      </p:sp>
    </p:spTree>
    <p:extLst>
      <p:ext uri="{BB962C8B-B14F-4D97-AF65-F5344CB8AC3E}">
        <p14:creationId xmlns:p14="http://schemas.microsoft.com/office/powerpoint/2010/main" val="42706368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Full">
    <p:bg>
      <p:bgPr>
        <a:solidFill>
          <a:srgbClr val="808080"/>
        </a:solidFill>
        <a:effectLst/>
      </p:bgPr>
    </p:bg>
    <p:spTree>
      <p:nvGrpSpPr>
        <p:cNvPr id="1" name=""/>
        <p:cNvGrpSpPr/>
        <p:nvPr/>
      </p:nvGrpSpPr>
      <p:grpSpPr>
        <a:xfrm>
          <a:off x="0" y="0"/>
          <a:ext cx="0" cy="0"/>
          <a:chOff x="0" y="0"/>
          <a:chExt cx="0" cy="0"/>
        </a:xfrm>
      </p:grpSpPr>
      <p:sp>
        <p:nvSpPr>
          <p:cNvPr id="3" name="placeholder"/>
          <p:cNvSpPr>
            <a:spLocks noGrp="1"/>
          </p:cNvSpPr>
          <p:nvPr>
            <p:ph type="body" sz="quarter" idx="10" hasCustomPrompt="1"/>
          </p:nvPr>
        </p:nvSpPr>
        <p:spPr>
          <a:xfrm>
            <a:off x="0" y="0"/>
            <a:ext cx="9144000" cy="4970678"/>
          </a:xfrm>
          <a:prstGeom prst="rect">
            <a:avLst/>
          </a:prstGeom>
          <a:solidFill>
            <a:schemeClr val="bg1"/>
          </a:solidFill>
        </p:spPr>
        <p:txBody>
          <a:bodyPr lIns="457200" tIns="1280160"/>
          <a:lstStyle>
            <a:lvl1pPr>
              <a:defRPr/>
            </a:lvl1pPr>
          </a:lstStyle>
          <a:p>
            <a:pPr lvl="0"/>
            <a:r>
              <a:rPr lang="en-US"/>
              <a:t> </a:t>
            </a:r>
          </a:p>
        </p:txBody>
      </p:sp>
      <p:sp>
        <p:nvSpPr>
          <p:cNvPr id="4" name="Title"/>
          <p:cNvSpPr>
            <a:spLocks noGrp="1"/>
          </p:cNvSpPr>
          <p:nvPr>
            <p:ph type="title" hasCustomPrompt="1"/>
          </p:nvPr>
        </p:nvSpPr>
        <p:spPr>
          <a:xfrm>
            <a:off x="0" y="0"/>
            <a:ext cx="5029200" cy="1135685"/>
          </a:xfrm>
          <a:prstGeom prst="rect">
            <a:avLst/>
          </a:prstGeom>
        </p:spPr>
        <p:txBody>
          <a:bodyPr lIns="274320" rIns="274320">
            <a:noAutofit/>
          </a:bodyPr>
          <a:lstStyle>
            <a:lvl1pPr algn="l">
              <a:defRPr sz="1800" b="0">
                <a:solidFill>
                  <a:srgbClr val="000000"/>
                </a:solidFill>
              </a:defRPr>
            </a:lvl1pPr>
          </a:lstStyle>
          <a:p>
            <a:r>
              <a:rPr lang="en-US"/>
              <a:t>Type slide title here</a:t>
            </a:r>
          </a:p>
        </p:txBody>
      </p:sp>
      <p:sp>
        <p:nvSpPr>
          <p:cNvPr id="5" name="TextBox 4">
            <a:extLst>
              <a:ext uri="{FF2B5EF4-FFF2-40B4-BE49-F238E27FC236}">
                <a16:creationId xmlns:a16="http://schemas.microsoft.com/office/drawing/2014/main" id="{D823A99C-4AF0-8947-BA3F-042B6BFF03F6}"/>
              </a:ext>
            </a:extLst>
          </p:cNvPr>
          <p:cNvSpPr txBox="1"/>
          <p:nvPr userDrawn="1"/>
        </p:nvSpPr>
        <p:spPr>
          <a:xfrm>
            <a:off x="450668" y="4789518"/>
            <a:ext cx="1036938" cy="208840"/>
          </a:xfrm>
          <a:prstGeom prst="rect">
            <a:avLst/>
          </a:prstGeom>
          <a:noFill/>
        </p:spPr>
        <p:txBody>
          <a:bodyPr wrap="square" lIns="0" rIns="72000" bIns="468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sz="750" b="1" i="0" spc="400" baseline="0" dirty="0">
                <a:solidFill>
                  <a:srgbClr val="003946"/>
                </a:solidFill>
                <a:latin typeface="Sun Life Sans" panose="02000503000000020004" pitchFamily="2" charset="77"/>
                <a:cs typeface="Calibri" panose="020F0502020204030204" pitchFamily="34" charset="0"/>
              </a:rPr>
              <a:t>SUN LIFE</a:t>
            </a:r>
            <a:r>
              <a:rPr lang="en-CA" sz="750" b="1" i="0" spc="400" baseline="0" dirty="0">
                <a:solidFill>
                  <a:srgbClr val="EAAB00"/>
                </a:solidFill>
                <a:latin typeface="Sun Life Sans" panose="02000503000000020004" pitchFamily="2" charset="77"/>
                <a:cs typeface="Calibri" panose="020F0502020204030204" pitchFamily="34" charset="0"/>
              </a:rPr>
              <a:t>•</a:t>
            </a:r>
          </a:p>
        </p:txBody>
      </p:sp>
      <p:sp>
        <p:nvSpPr>
          <p:cNvPr id="6" name="Text Placeholder 2">
            <a:extLst>
              <a:ext uri="{FF2B5EF4-FFF2-40B4-BE49-F238E27FC236}">
                <a16:creationId xmlns:a16="http://schemas.microsoft.com/office/drawing/2014/main" id="{5E150865-0C1A-A940-A53F-FAC9EE77A84F}"/>
              </a:ext>
            </a:extLst>
          </p:cNvPr>
          <p:cNvSpPr>
            <a:spLocks noGrp="1"/>
          </p:cNvSpPr>
          <p:nvPr>
            <p:ph type="body" sz="quarter" idx="11" hasCustomPrompt="1"/>
          </p:nvPr>
        </p:nvSpPr>
        <p:spPr>
          <a:xfrm>
            <a:off x="1385248" y="4789517"/>
            <a:ext cx="6578537" cy="208841"/>
          </a:xfrm>
          <a:prstGeom prst="rect">
            <a:avLst/>
          </a:prstGeom>
        </p:spPr>
        <p:txBody>
          <a:bodyPr lIns="0" rIns="0"/>
          <a:lstStyle>
            <a:lvl1pPr>
              <a:buFontTx/>
              <a:buNone/>
              <a:defRPr sz="750" b="0" i="0" spc="400" baseline="0">
                <a:latin typeface="Sun Life Sans" panose="02000503000000020004" pitchFamily="2" charset="77"/>
              </a:defRPr>
            </a:lvl1pPr>
            <a:lvl2pPr marL="0" indent="0">
              <a:buFontTx/>
              <a:buNone/>
              <a:defRPr/>
            </a:lvl2pPr>
            <a:lvl3pPr marL="271463" indent="0">
              <a:buFontTx/>
              <a:buNone/>
              <a:defRPr/>
            </a:lvl3pPr>
            <a:lvl4pPr marL="449263" indent="0">
              <a:buFontTx/>
              <a:buNone/>
              <a:defRPr/>
            </a:lvl4pPr>
            <a:lvl5pPr marL="627063" indent="0">
              <a:buFontTx/>
              <a:buNone/>
              <a:defRPr/>
            </a:lvl5pPr>
          </a:lstStyle>
          <a:p>
            <a:pPr lvl="0"/>
            <a:r>
              <a:rPr lang="en-US"/>
              <a:t>Professional Development</a:t>
            </a:r>
          </a:p>
        </p:txBody>
      </p:sp>
    </p:spTree>
    <p:custDataLst>
      <p:tags r:id="rId1"/>
    </p:custDataLst>
    <p:extLst>
      <p:ext uri="{BB962C8B-B14F-4D97-AF65-F5344CB8AC3E}">
        <p14:creationId xmlns:p14="http://schemas.microsoft.com/office/powerpoint/2010/main" val="1980764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Cover slide - 0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84BB43B-36EB-5945-B6E6-858AC5C751D5}"/>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15" name="Title 1">
            <a:extLst>
              <a:ext uri="{FF2B5EF4-FFF2-40B4-BE49-F238E27FC236}">
                <a16:creationId xmlns:a16="http://schemas.microsoft.com/office/drawing/2014/main" id="{C74A2940-F17D-B048-A264-91AF98C309BB}"/>
              </a:ext>
            </a:extLst>
          </p:cNvPr>
          <p:cNvSpPr>
            <a:spLocks noGrp="1"/>
          </p:cNvSpPr>
          <p:nvPr>
            <p:ph type="ctrTitle" hasCustomPrompt="1"/>
          </p:nvPr>
        </p:nvSpPr>
        <p:spPr>
          <a:xfrm>
            <a:off x="392098" y="1010723"/>
            <a:ext cx="4810417" cy="980063"/>
          </a:xfrm>
          <a:prstGeom prst="rect">
            <a:avLst/>
          </a:prstGeom>
        </p:spPr>
        <p:txBody>
          <a:bodyPr/>
          <a:lstStyle>
            <a:lvl1pPr>
              <a:lnSpc>
                <a:spcPts val="3800"/>
              </a:lnSpc>
              <a:spcBef>
                <a:spcPts val="0"/>
              </a:spcBef>
              <a:defRPr sz="3600">
                <a:solidFill>
                  <a:srgbClr val="003946"/>
                </a:solidFill>
                <a:latin typeface="Sun Life Sans" panose="02000503000000020004" pitchFamily="2" charset="77"/>
                <a:cs typeface="Calibri"/>
              </a:defRPr>
            </a:lvl1pPr>
          </a:lstStyle>
          <a:p>
            <a:r>
              <a:rPr lang="en-CA"/>
              <a:t>Lesson name is written here</a:t>
            </a:r>
            <a:endParaRPr lang="en-US"/>
          </a:p>
        </p:txBody>
      </p:sp>
      <p:sp>
        <p:nvSpPr>
          <p:cNvPr id="18" name="Text Placeholder 23">
            <a:extLst>
              <a:ext uri="{FF2B5EF4-FFF2-40B4-BE49-F238E27FC236}">
                <a16:creationId xmlns:a16="http://schemas.microsoft.com/office/drawing/2014/main" id="{0E6C2976-1CA1-BE4B-A33B-AF379C130097}"/>
              </a:ext>
            </a:extLst>
          </p:cNvPr>
          <p:cNvSpPr>
            <a:spLocks noGrp="1"/>
          </p:cNvSpPr>
          <p:nvPr>
            <p:ph type="body" sz="quarter" idx="14" hasCustomPrompt="1"/>
          </p:nvPr>
        </p:nvSpPr>
        <p:spPr>
          <a:xfrm>
            <a:off x="404141" y="2125371"/>
            <a:ext cx="4810416" cy="592138"/>
          </a:xfrm>
          <a:prstGeom prst="rect">
            <a:avLst/>
          </a:prstGeom>
        </p:spPr>
        <p:txBody>
          <a:bodyPr/>
          <a:lstStyle>
            <a:lvl1pPr marL="0" indent="0">
              <a:spcBef>
                <a:spcPts val="0"/>
              </a:spcBef>
              <a:buNone/>
              <a:defRPr sz="1600" baseline="0">
                <a:solidFill>
                  <a:srgbClr val="003946"/>
                </a:solidFill>
                <a:latin typeface="Sun Life Sans" panose="02000503000000020004" pitchFamily="2" charset="77"/>
              </a:defRPr>
            </a:lvl1pPr>
            <a:lvl2pPr>
              <a:spcBef>
                <a:spcPts val="0"/>
              </a:spcBef>
              <a:defRPr>
                <a:solidFill>
                  <a:schemeClr val="accent1"/>
                </a:solidFill>
              </a:defRPr>
            </a:lvl2pPr>
            <a:lvl3pPr>
              <a:spcBef>
                <a:spcPts val="0"/>
              </a:spcBef>
              <a:defRPr>
                <a:solidFill>
                  <a:schemeClr val="accent1"/>
                </a:solidFill>
              </a:defRPr>
            </a:lvl3pPr>
            <a:lvl4pPr>
              <a:spcBef>
                <a:spcPts val="0"/>
              </a:spcBef>
              <a:defRPr>
                <a:solidFill>
                  <a:schemeClr val="accent1"/>
                </a:solidFill>
              </a:defRPr>
            </a:lvl4pPr>
            <a:lvl5pPr>
              <a:spcBef>
                <a:spcPts val="0"/>
              </a:spcBef>
              <a:defRPr>
                <a:solidFill>
                  <a:schemeClr val="accent1"/>
                </a:solidFill>
              </a:defRPr>
            </a:lvl5pPr>
          </a:lstStyle>
          <a:p>
            <a:pPr lvl="0"/>
            <a:r>
              <a:rPr lang="en-CA"/>
              <a:t>Course name can be included here</a:t>
            </a:r>
          </a:p>
        </p:txBody>
      </p:sp>
      <p:sp>
        <p:nvSpPr>
          <p:cNvPr id="9" name="TextBox 8">
            <a:extLst>
              <a:ext uri="{FF2B5EF4-FFF2-40B4-BE49-F238E27FC236}">
                <a16:creationId xmlns:a16="http://schemas.microsoft.com/office/drawing/2014/main" id="{2CECA4C3-A2CC-A943-94C0-EBC36402AD22}"/>
              </a:ext>
            </a:extLst>
          </p:cNvPr>
          <p:cNvSpPr txBox="1"/>
          <p:nvPr userDrawn="1"/>
        </p:nvSpPr>
        <p:spPr>
          <a:xfrm>
            <a:off x="5791201" y="4645511"/>
            <a:ext cx="3098800" cy="276999"/>
          </a:xfrm>
          <a:prstGeom prst="rect">
            <a:avLst/>
          </a:prstGeom>
          <a:noFill/>
        </p:spPr>
        <p:txBody>
          <a:bodyPr wrap="square" rtlCol="0">
            <a:spAutoFit/>
          </a:bodyPr>
          <a:lstStyle/>
          <a:p>
            <a:pPr algn="r"/>
            <a:r>
              <a:rPr lang="en-US" sz="1200" dirty="0">
                <a:solidFill>
                  <a:schemeClr val="bg1"/>
                </a:solidFill>
                <a:latin typeface="Sun Life Sans" panose="02000503000000020004" pitchFamily="2" charset="77"/>
              </a:rPr>
              <a:t>Life’s brighter under the sun</a:t>
            </a:r>
          </a:p>
        </p:txBody>
      </p:sp>
      <p:pic>
        <p:nvPicPr>
          <p:cNvPr id="10" name="Content Placeholder 6">
            <a:extLst>
              <a:ext uri="{FF2B5EF4-FFF2-40B4-BE49-F238E27FC236}">
                <a16:creationId xmlns:a16="http://schemas.microsoft.com/office/drawing/2014/main" id="{9143B6F1-61BF-3F41-A64B-8DD52D975C7C}"/>
              </a:ext>
            </a:extLst>
          </p:cNvPr>
          <p:cNvPicPr>
            <a:picLocks noChangeAspect="1"/>
          </p:cNvPicPr>
          <p:nvPr userDrawn="1"/>
        </p:nvPicPr>
        <p:blipFill>
          <a:blip r:embed="rId3"/>
          <a:stretch>
            <a:fillRect/>
          </a:stretch>
        </p:blipFill>
        <p:spPr>
          <a:xfrm>
            <a:off x="404141" y="4459944"/>
            <a:ext cx="1583599" cy="385200"/>
          </a:xfrm>
          <a:prstGeom prst="rect">
            <a:avLst/>
          </a:prstGeom>
        </p:spPr>
      </p:pic>
    </p:spTree>
    <p:extLst>
      <p:ext uri="{BB962C8B-B14F-4D97-AF65-F5344CB8AC3E}">
        <p14:creationId xmlns:p14="http://schemas.microsoft.com/office/powerpoint/2010/main" val="31422501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Cover slide - 02">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CD3E7B4-C284-F644-AA10-BA8DDE596CF9}"/>
              </a:ext>
            </a:extLst>
          </p:cNvPr>
          <p:cNvPicPr>
            <a:picLocks noChangeAspect="1"/>
          </p:cNvPicPr>
          <p:nvPr userDrawn="1"/>
        </p:nvPicPr>
        <p:blipFill>
          <a:blip r:embed="rId2"/>
          <a:stretch>
            <a:fillRect/>
          </a:stretch>
        </p:blipFill>
        <p:spPr>
          <a:xfrm>
            <a:off x="0" y="0"/>
            <a:ext cx="9144000" cy="5143500"/>
          </a:xfrm>
          <a:prstGeom prst="rect">
            <a:avLst/>
          </a:prstGeom>
        </p:spPr>
      </p:pic>
      <p:pic>
        <p:nvPicPr>
          <p:cNvPr id="21" name="Picture 20">
            <a:extLst>
              <a:ext uri="{FF2B5EF4-FFF2-40B4-BE49-F238E27FC236}">
                <a16:creationId xmlns:a16="http://schemas.microsoft.com/office/drawing/2014/main" id="{833BFDB1-1586-5F4D-A9F6-661CB840A999}"/>
              </a:ext>
            </a:extLst>
          </p:cNvPr>
          <p:cNvPicPr>
            <a:picLocks noChangeAspect="1"/>
          </p:cNvPicPr>
          <p:nvPr userDrawn="1"/>
        </p:nvPicPr>
        <p:blipFill>
          <a:blip r:embed="rId3"/>
          <a:stretch>
            <a:fillRect/>
          </a:stretch>
        </p:blipFill>
        <p:spPr>
          <a:xfrm>
            <a:off x="404881" y="4170873"/>
            <a:ext cx="1581486" cy="673200"/>
          </a:xfrm>
          <a:prstGeom prst="rect">
            <a:avLst/>
          </a:prstGeom>
        </p:spPr>
      </p:pic>
      <p:sp>
        <p:nvSpPr>
          <p:cNvPr id="15" name="Title 1">
            <a:extLst>
              <a:ext uri="{FF2B5EF4-FFF2-40B4-BE49-F238E27FC236}">
                <a16:creationId xmlns:a16="http://schemas.microsoft.com/office/drawing/2014/main" id="{4C66C89B-D951-B645-9872-31EDC0C8FA8F}"/>
              </a:ext>
            </a:extLst>
          </p:cNvPr>
          <p:cNvSpPr>
            <a:spLocks noGrp="1"/>
          </p:cNvSpPr>
          <p:nvPr>
            <p:ph type="ctrTitle" hasCustomPrompt="1"/>
          </p:nvPr>
        </p:nvSpPr>
        <p:spPr>
          <a:xfrm>
            <a:off x="5335570" y="1897543"/>
            <a:ext cx="3421930" cy="980063"/>
          </a:xfrm>
          <a:prstGeom prst="rect">
            <a:avLst/>
          </a:prstGeom>
        </p:spPr>
        <p:txBody>
          <a:bodyPr/>
          <a:lstStyle>
            <a:lvl1pPr>
              <a:lnSpc>
                <a:spcPct val="100000"/>
              </a:lnSpc>
              <a:spcBef>
                <a:spcPts val="0"/>
              </a:spcBef>
              <a:defRPr sz="3200" b="0" i="0">
                <a:solidFill>
                  <a:srgbClr val="003946"/>
                </a:solidFill>
                <a:latin typeface="Sun Life Sans" panose="02000503000000020004" pitchFamily="2" charset="77"/>
                <a:cs typeface="Calibri"/>
              </a:defRPr>
            </a:lvl1pPr>
          </a:lstStyle>
          <a:p>
            <a:r>
              <a:rPr lang="en-CA"/>
              <a:t>Lesson name</a:t>
            </a:r>
            <a:br>
              <a:rPr lang="en-CA"/>
            </a:br>
            <a:r>
              <a:rPr lang="en-CA"/>
              <a:t>is written here</a:t>
            </a:r>
            <a:endParaRPr lang="en-US"/>
          </a:p>
        </p:txBody>
      </p:sp>
      <p:sp>
        <p:nvSpPr>
          <p:cNvPr id="16" name="Content Placeholder 24">
            <a:extLst>
              <a:ext uri="{FF2B5EF4-FFF2-40B4-BE49-F238E27FC236}">
                <a16:creationId xmlns:a16="http://schemas.microsoft.com/office/drawing/2014/main" id="{26543CF6-9B92-2647-8F8D-5251346B0A3B}"/>
              </a:ext>
            </a:extLst>
          </p:cNvPr>
          <p:cNvSpPr>
            <a:spLocks noGrp="1"/>
          </p:cNvSpPr>
          <p:nvPr>
            <p:ph sz="quarter" idx="10" hasCustomPrompt="1"/>
          </p:nvPr>
        </p:nvSpPr>
        <p:spPr>
          <a:xfrm>
            <a:off x="5335570" y="3071433"/>
            <a:ext cx="3421930" cy="278340"/>
          </a:xfrm>
          <a:prstGeom prst="rect">
            <a:avLst/>
          </a:prstGeom>
        </p:spPr>
        <p:txBody>
          <a:bodyPr>
            <a:noAutofit/>
          </a:bodyPr>
          <a:lstStyle>
            <a:lvl1pPr marL="0" indent="0">
              <a:buNone/>
              <a:defRPr sz="1200" b="0">
                <a:solidFill>
                  <a:srgbClr val="EAAB00"/>
                </a:solidFill>
                <a:latin typeface="Sun Life Sans" panose="02000503000000020004" pitchFamily="2" charset="77"/>
              </a:defRPr>
            </a:lvl1pPr>
            <a:lvl2pPr>
              <a:defRPr sz="1100"/>
            </a:lvl2pPr>
            <a:lvl3pPr>
              <a:defRPr sz="1100"/>
            </a:lvl3pPr>
            <a:lvl4pPr>
              <a:defRPr sz="1100"/>
            </a:lvl4pPr>
            <a:lvl5pPr>
              <a:defRPr sz="1100"/>
            </a:lvl5pPr>
          </a:lstStyle>
          <a:p>
            <a:pPr lvl="0"/>
            <a:r>
              <a:rPr lang="en-CA"/>
              <a:t>Course name can be included here</a:t>
            </a:r>
          </a:p>
        </p:txBody>
      </p:sp>
    </p:spTree>
    <p:extLst>
      <p:ext uri="{BB962C8B-B14F-4D97-AF65-F5344CB8AC3E}">
        <p14:creationId xmlns:p14="http://schemas.microsoft.com/office/powerpoint/2010/main" val="10910870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Cover slide - 04">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05026371-1E3F-A64C-9DF3-D1EFEEBED767}"/>
              </a:ext>
            </a:extLst>
          </p:cNvPr>
          <p:cNvPicPr>
            <a:picLocks noChangeAspect="1"/>
          </p:cNvPicPr>
          <p:nvPr userDrawn="1"/>
        </p:nvPicPr>
        <p:blipFill>
          <a:blip r:embed="rId2"/>
          <a:stretch>
            <a:fillRect/>
          </a:stretch>
        </p:blipFill>
        <p:spPr>
          <a:xfrm>
            <a:off x="0" y="0"/>
            <a:ext cx="9144000" cy="5143500"/>
          </a:xfrm>
          <a:prstGeom prst="rect">
            <a:avLst/>
          </a:prstGeom>
        </p:spPr>
      </p:pic>
      <p:pic>
        <p:nvPicPr>
          <p:cNvPr id="21" name="Picture 20">
            <a:extLst>
              <a:ext uri="{FF2B5EF4-FFF2-40B4-BE49-F238E27FC236}">
                <a16:creationId xmlns:a16="http://schemas.microsoft.com/office/drawing/2014/main" id="{F660FEB7-1DD0-F74A-B9E6-5996DA1F1858}"/>
              </a:ext>
            </a:extLst>
          </p:cNvPr>
          <p:cNvPicPr>
            <a:picLocks noChangeAspect="1"/>
          </p:cNvPicPr>
          <p:nvPr userDrawn="1"/>
        </p:nvPicPr>
        <p:blipFill>
          <a:blip r:embed="rId3"/>
          <a:stretch>
            <a:fillRect/>
          </a:stretch>
        </p:blipFill>
        <p:spPr>
          <a:xfrm>
            <a:off x="404881" y="377788"/>
            <a:ext cx="1584000" cy="674271"/>
          </a:xfrm>
          <a:prstGeom prst="rect">
            <a:avLst/>
          </a:prstGeom>
        </p:spPr>
      </p:pic>
      <p:sp>
        <p:nvSpPr>
          <p:cNvPr id="15" name="Title 1">
            <a:extLst>
              <a:ext uri="{FF2B5EF4-FFF2-40B4-BE49-F238E27FC236}">
                <a16:creationId xmlns:a16="http://schemas.microsoft.com/office/drawing/2014/main" id="{4C66C89B-D951-B645-9872-31EDC0C8FA8F}"/>
              </a:ext>
            </a:extLst>
          </p:cNvPr>
          <p:cNvSpPr>
            <a:spLocks noGrp="1"/>
          </p:cNvSpPr>
          <p:nvPr>
            <p:ph type="ctrTitle" hasCustomPrompt="1"/>
          </p:nvPr>
        </p:nvSpPr>
        <p:spPr>
          <a:xfrm>
            <a:off x="404881" y="1806263"/>
            <a:ext cx="3629791" cy="1113671"/>
          </a:xfrm>
          <a:prstGeom prst="rect">
            <a:avLst/>
          </a:prstGeom>
        </p:spPr>
        <p:txBody>
          <a:bodyPr/>
          <a:lstStyle>
            <a:lvl1pPr>
              <a:lnSpc>
                <a:spcPct val="100000"/>
              </a:lnSpc>
              <a:spcBef>
                <a:spcPts val="0"/>
              </a:spcBef>
              <a:defRPr sz="3200" b="0" i="0">
                <a:solidFill>
                  <a:srgbClr val="DF7227"/>
                </a:solidFill>
                <a:latin typeface="Sun Life Sans" panose="02000503000000020004" pitchFamily="2" charset="77"/>
                <a:cs typeface="Calibri"/>
              </a:defRPr>
            </a:lvl1pPr>
          </a:lstStyle>
          <a:p>
            <a:r>
              <a:rPr lang="en-CA"/>
              <a:t>Lesson name is written here</a:t>
            </a:r>
            <a:endParaRPr lang="en-US"/>
          </a:p>
        </p:txBody>
      </p:sp>
      <p:sp>
        <p:nvSpPr>
          <p:cNvPr id="22" name="Content Placeholder 24">
            <a:extLst>
              <a:ext uri="{FF2B5EF4-FFF2-40B4-BE49-F238E27FC236}">
                <a16:creationId xmlns:a16="http://schemas.microsoft.com/office/drawing/2014/main" id="{99BC6A7D-00B2-4248-9A6A-F8B7AB294163}"/>
              </a:ext>
            </a:extLst>
          </p:cNvPr>
          <p:cNvSpPr>
            <a:spLocks noGrp="1"/>
          </p:cNvSpPr>
          <p:nvPr>
            <p:ph sz="quarter" idx="10" hasCustomPrompt="1"/>
          </p:nvPr>
        </p:nvSpPr>
        <p:spPr>
          <a:xfrm>
            <a:off x="404881" y="2997283"/>
            <a:ext cx="3629791" cy="278340"/>
          </a:xfrm>
          <a:prstGeom prst="rect">
            <a:avLst/>
          </a:prstGeom>
        </p:spPr>
        <p:txBody>
          <a:bodyPr>
            <a:noAutofit/>
          </a:bodyPr>
          <a:lstStyle>
            <a:lvl1pPr marL="0" indent="0">
              <a:buNone/>
              <a:defRPr sz="1200" b="0">
                <a:solidFill>
                  <a:srgbClr val="003946"/>
                </a:solidFill>
                <a:latin typeface="Sun Life Sans" panose="02000503000000020004" pitchFamily="2" charset="77"/>
              </a:defRPr>
            </a:lvl1pPr>
            <a:lvl2pPr>
              <a:defRPr sz="1100"/>
            </a:lvl2pPr>
            <a:lvl3pPr>
              <a:defRPr sz="1100"/>
            </a:lvl3pPr>
            <a:lvl4pPr>
              <a:defRPr sz="1100"/>
            </a:lvl4pPr>
            <a:lvl5pPr>
              <a:defRPr sz="1100"/>
            </a:lvl5pPr>
          </a:lstStyle>
          <a:p>
            <a:pPr lvl="0"/>
            <a:r>
              <a:rPr lang="en-CA"/>
              <a:t>Course name can be written here</a:t>
            </a:r>
          </a:p>
        </p:txBody>
      </p:sp>
    </p:spTree>
    <p:extLst>
      <p:ext uri="{BB962C8B-B14F-4D97-AF65-F5344CB8AC3E}">
        <p14:creationId xmlns:p14="http://schemas.microsoft.com/office/powerpoint/2010/main" val="25058209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Cover slide - 07">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32F7047-FA35-AE4F-954C-3AB14A173E75}"/>
              </a:ext>
            </a:extLst>
          </p:cNvPr>
          <p:cNvPicPr>
            <a:picLocks noChangeAspect="1"/>
          </p:cNvPicPr>
          <p:nvPr userDrawn="1"/>
        </p:nvPicPr>
        <p:blipFill rotWithShape="1">
          <a:blip r:embed="rId2"/>
          <a:srcRect t="25667"/>
          <a:stretch/>
        </p:blipFill>
        <p:spPr>
          <a:xfrm>
            <a:off x="1" y="0"/>
            <a:ext cx="9143999" cy="5143500"/>
          </a:xfrm>
          <a:prstGeom prst="rect">
            <a:avLst/>
          </a:prstGeom>
        </p:spPr>
      </p:pic>
      <p:sp>
        <p:nvSpPr>
          <p:cNvPr id="14" name="Content Placeholder 24">
            <a:extLst>
              <a:ext uri="{FF2B5EF4-FFF2-40B4-BE49-F238E27FC236}">
                <a16:creationId xmlns:a16="http://schemas.microsoft.com/office/drawing/2014/main" id="{438219F9-1D48-7F41-88BC-622E825955F8}"/>
              </a:ext>
            </a:extLst>
          </p:cNvPr>
          <p:cNvSpPr>
            <a:spLocks noGrp="1"/>
          </p:cNvSpPr>
          <p:nvPr>
            <p:ph sz="quarter" idx="10" hasCustomPrompt="1"/>
          </p:nvPr>
        </p:nvSpPr>
        <p:spPr>
          <a:xfrm>
            <a:off x="4715288" y="1005525"/>
            <a:ext cx="2075619" cy="507120"/>
          </a:xfrm>
          <a:prstGeom prst="rect">
            <a:avLst/>
          </a:prstGeom>
        </p:spPr>
        <p:txBody>
          <a:bodyPr>
            <a:noAutofit/>
          </a:bodyPr>
          <a:lstStyle>
            <a:lvl1pPr marL="0" indent="0" algn="ctr">
              <a:buNone/>
              <a:defRPr sz="1200" b="0" i="0">
                <a:solidFill>
                  <a:srgbClr val="9E938A"/>
                </a:solidFill>
                <a:latin typeface="Sun Life Sans" panose="02000503000000020004" pitchFamily="2" charset="77"/>
              </a:defRPr>
            </a:lvl1pPr>
            <a:lvl2pPr>
              <a:defRPr sz="1100"/>
            </a:lvl2pPr>
            <a:lvl3pPr>
              <a:defRPr sz="1100"/>
            </a:lvl3pPr>
            <a:lvl4pPr>
              <a:defRPr sz="1100"/>
            </a:lvl4pPr>
            <a:lvl5pPr>
              <a:defRPr sz="1100"/>
            </a:lvl5pPr>
          </a:lstStyle>
          <a:p>
            <a:pPr lvl="0"/>
            <a:r>
              <a:rPr lang="en-CA"/>
              <a:t>Course name can be included here</a:t>
            </a:r>
          </a:p>
        </p:txBody>
      </p:sp>
      <p:sp>
        <p:nvSpPr>
          <p:cNvPr id="15" name="Title 1">
            <a:extLst>
              <a:ext uri="{FF2B5EF4-FFF2-40B4-BE49-F238E27FC236}">
                <a16:creationId xmlns:a16="http://schemas.microsoft.com/office/drawing/2014/main" id="{81167D04-4A8C-5C48-A8C8-74E5FED6F35D}"/>
              </a:ext>
            </a:extLst>
          </p:cNvPr>
          <p:cNvSpPr>
            <a:spLocks noGrp="1"/>
          </p:cNvSpPr>
          <p:nvPr>
            <p:ph type="ctrTitle" hasCustomPrompt="1"/>
          </p:nvPr>
        </p:nvSpPr>
        <p:spPr>
          <a:xfrm>
            <a:off x="3359148" y="1948532"/>
            <a:ext cx="4787901" cy="969832"/>
          </a:xfrm>
          <a:prstGeom prst="rect">
            <a:avLst/>
          </a:prstGeom>
        </p:spPr>
        <p:txBody>
          <a:bodyPr/>
          <a:lstStyle>
            <a:lvl1pPr algn="ctr">
              <a:lnSpc>
                <a:spcPts val="3820"/>
              </a:lnSpc>
              <a:spcBef>
                <a:spcPts val="0"/>
              </a:spcBef>
              <a:spcAft>
                <a:spcPts val="0"/>
              </a:spcAft>
              <a:defRPr sz="3600" b="0" i="0" spc="0" baseline="0">
                <a:solidFill>
                  <a:srgbClr val="EAAB00"/>
                </a:solidFill>
                <a:latin typeface="Sun Life Sans Light" panose="02000503000000020004" pitchFamily="2" charset="77"/>
                <a:cs typeface="Calibri" panose="020F0502020204030204" pitchFamily="34" charset="0"/>
              </a:defRPr>
            </a:lvl1pPr>
          </a:lstStyle>
          <a:p>
            <a:r>
              <a:rPr lang="en-CA"/>
              <a:t>Lesson name is written here</a:t>
            </a:r>
            <a:endParaRPr lang="en-US"/>
          </a:p>
        </p:txBody>
      </p:sp>
      <p:pic>
        <p:nvPicPr>
          <p:cNvPr id="6" name="Picture 5">
            <a:extLst>
              <a:ext uri="{FF2B5EF4-FFF2-40B4-BE49-F238E27FC236}">
                <a16:creationId xmlns:a16="http://schemas.microsoft.com/office/drawing/2014/main" id="{04456C1C-F51C-CD49-A478-DE0854162BFD}"/>
              </a:ext>
            </a:extLst>
          </p:cNvPr>
          <p:cNvPicPr>
            <a:picLocks noChangeAspect="1"/>
          </p:cNvPicPr>
          <p:nvPr userDrawn="1"/>
        </p:nvPicPr>
        <p:blipFill>
          <a:blip r:embed="rId3"/>
          <a:stretch>
            <a:fillRect/>
          </a:stretch>
        </p:blipFill>
        <p:spPr>
          <a:xfrm>
            <a:off x="4360424" y="3711065"/>
            <a:ext cx="2012096" cy="489428"/>
          </a:xfrm>
          <a:prstGeom prst="rect">
            <a:avLst/>
          </a:prstGeom>
        </p:spPr>
      </p:pic>
    </p:spTree>
    <p:extLst>
      <p:ext uri="{BB962C8B-B14F-4D97-AF65-F5344CB8AC3E}">
        <p14:creationId xmlns:p14="http://schemas.microsoft.com/office/powerpoint/2010/main" val="65623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slide - 02">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CD3E7B4-C284-F644-AA10-BA8DDE596CF9}"/>
              </a:ext>
            </a:extLst>
          </p:cNvPr>
          <p:cNvPicPr>
            <a:picLocks noChangeAspect="1"/>
          </p:cNvPicPr>
          <p:nvPr userDrawn="1"/>
        </p:nvPicPr>
        <p:blipFill>
          <a:blip r:embed="rId2"/>
          <a:stretch>
            <a:fillRect/>
          </a:stretch>
        </p:blipFill>
        <p:spPr>
          <a:xfrm>
            <a:off x="0" y="0"/>
            <a:ext cx="9144000" cy="5143500"/>
          </a:xfrm>
          <a:prstGeom prst="rect">
            <a:avLst/>
          </a:prstGeom>
        </p:spPr>
      </p:pic>
      <p:pic>
        <p:nvPicPr>
          <p:cNvPr id="21" name="Picture 20">
            <a:extLst>
              <a:ext uri="{FF2B5EF4-FFF2-40B4-BE49-F238E27FC236}">
                <a16:creationId xmlns:a16="http://schemas.microsoft.com/office/drawing/2014/main" id="{833BFDB1-1586-5F4D-A9F6-661CB840A999}"/>
              </a:ext>
            </a:extLst>
          </p:cNvPr>
          <p:cNvPicPr>
            <a:picLocks noChangeAspect="1"/>
          </p:cNvPicPr>
          <p:nvPr userDrawn="1"/>
        </p:nvPicPr>
        <p:blipFill>
          <a:blip r:embed="rId3"/>
          <a:stretch>
            <a:fillRect/>
          </a:stretch>
        </p:blipFill>
        <p:spPr>
          <a:xfrm>
            <a:off x="404881" y="4170873"/>
            <a:ext cx="1581486" cy="673200"/>
          </a:xfrm>
          <a:prstGeom prst="rect">
            <a:avLst/>
          </a:prstGeom>
        </p:spPr>
      </p:pic>
      <p:sp>
        <p:nvSpPr>
          <p:cNvPr id="15" name="Title 1">
            <a:extLst>
              <a:ext uri="{FF2B5EF4-FFF2-40B4-BE49-F238E27FC236}">
                <a16:creationId xmlns:a16="http://schemas.microsoft.com/office/drawing/2014/main" id="{4C66C89B-D951-B645-9872-31EDC0C8FA8F}"/>
              </a:ext>
            </a:extLst>
          </p:cNvPr>
          <p:cNvSpPr>
            <a:spLocks noGrp="1"/>
          </p:cNvSpPr>
          <p:nvPr>
            <p:ph type="ctrTitle" hasCustomPrompt="1"/>
          </p:nvPr>
        </p:nvSpPr>
        <p:spPr>
          <a:xfrm>
            <a:off x="5335570" y="1897543"/>
            <a:ext cx="3421930" cy="980063"/>
          </a:xfrm>
          <a:prstGeom prst="rect">
            <a:avLst/>
          </a:prstGeom>
        </p:spPr>
        <p:txBody>
          <a:bodyPr/>
          <a:lstStyle>
            <a:lvl1pPr>
              <a:lnSpc>
                <a:spcPct val="100000"/>
              </a:lnSpc>
              <a:spcBef>
                <a:spcPts val="0"/>
              </a:spcBef>
              <a:defRPr sz="3200" b="0" i="0">
                <a:solidFill>
                  <a:srgbClr val="003946"/>
                </a:solidFill>
                <a:latin typeface="Sun Life Sans" panose="02000503000000020004" pitchFamily="2" charset="77"/>
                <a:cs typeface="Calibri"/>
              </a:defRPr>
            </a:lvl1pPr>
          </a:lstStyle>
          <a:p>
            <a:r>
              <a:rPr lang="en-CA"/>
              <a:t>Lesson name</a:t>
            </a:r>
            <a:br>
              <a:rPr lang="en-CA"/>
            </a:br>
            <a:r>
              <a:rPr lang="en-CA"/>
              <a:t>is written here</a:t>
            </a:r>
            <a:endParaRPr lang="en-US"/>
          </a:p>
        </p:txBody>
      </p:sp>
      <p:sp>
        <p:nvSpPr>
          <p:cNvPr id="16" name="Content Placeholder 24">
            <a:extLst>
              <a:ext uri="{FF2B5EF4-FFF2-40B4-BE49-F238E27FC236}">
                <a16:creationId xmlns:a16="http://schemas.microsoft.com/office/drawing/2014/main" id="{26543CF6-9B92-2647-8F8D-5251346B0A3B}"/>
              </a:ext>
            </a:extLst>
          </p:cNvPr>
          <p:cNvSpPr>
            <a:spLocks noGrp="1"/>
          </p:cNvSpPr>
          <p:nvPr>
            <p:ph sz="quarter" idx="10" hasCustomPrompt="1"/>
          </p:nvPr>
        </p:nvSpPr>
        <p:spPr>
          <a:xfrm>
            <a:off x="5335570" y="3071433"/>
            <a:ext cx="3421930" cy="278340"/>
          </a:xfrm>
          <a:prstGeom prst="rect">
            <a:avLst/>
          </a:prstGeom>
        </p:spPr>
        <p:txBody>
          <a:bodyPr>
            <a:noAutofit/>
          </a:bodyPr>
          <a:lstStyle>
            <a:lvl1pPr>
              <a:defRPr sz="1200" b="0">
                <a:solidFill>
                  <a:srgbClr val="EAAB00"/>
                </a:solidFill>
                <a:latin typeface="Sun Life Sans" panose="02000503000000020004" pitchFamily="2" charset="77"/>
              </a:defRPr>
            </a:lvl1pPr>
            <a:lvl2pPr>
              <a:defRPr sz="1100"/>
            </a:lvl2pPr>
            <a:lvl3pPr>
              <a:defRPr sz="1100"/>
            </a:lvl3pPr>
            <a:lvl4pPr>
              <a:defRPr sz="1100"/>
            </a:lvl4pPr>
            <a:lvl5pPr>
              <a:defRPr sz="1100"/>
            </a:lvl5pPr>
          </a:lstStyle>
          <a:p>
            <a:pPr lvl="0"/>
            <a:r>
              <a:rPr lang="en-CA"/>
              <a:t>Course name can be included here</a:t>
            </a:r>
          </a:p>
        </p:txBody>
      </p:sp>
    </p:spTree>
    <p:extLst>
      <p:ext uri="{BB962C8B-B14F-4D97-AF65-F5344CB8AC3E}">
        <p14:creationId xmlns:p14="http://schemas.microsoft.com/office/powerpoint/2010/main" val="8139961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Cover slide - 08">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C6B569A-9F8E-054A-9CDC-E12CB5A01757}"/>
              </a:ext>
            </a:extLst>
          </p:cNvPr>
          <p:cNvPicPr>
            <a:picLocks noChangeAspect="1"/>
          </p:cNvPicPr>
          <p:nvPr userDrawn="1"/>
        </p:nvPicPr>
        <p:blipFill>
          <a:blip r:embed="rId2"/>
          <a:stretch>
            <a:fillRect/>
          </a:stretch>
        </p:blipFill>
        <p:spPr>
          <a:xfrm>
            <a:off x="0" y="0"/>
            <a:ext cx="9144000" cy="5143500"/>
          </a:xfrm>
          <a:prstGeom prst="rect">
            <a:avLst/>
          </a:prstGeom>
        </p:spPr>
      </p:pic>
      <p:pic>
        <p:nvPicPr>
          <p:cNvPr id="9" name="Picture 8">
            <a:extLst>
              <a:ext uri="{FF2B5EF4-FFF2-40B4-BE49-F238E27FC236}">
                <a16:creationId xmlns:a16="http://schemas.microsoft.com/office/drawing/2014/main" id="{9D96F207-D5FB-2841-ABBD-AF9F4CFB349E}"/>
              </a:ext>
            </a:extLst>
          </p:cNvPr>
          <p:cNvPicPr>
            <a:picLocks noChangeAspect="1"/>
          </p:cNvPicPr>
          <p:nvPr userDrawn="1"/>
        </p:nvPicPr>
        <p:blipFill>
          <a:blip r:embed="rId3"/>
          <a:stretch>
            <a:fillRect/>
          </a:stretch>
        </p:blipFill>
        <p:spPr>
          <a:xfrm>
            <a:off x="1541809" y="484838"/>
            <a:ext cx="2012096" cy="489428"/>
          </a:xfrm>
          <a:prstGeom prst="rect">
            <a:avLst/>
          </a:prstGeom>
        </p:spPr>
      </p:pic>
      <p:sp>
        <p:nvSpPr>
          <p:cNvPr id="10" name="Content Placeholder 24">
            <a:extLst>
              <a:ext uri="{FF2B5EF4-FFF2-40B4-BE49-F238E27FC236}">
                <a16:creationId xmlns:a16="http://schemas.microsoft.com/office/drawing/2014/main" id="{13405336-3E6D-9B4D-B639-76E7E3878CF0}"/>
              </a:ext>
            </a:extLst>
          </p:cNvPr>
          <p:cNvSpPr>
            <a:spLocks noGrp="1"/>
          </p:cNvSpPr>
          <p:nvPr>
            <p:ph sz="quarter" idx="10" hasCustomPrompt="1"/>
          </p:nvPr>
        </p:nvSpPr>
        <p:spPr>
          <a:xfrm>
            <a:off x="4785216" y="3104315"/>
            <a:ext cx="1916906" cy="561235"/>
          </a:xfrm>
          <a:prstGeom prst="rect">
            <a:avLst/>
          </a:prstGeom>
        </p:spPr>
        <p:txBody>
          <a:bodyPr>
            <a:noAutofit/>
          </a:bodyPr>
          <a:lstStyle>
            <a:lvl1pPr marL="0" indent="0" algn="ctr">
              <a:buNone/>
              <a:defRPr sz="1200" b="0" i="0">
                <a:solidFill>
                  <a:srgbClr val="DF7227"/>
                </a:solidFill>
                <a:latin typeface="Sun Life Sans" panose="02000503000000020004" pitchFamily="2" charset="77"/>
              </a:defRPr>
            </a:lvl1pPr>
            <a:lvl2pPr>
              <a:defRPr sz="1100"/>
            </a:lvl2pPr>
            <a:lvl3pPr>
              <a:defRPr sz="1100"/>
            </a:lvl3pPr>
            <a:lvl4pPr>
              <a:defRPr sz="1100"/>
            </a:lvl4pPr>
            <a:lvl5pPr>
              <a:defRPr sz="1100"/>
            </a:lvl5pPr>
          </a:lstStyle>
          <a:p>
            <a:pPr lvl="0"/>
            <a:r>
              <a:rPr lang="en-CA"/>
              <a:t>Course name can be written here</a:t>
            </a:r>
          </a:p>
        </p:txBody>
      </p:sp>
      <p:sp>
        <p:nvSpPr>
          <p:cNvPr id="11" name="Title 1">
            <a:extLst>
              <a:ext uri="{FF2B5EF4-FFF2-40B4-BE49-F238E27FC236}">
                <a16:creationId xmlns:a16="http://schemas.microsoft.com/office/drawing/2014/main" id="{26508BF3-14A6-ED46-9EB2-C45A5397F5E3}"/>
              </a:ext>
            </a:extLst>
          </p:cNvPr>
          <p:cNvSpPr>
            <a:spLocks noGrp="1"/>
          </p:cNvSpPr>
          <p:nvPr>
            <p:ph type="ctrTitle" hasCustomPrompt="1"/>
          </p:nvPr>
        </p:nvSpPr>
        <p:spPr>
          <a:xfrm>
            <a:off x="3349719" y="2058553"/>
            <a:ext cx="4787901" cy="969832"/>
          </a:xfrm>
          <a:prstGeom prst="rect">
            <a:avLst/>
          </a:prstGeom>
        </p:spPr>
        <p:txBody>
          <a:bodyPr/>
          <a:lstStyle>
            <a:lvl1pPr algn="ctr">
              <a:lnSpc>
                <a:spcPts val="3820"/>
              </a:lnSpc>
              <a:spcBef>
                <a:spcPts val="0"/>
              </a:spcBef>
              <a:spcAft>
                <a:spcPts val="0"/>
              </a:spcAft>
              <a:defRPr sz="3600" b="0" i="0" spc="0" baseline="0">
                <a:solidFill>
                  <a:srgbClr val="003946"/>
                </a:solidFill>
                <a:latin typeface="Sun Life Sans Light" panose="02000503000000020004" pitchFamily="2" charset="77"/>
                <a:cs typeface="Calibri" panose="020F0502020204030204" pitchFamily="34" charset="0"/>
              </a:defRPr>
            </a:lvl1pPr>
          </a:lstStyle>
          <a:p>
            <a:r>
              <a:rPr lang="en-CA"/>
              <a:t>Lesson name is written here</a:t>
            </a:r>
            <a:endParaRPr lang="en-US"/>
          </a:p>
        </p:txBody>
      </p:sp>
    </p:spTree>
    <p:extLst>
      <p:ext uri="{BB962C8B-B14F-4D97-AF65-F5344CB8AC3E}">
        <p14:creationId xmlns:p14="http://schemas.microsoft.com/office/powerpoint/2010/main" val="426190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Divider slide - 04">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78CEE18-3ABA-144B-8A57-A2E1FB1EAB77}"/>
              </a:ext>
            </a:extLst>
          </p:cNvPr>
          <p:cNvPicPr>
            <a:picLocks noChangeAspect="1"/>
          </p:cNvPicPr>
          <p:nvPr userDrawn="1"/>
        </p:nvPicPr>
        <p:blipFill rotWithShape="1">
          <a:blip r:embed="rId2"/>
          <a:srcRect t="16874" r="22773"/>
          <a:stretch/>
        </p:blipFill>
        <p:spPr>
          <a:xfrm>
            <a:off x="4428893" y="0"/>
            <a:ext cx="4715107" cy="3382244"/>
          </a:xfrm>
          <a:prstGeom prst="rect">
            <a:avLst/>
          </a:prstGeom>
        </p:spPr>
      </p:pic>
      <p:pic>
        <p:nvPicPr>
          <p:cNvPr id="2" name="Picture 1">
            <a:extLst>
              <a:ext uri="{FF2B5EF4-FFF2-40B4-BE49-F238E27FC236}">
                <a16:creationId xmlns:a16="http://schemas.microsoft.com/office/drawing/2014/main" id="{94CE9AEF-3A15-5E47-B6A4-DF014A4E953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3775"/>
          <a:stretch/>
        </p:blipFill>
        <p:spPr>
          <a:xfrm>
            <a:off x="0" y="0"/>
            <a:ext cx="8820588" cy="5143500"/>
          </a:xfrm>
          <a:prstGeom prst="rect">
            <a:avLst/>
          </a:prstGeom>
        </p:spPr>
      </p:pic>
      <p:sp>
        <p:nvSpPr>
          <p:cNvPr id="12" name="Text Placeholder 25">
            <a:extLst>
              <a:ext uri="{FF2B5EF4-FFF2-40B4-BE49-F238E27FC236}">
                <a16:creationId xmlns:a16="http://schemas.microsoft.com/office/drawing/2014/main" id="{9F2FE123-3F0C-B649-85CF-40339DEDB6E1}"/>
              </a:ext>
            </a:extLst>
          </p:cNvPr>
          <p:cNvSpPr>
            <a:spLocks noGrp="1"/>
          </p:cNvSpPr>
          <p:nvPr>
            <p:ph type="body" sz="quarter" idx="15" hasCustomPrompt="1"/>
          </p:nvPr>
        </p:nvSpPr>
        <p:spPr>
          <a:xfrm>
            <a:off x="453934" y="1620904"/>
            <a:ext cx="5686890" cy="1535765"/>
          </a:xfrm>
          <a:prstGeom prst="rect">
            <a:avLst/>
          </a:prstGeom>
        </p:spPr>
        <p:txBody>
          <a:bodyPr lIns="0"/>
          <a:lstStyle>
            <a:lvl1pPr marL="0" indent="0">
              <a:spcBef>
                <a:spcPts val="0"/>
              </a:spcBef>
              <a:buNone/>
              <a:defRPr sz="2000">
                <a:solidFill>
                  <a:srgbClr val="776C62"/>
                </a:solidFill>
                <a:latin typeface="Sun Life Sans" panose="02000503000000020004" pitchFamily="2" charset="77"/>
              </a:defRPr>
            </a:lvl1pPr>
          </a:lstStyle>
          <a:p>
            <a:pPr lvl="0"/>
            <a:r>
              <a:rPr lang="en-CA" err="1"/>
              <a:t>Lorem</a:t>
            </a:r>
            <a:r>
              <a:rPr lang="en-CA"/>
              <a:t> </a:t>
            </a:r>
            <a:r>
              <a:rPr lang="en-CA" err="1"/>
              <a:t>ipsum</a:t>
            </a:r>
            <a:r>
              <a:rPr lang="en-CA"/>
              <a:t> </a:t>
            </a:r>
            <a:r>
              <a:rPr lang="en-CA" err="1"/>
              <a:t>dolor</a:t>
            </a:r>
            <a:r>
              <a:rPr lang="en-CA"/>
              <a:t> sit </a:t>
            </a:r>
            <a:r>
              <a:rPr lang="en-CA" err="1"/>
              <a:t>amet</a:t>
            </a:r>
            <a:r>
              <a:rPr lang="en-CA"/>
              <a:t>, </a:t>
            </a:r>
            <a:r>
              <a:rPr lang="en-CA" err="1"/>
              <a:t>consectetur</a:t>
            </a:r>
            <a:endParaRPr lang="en-CA"/>
          </a:p>
          <a:p>
            <a:pPr lvl="0"/>
            <a:r>
              <a:rPr lang="en-CA" err="1"/>
              <a:t>adipiscing</a:t>
            </a:r>
            <a:r>
              <a:rPr lang="en-CA"/>
              <a:t> </a:t>
            </a:r>
            <a:r>
              <a:rPr lang="en-CA" err="1"/>
              <a:t>elit</a:t>
            </a:r>
            <a:r>
              <a:rPr lang="en-CA"/>
              <a:t>. </a:t>
            </a:r>
            <a:r>
              <a:rPr lang="en-CA" err="1"/>
              <a:t>Aenean</a:t>
            </a:r>
            <a:r>
              <a:rPr lang="en-CA"/>
              <a:t> </a:t>
            </a:r>
            <a:r>
              <a:rPr lang="en-CA" err="1"/>
              <a:t>lacinia</a:t>
            </a:r>
            <a:r>
              <a:rPr lang="en-CA"/>
              <a:t> </a:t>
            </a:r>
            <a:r>
              <a:rPr lang="en-CA" err="1"/>
              <a:t>aliquet</a:t>
            </a:r>
            <a:r>
              <a:rPr lang="en-CA"/>
              <a:t> </a:t>
            </a:r>
            <a:r>
              <a:rPr lang="en-CA" err="1"/>
              <a:t>arcu</a:t>
            </a:r>
            <a:endParaRPr lang="en-CA"/>
          </a:p>
          <a:p>
            <a:pPr lvl="0"/>
            <a:r>
              <a:rPr lang="en-CA" err="1"/>
              <a:t>eu</a:t>
            </a:r>
            <a:r>
              <a:rPr lang="en-CA"/>
              <a:t> </a:t>
            </a:r>
            <a:r>
              <a:rPr lang="en-CA" err="1"/>
              <a:t>aliquet</a:t>
            </a:r>
            <a:r>
              <a:rPr lang="en-CA"/>
              <a:t>. </a:t>
            </a:r>
            <a:r>
              <a:rPr lang="en-CA" err="1"/>
              <a:t>Morbi</a:t>
            </a:r>
            <a:r>
              <a:rPr lang="en-CA"/>
              <a:t>  </a:t>
            </a:r>
            <a:r>
              <a:rPr lang="en-CA" err="1"/>
              <a:t>leo</a:t>
            </a:r>
            <a:r>
              <a:rPr lang="en-CA"/>
              <a:t> </a:t>
            </a:r>
            <a:r>
              <a:rPr lang="en-CA" err="1"/>
              <a:t>sagittis</a:t>
            </a:r>
            <a:r>
              <a:rPr lang="en-CA"/>
              <a:t> </a:t>
            </a:r>
            <a:r>
              <a:rPr lang="en-CA" err="1"/>
              <a:t>fermentum</a:t>
            </a:r>
            <a:endParaRPr lang="en-CA"/>
          </a:p>
          <a:p>
            <a:pPr lvl="0"/>
            <a:r>
              <a:rPr lang="en-CA" err="1"/>
              <a:t>laoreet</a:t>
            </a:r>
            <a:r>
              <a:rPr lang="en-CA"/>
              <a:t> in </a:t>
            </a:r>
            <a:r>
              <a:rPr lang="en-CA" err="1"/>
              <a:t>ipsum</a:t>
            </a:r>
            <a:r>
              <a:rPr lang="en-CA"/>
              <a:t> nisi </a:t>
            </a:r>
            <a:r>
              <a:rPr lang="en-CA" err="1"/>
              <a:t>ultricies</a:t>
            </a:r>
            <a:r>
              <a:rPr lang="en-CA"/>
              <a:t> id </a:t>
            </a:r>
            <a:r>
              <a:rPr lang="en-CA" err="1"/>
              <a:t>lectus</a:t>
            </a:r>
            <a:r>
              <a:rPr lang="en-CA"/>
              <a:t> in.</a:t>
            </a:r>
          </a:p>
        </p:txBody>
      </p:sp>
      <p:sp>
        <p:nvSpPr>
          <p:cNvPr id="13" name="Text Placeholder 7">
            <a:extLst>
              <a:ext uri="{FF2B5EF4-FFF2-40B4-BE49-F238E27FC236}">
                <a16:creationId xmlns:a16="http://schemas.microsoft.com/office/drawing/2014/main" id="{D108FECC-759A-5543-B78A-B9111B7F6A91}"/>
              </a:ext>
            </a:extLst>
          </p:cNvPr>
          <p:cNvSpPr>
            <a:spLocks noGrp="1"/>
          </p:cNvSpPr>
          <p:nvPr>
            <p:ph type="body" sz="quarter" idx="14" hasCustomPrompt="1"/>
          </p:nvPr>
        </p:nvSpPr>
        <p:spPr>
          <a:xfrm>
            <a:off x="453934" y="916455"/>
            <a:ext cx="5390146" cy="571708"/>
          </a:xfrm>
          <a:prstGeom prst="rect">
            <a:avLst/>
          </a:prstGeom>
        </p:spPr>
        <p:txBody>
          <a:bodyPr lIns="0"/>
          <a:lstStyle>
            <a:lvl1pPr marL="0" indent="0">
              <a:lnSpc>
                <a:spcPts val="4000"/>
              </a:lnSpc>
              <a:spcBef>
                <a:spcPts val="0"/>
              </a:spcBef>
              <a:buNone/>
              <a:defRPr sz="3600" baseline="0">
                <a:solidFill>
                  <a:srgbClr val="EAAB00"/>
                </a:solidFill>
                <a:latin typeface="Sun Life Sans" panose="02000503000000020004" pitchFamily="2" charset="77"/>
              </a:defRPr>
            </a:lvl1pPr>
          </a:lstStyle>
          <a:p>
            <a:pPr lvl="0"/>
            <a:r>
              <a:rPr lang="en-CA"/>
              <a:t>Short Intro headline</a:t>
            </a:r>
          </a:p>
        </p:txBody>
      </p:sp>
      <p:pic>
        <p:nvPicPr>
          <p:cNvPr id="4" name="Picture 3">
            <a:extLst>
              <a:ext uri="{FF2B5EF4-FFF2-40B4-BE49-F238E27FC236}">
                <a16:creationId xmlns:a16="http://schemas.microsoft.com/office/drawing/2014/main" id="{B5577F1B-6020-7749-9CD4-4C07E041D9D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r="1632"/>
          <a:stretch/>
        </p:blipFill>
        <p:spPr>
          <a:xfrm>
            <a:off x="4598577" y="3105592"/>
            <a:ext cx="4545423" cy="2037908"/>
          </a:xfrm>
          <a:prstGeom prst="rect">
            <a:avLst/>
          </a:prstGeom>
        </p:spPr>
      </p:pic>
    </p:spTree>
    <p:extLst>
      <p:ext uri="{BB962C8B-B14F-4D97-AF65-F5344CB8AC3E}">
        <p14:creationId xmlns:p14="http://schemas.microsoft.com/office/powerpoint/2010/main" val="14593578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Divider slide - 05">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01FDADE-6577-7A4A-9888-D4D056BBD174}"/>
              </a:ext>
            </a:extLst>
          </p:cNvPr>
          <p:cNvPicPr>
            <a:picLocks noChangeAspect="1"/>
          </p:cNvPicPr>
          <p:nvPr userDrawn="1"/>
        </p:nvPicPr>
        <p:blipFill>
          <a:blip r:embed="rId2">
            <a:alphaModFix amt="35000"/>
          </a:blip>
          <a:stretch>
            <a:fillRect/>
          </a:stretch>
        </p:blipFill>
        <p:spPr>
          <a:xfrm>
            <a:off x="0" y="0"/>
            <a:ext cx="9144000" cy="5143500"/>
          </a:xfrm>
          <a:prstGeom prst="rect">
            <a:avLst/>
          </a:prstGeom>
          <a:solidFill>
            <a:schemeClr val="bg1"/>
          </a:solidFill>
        </p:spPr>
      </p:pic>
      <p:pic>
        <p:nvPicPr>
          <p:cNvPr id="9" name="Picture 8">
            <a:extLst>
              <a:ext uri="{FF2B5EF4-FFF2-40B4-BE49-F238E27FC236}">
                <a16:creationId xmlns:a16="http://schemas.microsoft.com/office/drawing/2014/main" id="{BAB8925B-63E7-3840-8E5E-8000B76ADB1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56200" y="0"/>
            <a:ext cx="3987800" cy="3403600"/>
          </a:xfrm>
          <a:prstGeom prst="rect">
            <a:avLst/>
          </a:prstGeom>
        </p:spPr>
      </p:pic>
      <p:sp>
        <p:nvSpPr>
          <p:cNvPr id="16" name="Text Placeholder 7">
            <a:extLst>
              <a:ext uri="{FF2B5EF4-FFF2-40B4-BE49-F238E27FC236}">
                <a16:creationId xmlns:a16="http://schemas.microsoft.com/office/drawing/2014/main" id="{51659038-8119-2D45-AD64-63DE33ED0337}"/>
              </a:ext>
            </a:extLst>
          </p:cNvPr>
          <p:cNvSpPr>
            <a:spLocks noGrp="1"/>
          </p:cNvSpPr>
          <p:nvPr>
            <p:ph type="body" sz="quarter" idx="14" hasCustomPrompt="1"/>
          </p:nvPr>
        </p:nvSpPr>
        <p:spPr>
          <a:xfrm>
            <a:off x="453934" y="811281"/>
            <a:ext cx="4530539" cy="1076383"/>
          </a:xfrm>
          <a:prstGeom prst="rect">
            <a:avLst/>
          </a:prstGeom>
        </p:spPr>
        <p:txBody>
          <a:bodyPr lIns="0"/>
          <a:lstStyle>
            <a:lvl1pPr marL="0" indent="0">
              <a:lnSpc>
                <a:spcPct val="95000"/>
              </a:lnSpc>
              <a:spcBef>
                <a:spcPts val="0"/>
              </a:spcBef>
              <a:buNone/>
              <a:defRPr sz="4000" b="0" i="0" baseline="0">
                <a:solidFill>
                  <a:srgbClr val="003946"/>
                </a:solidFill>
                <a:latin typeface="Sun Life Sans" panose="02000503000000020004" pitchFamily="2" charset="77"/>
              </a:defRPr>
            </a:lvl1pPr>
          </a:lstStyle>
          <a:p>
            <a:pPr lvl="0"/>
            <a:r>
              <a:rPr lang="en-CA"/>
              <a:t>Short Intro</a:t>
            </a:r>
            <a:br>
              <a:rPr lang="en-CA"/>
            </a:br>
            <a:r>
              <a:rPr lang="en-CA"/>
              <a:t>headline</a:t>
            </a:r>
          </a:p>
        </p:txBody>
      </p:sp>
      <p:sp>
        <p:nvSpPr>
          <p:cNvPr id="17" name="Text Placeholder 25">
            <a:extLst>
              <a:ext uri="{FF2B5EF4-FFF2-40B4-BE49-F238E27FC236}">
                <a16:creationId xmlns:a16="http://schemas.microsoft.com/office/drawing/2014/main" id="{DCA29F15-1AA4-284B-AA19-2F8507002517}"/>
              </a:ext>
            </a:extLst>
          </p:cNvPr>
          <p:cNvSpPr>
            <a:spLocks noGrp="1"/>
          </p:cNvSpPr>
          <p:nvPr>
            <p:ph type="body" sz="quarter" idx="15" hasCustomPrompt="1"/>
          </p:nvPr>
        </p:nvSpPr>
        <p:spPr>
          <a:xfrm>
            <a:off x="453936" y="2109369"/>
            <a:ext cx="4530538" cy="1375603"/>
          </a:xfrm>
          <a:prstGeom prst="rect">
            <a:avLst/>
          </a:prstGeom>
        </p:spPr>
        <p:txBody>
          <a:bodyPr lIns="0"/>
          <a:lstStyle>
            <a:lvl1pPr marL="0" indent="0">
              <a:lnSpc>
                <a:spcPct val="100000"/>
              </a:lnSpc>
              <a:spcBef>
                <a:spcPts val="0"/>
              </a:spcBef>
              <a:buNone/>
              <a:defRPr sz="1800" b="0" i="0">
                <a:solidFill>
                  <a:srgbClr val="003946"/>
                </a:solidFill>
                <a:latin typeface="Sun Life Sans" panose="02000503000000020004" pitchFamily="2" charset="77"/>
              </a:defRPr>
            </a:lvl1pPr>
          </a:lstStyle>
          <a:p>
            <a:pPr lvl="0"/>
            <a:r>
              <a:rPr lang="en-CA"/>
              <a:t>Lorem ipsum dolor sit </a:t>
            </a:r>
            <a:r>
              <a:rPr lang="en-CA" err="1"/>
              <a:t>amet</a:t>
            </a:r>
            <a:r>
              <a:rPr lang="en-CA"/>
              <a:t>, </a:t>
            </a:r>
            <a:r>
              <a:rPr lang="en-CA" err="1"/>
              <a:t>consectetur</a:t>
            </a:r>
            <a:endParaRPr lang="en-CA"/>
          </a:p>
          <a:p>
            <a:pPr lvl="0"/>
            <a:r>
              <a:rPr lang="en-CA" err="1"/>
              <a:t>adipiscing</a:t>
            </a:r>
            <a:r>
              <a:rPr lang="en-CA"/>
              <a:t> </a:t>
            </a:r>
            <a:r>
              <a:rPr lang="en-CA" err="1"/>
              <a:t>elit</a:t>
            </a:r>
            <a:r>
              <a:rPr lang="en-CA"/>
              <a:t>. </a:t>
            </a:r>
            <a:r>
              <a:rPr lang="en-CA" err="1"/>
              <a:t>Aenean</a:t>
            </a:r>
            <a:r>
              <a:rPr lang="en-CA"/>
              <a:t> lacinia </a:t>
            </a:r>
            <a:r>
              <a:rPr lang="en-CA" err="1"/>
              <a:t>aliquet</a:t>
            </a:r>
            <a:r>
              <a:rPr lang="en-CA"/>
              <a:t> </a:t>
            </a:r>
            <a:r>
              <a:rPr lang="en-CA" err="1"/>
              <a:t>arcu</a:t>
            </a:r>
            <a:r>
              <a:rPr lang="en-CA"/>
              <a:t> </a:t>
            </a:r>
            <a:r>
              <a:rPr lang="en-CA" err="1"/>
              <a:t>eu</a:t>
            </a:r>
            <a:r>
              <a:rPr lang="en-CA"/>
              <a:t> </a:t>
            </a:r>
            <a:r>
              <a:rPr lang="en-CA" err="1"/>
              <a:t>aliquet</a:t>
            </a:r>
            <a:r>
              <a:rPr lang="en-CA"/>
              <a:t>. Morbi  </a:t>
            </a:r>
            <a:r>
              <a:rPr lang="en-CA" err="1"/>
              <a:t>leo</a:t>
            </a:r>
            <a:r>
              <a:rPr lang="en-CA"/>
              <a:t> </a:t>
            </a:r>
            <a:r>
              <a:rPr lang="en-CA" err="1"/>
              <a:t>sagittis</a:t>
            </a:r>
            <a:r>
              <a:rPr lang="en-CA"/>
              <a:t> fermentum </a:t>
            </a:r>
            <a:r>
              <a:rPr lang="en-CA" err="1"/>
              <a:t>laoreet</a:t>
            </a:r>
            <a:r>
              <a:rPr lang="en-CA"/>
              <a:t> in ipsum nisi </a:t>
            </a:r>
            <a:r>
              <a:rPr lang="en-CA" err="1"/>
              <a:t>ultricies</a:t>
            </a:r>
            <a:r>
              <a:rPr lang="en-CA"/>
              <a:t> id </a:t>
            </a:r>
            <a:r>
              <a:rPr lang="en-CA" err="1"/>
              <a:t>lectus</a:t>
            </a:r>
            <a:r>
              <a:rPr lang="en-CA"/>
              <a:t> in.</a:t>
            </a:r>
          </a:p>
        </p:txBody>
      </p:sp>
      <p:sp>
        <p:nvSpPr>
          <p:cNvPr id="11" name="Text Placeholder 22">
            <a:extLst>
              <a:ext uri="{FF2B5EF4-FFF2-40B4-BE49-F238E27FC236}">
                <a16:creationId xmlns:a16="http://schemas.microsoft.com/office/drawing/2014/main" id="{E5E1E3BD-ECD1-2C49-BB7D-F9DF5928676A}"/>
              </a:ext>
            </a:extLst>
          </p:cNvPr>
          <p:cNvSpPr>
            <a:spLocks noGrp="1"/>
          </p:cNvSpPr>
          <p:nvPr>
            <p:ph type="body" sz="quarter" idx="17" hasCustomPrompt="1"/>
          </p:nvPr>
        </p:nvSpPr>
        <p:spPr>
          <a:xfrm>
            <a:off x="5886492" y="810289"/>
            <a:ext cx="3106514" cy="239058"/>
          </a:xfrm>
          <a:prstGeom prst="rect">
            <a:avLst/>
          </a:prstGeom>
        </p:spPr>
        <p:txBody>
          <a:bodyPr bIns="0" anchor="ctr"/>
          <a:lstStyle>
            <a:lvl1pPr algn="ctr">
              <a:defRPr sz="1400" b="0" i="0" spc="200" baseline="0">
                <a:solidFill>
                  <a:srgbClr val="003946"/>
                </a:solidFill>
                <a:latin typeface="Sun Life Sans" panose="02000503000000020004" pitchFamily="2" charset="77"/>
              </a:defRPr>
            </a:lvl1pPr>
          </a:lstStyle>
          <a:p>
            <a:pPr lvl="0"/>
            <a:r>
              <a:rPr lang="en-CA"/>
              <a:t>SECTION NAME/NUMBER</a:t>
            </a:r>
          </a:p>
        </p:txBody>
      </p:sp>
    </p:spTree>
    <p:extLst>
      <p:ext uri="{BB962C8B-B14F-4D97-AF65-F5344CB8AC3E}">
        <p14:creationId xmlns:p14="http://schemas.microsoft.com/office/powerpoint/2010/main" val="9467845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Content slide - 02">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A25CB518-F75C-B84A-A99D-11D8AEC42455}"/>
              </a:ext>
            </a:extLst>
          </p:cNvPr>
          <p:cNvSpPr>
            <a:spLocks noGrp="1"/>
          </p:cNvSpPr>
          <p:nvPr>
            <p:ph type="title" hasCustomPrompt="1"/>
          </p:nvPr>
        </p:nvSpPr>
        <p:spPr>
          <a:xfrm>
            <a:off x="450670" y="412750"/>
            <a:ext cx="8242661" cy="581025"/>
          </a:xfrm>
          <a:prstGeom prst="rect">
            <a:avLst/>
          </a:prstGeom>
        </p:spPr>
        <p:txBody>
          <a:bodyPr lIns="0">
            <a:noAutofit/>
          </a:bodyPr>
          <a:lstStyle>
            <a:lvl1pPr>
              <a:defRPr sz="2400" b="0" i="0">
                <a:latin typeface="Sun Life Sans" panose="02000503000000020004" pitchFamily="2" charset="77"/>
              </a:defRPr>
            </a:lvl1pPr>
          </a:lstStyle>
          <a:p>
            <a:r>
              <a:rPr lang="en-CA"/>
              <a:t>Headline goes here </a:t>
            </a:r>
            <a:endParaRPr lang="en-US"/>
          </a:p>
        </p:txBody>
      </p:sp>
      <p:sp>
        <p:nvSpPr>
          <p:cNvPr id="19" name="TextBox 18">
            <a:extLst>
              <a:ext uri="{FF2B5EF4-FFF2-40B4-BE49-F238E27FC236}">
                <a16:creationId xmlns:a16="http://schemas.microsoft.com/office/drawing/2014/main" id="{E746F5A9-F5CB-4740-8B8C-633BB9BF3AFF}"/>
              </a:ext>
            </a:extLst>
          </p:cNvPr>
          <p:cNvSpPr txBox="1"/>
          <p:nvPr userDrawn="1"/>
        </p:nvSpPr>
        <p:spPr>
          <a:xfrm>
            <a:off x="5881189" y="4789518"/>
            <a:ext cx="2730548" cy="208840"/>
          </a:xfrm>
          <a:prstGeom prst="rect">
            <a:avLst/>
          </a:prstGeom>
          <a:noFill/>
        </p:spPr>
        <p:txBody>
          <a:bodyPr wrap="square" lIns="0" rIns="72000" bIns="46800"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CA" sz="750" b="0" i="0" spc="300" baseline="0" dirty="0">
                <a:solidFill>
                  <a:srgbClr val="003946"/>
                </a:solidFill>
                <a:latin typeface="Sun Life Sans" panose="02000503000000020004" pitchFamily="2" charset="77"/>
                <a:cs typeface="Calibri" panose="020F0502020204030204" pitchFamily="34" charset="0"/>
              </a:rPr>
              <a:t>SUN LIFE</a:t>
            </a:r>
            <a:endParaRPr lang="en-CA" sz="750" b="0" i="0" spc="300" baseline="0" dirty="0">
              <a:solidFill>
                <a:srgbClr val="FFCB05"/>
              </a:solidFill>
              <a:latin typeface="Sun Life Sans" panose="02000503000000020004" pitchFamily="2" charset="77"/>
              <a:cs typeface="Calibri" panose="020F0502020204030204" pitchFamily="34" charset="0"/>
            </a:endParaRPr>
          </a:p>
        </p:txBody>
      </p:sp>
      <p:sp>
        <p:nvSpPr>
          <p:cNvPr id="20" name="Text Placeholder 2">
            <a:extLst>
              <a:ext uri="{FF2B5EF4-FFF2-40B4-BE49-F238E27FC236}">
                <a16:creationId xmlns:a16="http://schemas.microsoft.com/office/drawing/2014/main" id="{541D5EFF-5A88-9E4A-A55A-44B3B9B844B1}"/>
              </a:ext>
            </a:extLst>
          </p:cNvPr>
          <p:cNvSpPr>
            <a:spLocks noGrp="1"/>
          </p:cNvSpPr>
          <p:nvPr>
            <p:ph type="body" sz="quarter" idx="10" hasCustomPrompt="1"/>
          </p:nvPr>
        </p:nvSpPr>
        <p:spPr>
          <a:xfrm>
            <a:off x="450668" y="4789518"/>
            <a:ext cx="3009708" cy="224789"/>
          </a:xfrm>
          <a:prstGeom prst="rect">
            <a:avLst/>
          </a:prstGeom>
        </p:spPr>
        <p:txBody>
          <a:bodyPr lIns="0" rIns="0"/>
          <a:lstStyle>
            <a:lvl1pPr>
              <a:buFontTx/>
              <a:buNone/>
              <a:defRPr sz="750" b="0" i="0" spc="300" baseline="0">
                <a:latin typeface="Sun Life Sans" panose="02000503000000020004" pitchFamily="2" charset="77"/>
              </a:defRPr>
            </a:lvl1pPr>
            <a:lvl2pPr marL="0" indent="0">
              <a:buFontTx/>
              <a:buNone/>
              <a:defRPr/>
            </a:lvl2pPr>
            <a:lvl3pPr marL="271463" indent="0">
              <a:buFontTx/>
              <a:buNone/>
              <a:defRPr/>
            </a:lvl3pPr>
            <a:lvl4pPr marL="449263" indent="0">
              <a:buFontTx/>
              <a:buNone/>
              <a:defRPr/>
            </a:lvl4pPr>
            <a:lvl5pPr marL="627063" indent="0">
              <a:buFontTx/>
              <a:buNone/>
              <a:defRPr/>
            </a:lvl5pPr>
          </a:lstStyle>
          <a:p>
            <a:pPr lvl="0"/>
            <a:r>
              <a:rPr lang="en-US"/>
              <a:t>Professional Development</a:t>
            </a:r>
          </a:p>
        </p:txBody>
      </p:sp>
      <p:sp>
        <p:nvSpPr>
          <p:cNvPr id="22" name="Slide Number Placeholder 5">
            <a:extLst>
              <a:ext uri="{FF2B5EF4-FFF2-40B4-BE49-F238E27FC236}">
                <a16:creationId xmlns:a16="http://schemas.microsoft.com/office/drawing/2014/main" id="{49404BBC-88D5-CD4D-9509-29277CD4286A}"/>
              </a:ext>
            </a:extLst>
          </p:cNvPr>
          <p:cNvSpPr>
            <a:spLocks noGrp="1"/>
          </p:cNvSpPr>
          <p:nvPr>
            <p:ph type="sldNum" sz="quarter" idx="4"/>
          </p:nvPr>
        </p:nvSpPr>
        <p:spPr>
          <a:xfrm>
            <a:off x="8475260" y="4789518"/>
            <a:ext cx="433513" cy="208840"/>
          </a:xfrm>
          <a:prstGeom prst="rect">
            <a:avLst/>
          </a:prstGeom>
        </p:spPr>
        <p:txBody>
          <a:bodyPr vert="horz" lIns="91440" tIns="45720" rIns="90000" bIns="45720" rtlCol="0" anchor="ctr"/>
          <a:lstStyle>
            <a:lvl1pPr algn="r">
              <a:defRPr sz="750" b="0" i="0">
                <a:solidFill>
                  <a:srgbClr val="003946"/>
                </a:solidFill>
                <a:latin typeface="Sun Life Sans" panose="02000503000000020004" pitchFamily="2" charset="77"/>
                <a:cs typeface="Calibri"/>
              </a:defRPr>
            </a:lvl1pPr>
          </a:lstStyle>
          <a:p>
            <a:fld id="{CD0B62E8-4833-C84D-A86B-4CF3C4DE74F8}" type="slidenum">
              <a:rPr lang="uk-UA" smtClean="0"/>
              <a:pPr/>
              <a:t>‹N°›</a:t>
            </a:fld>
            <a:endParaRPr lang="uk-UA"/>
          </a:p>
        </p:txBody>
      </p:sp>
      <p:sp>
        <p:nvSpPr>
          <p:cNvPr id="23" name="Content Placeholder 4">
            <a:extLst>
              <a:ext uri="{FF2B5EF4-FFF2-40B4-BE49-F238E27FC236}">
                <a16:creationId xmlns:a16="http://schemas.microsoft.com/office/drawing/2014/main" id="{75E09434-7F30-7D4A-8CA8-F34BD7388AE9}"/>
              </a:ext>
            </a:extLst>
          </p:cNvPr>
          <p:cNvSpPr>
            <a:spLocks noGrp="1"/>
          </p:cNvSpPr>
          <p:nvPr>
            <p:ph sz="quarter" idx="13" hasCustomPrompt="1"/>
          </p:nvPr>
        </p:nvSpPr>
        <p:spPr>
          <a:xfrm>
            <a:off x="453934" y="1555964"/>
            <a:ext cx="8236129" cy="310453"/>
          </a:xfrm>
          <a:prstGeom prst="rect">
            <a:avLst/>
          </a:prstGeom>
        </p:spPr>
        <p:txBody>
          <a:bodyPr lIns="0"/>
          <a:lstStyle>
            <a:lvl1pPr marL="0" indent="0">
              <a:spcBef>
                <a:spcPts val="0"/>
              </a:spcBef>
              <a:buNone/>
              <a:defRPr sz="1500" b="0" i="0">
                <a:solidFill>
                  <a:srgbClr val="EAAB00"/>
                </a:solidFill>
                <a:latin typeface="Sun Life Sans" panose="02000503000000020004" pitchFamily="2" charset="77"/>
              </a:defRPr>
            </a:lvl1pPr>
          </a:lstStyle>
          <a:p>
            <a:pPr lvl="0"/>
            <a:r>
              <a:rPr lang="en-CA"/>
              <a:t>SECTION TITLE GOES HERE</a:t>
            </a:r>
          </a:p>
        </p:txBody>
      </p:sp>
      <p:sp>
        <p:nvSpPr>
          <p:cNvPr id="24" name="Content Placeholder 14">
            <a:extLst>
              <a:ext uri="{FF2B5EF4-FFF2-40B4-BE49-F238E27FC236}">
                <a16:creationId xmlns:a16="http://schemas.microsoft.com/office/drawing/2014/main" id="{5030A7B9-125C-3544-A8BC-8578C9A581A6}"/>
              </a:ext>
            </a:extLst>
          </p:cNvPr>
          <p:cNvSpPr>
            <a:spLocks noGrp="1"/>
          </p:cNvSpPr>
          <p:nvPr>
            <p:ph sz="quarter" idx="14" hasCustomPrompt="1"/>
          </p:nvPr>
        </p:nvSpPr>
        <p:spPr>
          <a:xfrm>
            <a:off x="453934" y="2036290"/>
            <a:ext cx="8236129" cy="2072872"/>
          </a:xfrm>
          <a:prstGeom prst="rect">
            <a:avLst/>
          </a:prstGeom>
        </p:spPr>
        <p:txBody>
          <a:bodyPr lIns="0"/>
          <a:lstStyle>
            <a:lvl1pPr>
              <a:defRPr sz="1200" b="0" i="0">
                <a:solidFill>
                  <a:srgbClr val="555555"/>
                </a:solidFill>
                <a:latin typeface="Sun Life Sans" panose="02000503000000020004" pitchFamily="2" charset="77"/>
              </a:defRPr>
            </a:lvl1pPr>
            <a:lvl2pPr marL="86400" indent="-122400">
              <a:buClr>
                <a:srgbClr val="EAAB00"/>
              </a:buClr>
              <a:defRPr sz="1200" b="0" i="0">
                <a:solidFill>
                  <a:srgbClr val="555555"/>
                </a:solidFill>
                <a:latin typeface="Sun Life Sans" panose="02000503000000020004" pitchFamily="2" charset="77"/>
              </a:defRPr>
            </a:lvl2pPr>
            <a:lvl3pPr marL="237600" indent="-122400">
              <a:buClr>
                <a:srgbClr val="EAAB00"/>
              </a:buClr>
              <a:defRPr sz="1200" b="0" i="0">
                <a:solidFill>
                  <a:srgbClr val="555555"/>
                </a:solidFill>
                <a:latin typeface="Sun Life Sans" panose="02000503000000020004" pitchFamily="2" charset="77"/>
              </a:defRPr>
            </a:lvl3pPr>
            <a:lvl4pPr marL="356400" indent="-122400">
              <a:buClr>
                <a:srgbClr val="EAAB00"/>
              </a:buClr>
              <a:defRPr sz="1200" b="0" i="0">
                <a:solidFill>
                  <a:srgbClr val="555555"/>
                </a:solidFill>
                <a:latin typeface="Sun Life Sans" panose="02000503000000020004" pitchFamily="2" charset="77"/>
              </a:defRPr>
            </a:lvl4pPr>
            <a:lvl5pPr marL="478800" indent="-122400">
              <a:buClr>
                <a:srgbClr val="EAAB00"/>
              </a:buClr>
              <a:defRPr sz="1200" b="0" i="0">
                <a:solidFill>
                  <a:srgbClr val="555555"/>
                </a:solidFill>
                <a:latin typeface="Sun Life Sans" panose="02000503000000020004" pitchFamily="2" charset="77"/>
              </a:defRPr>
            </a:lvl5pPr>
          </a:lstStyle>
          <a:p>
            <a:pPr lvl="0"/>
            <a:r>
              <a:rPr lang="en-CA"/>
              <a:t>Add text here</a:t>
            </a:r>
          </a:p>
          <a:p>
            <a:pPr lvl="1"/>
            <a:r>
              <a:rPr lang="en-CA"/>
              <a:t>bullet level 1</a:t>
            </a:r>
          </a:p>
          <a:p>
            <a:pPr lvl="2"/>
            <a:r>
              <a:rPr lang="en-CA"/>
              <a:t>bullet level 2</a:t>
            </a:r>
          </a:p>
          <a:p>
            <a:pPr lvl="3"/>
            <a:r>
              <a:rPr lang="en-CA"/>
              <a:t>bullet level 3</a:t>
            </a:r>
          </a:p>
          <a:p>
            <a:pPr lvl="4"/>
            <a:r>
              <a:rPr lang="en-CA"/>
              <a:t>bullet level 4</a:t>
            </a:r>
          </a:p>
        </p:txBody>
      </p:sp>
      <p:sp>
        <p:nvSpPr>
          <p:cNvPr id="25" name="Text Placeholder 20">
            <a:extLst>
              <a:ext uri="{FF2B5EF4-FFF2-40B4-BE49-F238E27FC236}">
                <a16:creationId xmlns:a16="http://schemas.microsoft.com/office/drawing/2014/main" id="{23A2C154-3501-8040-BF24-E3026686772F}"/>
              </a:ext>
            </a:extLst>
          </p:cNvPr>
          <p:cNvSpPr>
            <a:spLocks noGrp="1"/>
          </p:cNvSpPr>
          <p:nvPr>
            <p:ph type="body" sz="quarter" idx="15" hasCustomPrompt="1"/>
          </p:nvPr>
        </p:nvSpPr>
        <p:spPr>
          <a:xfrm>
            <a:off x="453934" y="1075638"/>
            <a:ext cx="8236129" cy="398463"/>
          </a:xfrm>
          <a:prstGeom prst="rect">
            <a:avLst/>
          </a:prstGeom>
        </p:spPr>
        <p:txBody>
          <a:bodyPr lIns="0" anchor="ctr"/>
          <a:lstStyle>
            <a:lvl1pPr marL="0" indent="0">
              <a:spcBef>
                <a:spcPts val="0"/>
              </a:spcBef>
              <a:buNone/>
              <a:defRPr sz="1700" b="0" i="0" baseline="0">
                <a:latin typeface="Sun Life Sans" panose="02000503000000020004" pitchFamily="2" charset="77"/>
              </a:defRPr>
            </a:lvl1pPr>
          </a:lstStyle>
          <a:p>
            <a:pPr lvl="0"/>
            <a:r>
              <a:rPr lang="en-CA"/>
              <a:t>Subhead goes here</a:t>
            </a:r>
          </a:p>
        </p:txBody>
      </p:sp>
      <p:pic>
        <p:nvPicPr>
          <p:cNvPr id="12" name="Picture 11">
            <a:extLst>
              <a:ext uri="{FF2B5EF4-FFF2-40B4-BE49-F238E27FC236}">
                <a16:creationId xmlns:a16="http://schemas.microsoft.com/office/drawing/2014/main" id="{466FE6AC-EC75-6943-B73C-B1F2CFEF8E3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7864"/>
          <a:stretch/>
        </p:blipFill>
        <p:spPr>
          <a:xfrm>
            <a:off x="3724195" y="4521336"/>
            <a:ext cx="1686005" cy="622164"/>
          </a:xfrm>
          <a:prstGeom prst="rect">
            <a:avLst/>
          </a:prstGeom>
        </p:spPr>
      </p:pic>
    </p:spTree>
    <p:extLst>
      <p:ext uri="{BB962C8B-B14F-4D97-AF65-F5344CB8AC3E}">
        <p14:creationId xmlns:p14="http://schemas.microsoft.com/office/powerpoint/2010/main" val="35544550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Content slide - 03">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F539FEF9-886E-D549-AE17-7EEABCE2E6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4382820"/>
            <a:ext cx="3515137" cy="760679"/>
          </a:xfrm>
          <a:prstGeom prst="rect">
            <a:avLst/>
          </a:prstGeom>
        </p:spPr>
      </p:pic>
      <p:sp>
        <p:nvSpPr>
          <p:cNvPr id="11" name="Slide Number Placeholder 5">
            <a:extLst>
              <a:ext uri="{FF2B5EF4-FFF2-40B4-BE49-F238E27FC236}">
                <a16:creationId xmlns:a16="http://schemas.microsoft.com/office/drawing/2014/main" id="{E109AA21-A75C-8C4B-87D6-504193D821DF}"/>
              </a:ext>
            </a:extLst>
          </p:cNvPr>
          <p:cNvSpPr>
            <a:spLocks noGrp="1"/>
          </p:cNvSpPr>
          <p:nvPr>
            <p:ph type="sldNum" sz="quarter" idx="4"/>
          </p:nvPr>
        </p:nvSpPr>
        <p:spPr>
          <a:xfrm>
            <a:off x="8586279" y="4680663"/>
            <a:ext cx="360013" cy="361785"/>
          </a:xfrm>
          <a:prstGeom prst="rect">
            <a:avLst/>
          </a:prstGeom>
        </p:spPr>
        <p:txBody>
          <a:bodyPr vert="horz" lIns="0" tIns="45720" rIns="0" bIns="45720" rtlCol="0" anchor="ctr"/>
          <a:lstStyle>
            <a:lvl1pPr algn="ctr">
              <a:defRPr sz="750" b="0" i="0">
                <a:solidFill>
                  <a:srgbClr val="003946"/>
                </a:solidFill>
                <a:latin typeface="Sun Life Sans" panose="02000503000000020004" pitchFamily="2" charset="77"/>
                <a:cs typeface="Calibri"/>
              </a:defRPr>
            </a:lvl1pPr>
          </a:lstStyle>
          <a:p>
            <a:fld id="{CD0B62E8-4833-C84D-A86B-4CF3C4DE74F8}" type="slidenum">
              <a:rPr lang="uk-UA" smtClean="0"/>
              <a:pPr/>
              <a:t>‹N°›</a:t>
            </a:fld>
            <a:endParaRPr lang="uk-UA"/>
          </a:p>
        </p:txBody>
      </p:sp>
      <p:sp>
        <p:nvSpPr>
          <p:cNvPr id="14" name="Title 1">
            <a:extLst>
              <a:ext uri="{FF2B5EF4-FFF2-40B4-BE49-F238E27FC236}">
                <a16:creationId xmlns:a16="http://schemas.microsoft.com/office/drawing/2014/main" id="{959AE2C7-2BF0-E040-9F25-63FE955E4F42}"/>
              </a:ext>
            </a:extLst>
          </p:cNvPr>
          <p:cNvSpPr>
            <a:spLocks noGrp="1"/>
          </p:cNvSpPr>
          <p:nvPr>
            <p:ph type="title" hasCustomPrompt="1"/>
          </p:nvPr>
        </p:nvSpPr>
        <p:spPr>
          <a:xfrm>
            <a:off x="450667" y="412750"/>
            <a:ext cx="8239395" cy="581025"/>
          </a:xfrm>
          <a:prstGeom prst="rect">
            <a:avLst/>
          </a:prstGeom>
        </p:spPr>
        <p:txBody>
          <a:bodyPr lIns="0">
            <a:noAutofit/>
          </a:bodyPr>
          <a:lstStyle>
            <a:lvl1pPr>
              <a:defRPr sz="2400" b="0" i="0">
                <a:latin typeface="Sun Life Sans" panose="02000503000000020004" pitchFamily="2" charset="77"/>
              </a:defRPr>
            </a:lvl1pPr>
          </a:lstStyle>
          <a:p>
            <a:r>
              <a:rPr lang="en-CA"/>
              <a:t>Headline goes here </a:t>
            </a:r>
            <a:endParaRPr lang="en-US"/>
          </a:p>
        </p:txBody>
      </p:sp>
      <p:sp>
        <p:nvSpPr>
          <p:cNvPr id="15" name="TextBox 14">
            <a:extLst>
              <a:ext uri="{FF2B5EF4-FFF2-40B4-BE49-F238E27FC236}">
                <a16:creationId xmlns:a16="http://schemas.microsoft.com/office/drawing/2014/main" id="{489F20D9-0209-9E4C-B8CD-B835E6C39A62}"/>
              </a:ext>
            </a:extLst>
          </p:cNvPr>
          <p:cNvSpPr txBox="1"/>
          <p:nvPr userDrawn="1"/>
        </p:nvSpPr>
        <p:spPr>
          <a:xfrm>
            <a:off x="450668" y="4757135"/>
            <a:ext cx="2413686" cy="208840"/>
          </a:xfrm>
          <a:prstGeom prst="rect">
            <a:avLst/>
          </a:prstGeom>
          <a:noFill/>
        </p:spPr>
        <p:txBody>
          <a:bodyPr wrap="square" lIns="0" rIns="72000" bIns="468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sz="750" b="0" i="0" spc="300" baseline="0" dirty="0">
                <a:solidFill>
                  <a:srgbClr val="003946"/>
                </a:solidFill>
                <a:latin typeface="Sun Life Sans" panose="02000503000000020004" pitchFamily="2" charset="77"/>
                <a:cs typeface="Calibri" panose="020F0502020204030204" pitchFamily="34" charset="0"/>
              </a:rPr>
              <a:t>SUN LIFE</a:t>
            </a:r>
            <a:endParaRPr lang="en-CA" sz="750" b="0" i="0" spc="300" baseline="0" dirty="0">
              <a:solidFill>
                <a:srgbClr val="FFCB05"/>
              </a:solidFill>
              <a:latin typeface="Sun Life Sans" panose="02000503000000020004" pitchFamily="2" charset="77"/>
              <a:cs typeface="Calibri" panose="020F0502020204030204" pitchFamily="34" charset="0"/>
            </a:endParaRPr>
          </a:p>
        </p:txBody>
      </p:sp>
      <p:sp>
        <p:nvSpPr>
          <p:cNvPr id="16" name="Text Placeholder 2">
            <a:extLst>
              <a:ext uri="{FF2B5EF4-FFF2-40B4-BE49-F238E27FC236}">
                <a16:creationId xmlns:a16="http://schemas.microsoft.com/office/drawing/2014/main" id="{73C5AE85-662D-A847-930E-896C1D1C2950}"/>
              </a:ext>
            </a:extLst>
          </p:cNvPr>
          <p:cNvSpPr>
            <a:spLocks noGrp="1"/>
          </p:cNvSpPr>
          <p:nvPr>
            <p:ph type="body" sz="quarter" idx="10" hasCustomPrompt="1"/>
          </p:nvPr>
        </p:nvSpPr>
        <p:spPr>
          <a:xfrm>
            <a:off x="3315022" y="4749161"/>
            <a:ext cx="5038563" cy="216813"/>
          </a:xfrm>
          <a:prstGeom prst="rect">
            <a:avLst/>
          </a:prstGeom>
        </p:spPr>
        <p:txBody>
          <a:bodyPr lIns="0" rIns="0"/>
          <a:lstStyle>
            <a:lvl1pPr algn="r">
              <a:buFontTx/>
              <a:buNone/>
              <a:defRPr sz="750" b="0" i="0" spc="300" baseline="0">
                <a:latin typeface="Sun Life Sans" panose="02000503000000020004" pitchFamily="2" charset="77"/>
              </a:defRPr>
            </a:lvl1pPr>
            <a:lvl2pPr marL="0" indent="0">
              <a:buFontTx/>
              <a:buNone/>
              <a:defRPr/>
            </a:lvl2pPr>
            <a:lvl3pPr marL="271463" indent="0">
              <a:buFontTx/>
              <a:buNone/>
              <a:defRPr/>
            </a:lvl3pPr>
            <a:lvl4pPr marL="449263" indent="0">
              <a:buFontTx/>
              <a:buNone/>
              <a:defRPr/>
            </a:lvl4pPr>
            <a:lvl5pPr marL="627063" indent="0">
              <a:buFontTx/>
              <a:buNone/>
              <a:defRPr/>
            </a:lvl5pPr>
          </a:lstStyle>
          <a:p>
            <a:pPr lvl="0"/>
            <a:r>
              <a:rPr lang="en-US"/>
              <a:t>Professional Development</a:t>
            </a:r>
          </a:p>
        </p:txBody>
      </p:sp>
      <p:sp>
        <p:nvSpPr>
          <p:cNvPr id="17" name="Content Placeholder 4">
            <a:extLst>
              <a:ext uri="{FF2B5EF4-FFF2-40B4-BE49-F238E27FC236}">
                <a16:creationId xmlns:a16="http://schemas.microsoft.com/office/drawing/2014/main" id="{4886BD41-E2B9-8247-88A0-0FA8B5E161BE}"/>
              </a:ext>
            </a:extLst>
          </p:cNvPr>
          <p:cNvSpPr>
            <a:spLocks noGrp="1"/>
          </p:cNvSpPr>
          <p:nvPr>
            <p:ph sz="quarter" idx="13" hasCustomPrompt="1"/>
          </p:nvPr>
        </p:nvSpPr>
        <p:spPr>
          <a:xfrm>
            <a:off x="453934" y="1555964"/>
            <a:ext cx="8236129" cy="310453"/>
          </a:xfrm>
          <a:prstGeom prst="rect">
            <a:avLst/>
          </a:prstGeom>
        </p:spPr>
        <p:txBody>
          <a:bodyPr lIns="0"/>
          <a:lstStyle>
            <a:lvl1pPr marL="0" indent="0">
              <a:spcBef>
                <a:spcPts val="0"/>
              </a:spcBef>
              <a:buNone/>
              <a:defRPr sz="1500" b="0" i="0">
                <a:solidFill>
                  <a:srgbClr val="EAAB00"/>
                </a:solidFill>
                <a:latin typeface="Sun Life Sans" panose="02000503000000020004" pitchFamily="2" charset="77"/>
              </a:defRPr>
            </a:lvl1pPr>
          </a:lstStyle>
          <a:p>
            <a:pPr lvl="0"/>
            <a:r>
              <a:rPr lang="en-CA"/>
              <a:t>SECTION TITLE GOES HERE</a:t>
            </a:r>
          </a:p>
        </p:txBody>
      </p:sp>
      <p:sp>
        <p:nvSpPr>
          <p:cNvPr id="18" name="Content Placeholder 14">
            <a:extLst>
              <a:ext uri="{FF2B5EF4-FFF2-40B4-BE49-F238E27FC236}">
                <a16:creationId xmlns:a16="http://schemas.microsoft.com/office/drawing/2014/main" id="{0A19C6B9-EFA4-D243-928F-338809900EB3}"/>
              </a:ext>
            </a:extLst>
          </p:cNvPr>
          <p:cNvSpPr>
            <a:spLocks noGrp="1"/>
          </p:cNvSpPr>
          <p:nvPr>
            <p:ph sz="quarter" idx="14" hasCustomPrompt="1"/>
          </p:nvPr>
        </p:nvSpPr>
        <p:spPr>
          <a:xfrm>
            <a:off x="453934" y="2036290"/>
            <a:ext cx="8236129" cy="2072872"/>
          </a:xfrm>
          <a:prstGeom prst="rect">
            <a:avLst/>
          </a:prstGeom>
        </p:spPr>
        <p:txBody>
          <a:bodyPr lIns="0"/>
          <a:lstStyle>
            <a:lvl1pPr>
              <a:defRPr sz="1200" b="0" i="0">
                <a:solidFill>
                  <a:srgbClr val="555555"/>
                </a:solidFill>
                <a:latin typeface="Sun Life Sans" panose="02000503000000020004" pitchFamily="2" charset="77"/>
              </a:defRPr>
            </a:lvl1pPr>
            <a:lvl2pPr marL="86400" indent="-122400">
              <a:buClr>
                <a:srgbClr val="EAAB00"/>
              </a:buClr>
              <a:defRPr sz="1200" b="0" i="0">
                <a:solidFill>
                  <a:srgbClr val="555555"/>
                </a:solidFill>
                <a:latin typeface="Sun Life Sans" panose="02000503000000020004" pitchFamily="2" charset="77"/>
              </a:defRPr>
            </a:lvl2pPr>
            <a:lvl3pPr marL="237600" indent="-122400">
              <a:buClr>
                <a:srgbClr val="EAAB00"/>
              </a:buClr>
              <a:defRPr sz="1200" b="0" i="0">
                <a:solidFill>
                  <a:srgbClr val="555555"/>
                </a:solidFill>
                <a:latin typeface="Sun Life Sans" panose="02000503000000020004" pitchFamily="2" charset="77"/>
              </a:defRPr>
            </a:lvl3pPr>
            <a:lvl4pPr marL="356400" indent="-122400">
              <a:buClr>
                <a:srgbClr val="EAAB00"/>
              </a:buClr>
              <a:defRPr sz="1200" b="0" i="0">
                <a:solidFill>
                  <a:srgbClr val="555555"/>
                </a:solidFill>
                <a:latin typeface="Sun Life Sans" panose="02000503000000020004" pitchFamily="2" charset="77"/>
              </a:defRPr>
            </a:lvl4pPr>
            <a:lvl5pPr marL="478800" indent="-122400">
              <a:buClr>
                <a:srgbClr val="EAAB00"/>
              </a:buClr>
              <a:defRPr sz="1200" b="0" i="0">
                <a:solidFill>
                  <a:srgbClr val="555555"/>
                </a:solidFill>
                <a:latin typeface="Sun Life Sans" panose="02000503000000020004" pitchFamily="2" charset="77"/>
              </a:defRPr>
            </a:lvl5pPr>
          </a:lstStyle>
          <a:p>
            <a:pPr lvl="0"/>
            <a:r>
              <a:rPr lang="en-CA"/>
              <a:t>Add text here</a:t>
            </a:r>
          </a:p>
          <a:p>
            <a:pPr lvl="1"/>
            <a:r>
              <a:rPr lang="en-CA"/>
              <a:t>bullet level 1</a:t>
            </a:r>
          </a:p>
          <a:p>
            <a:pPr lvl="2"/>
            <a:r>
              <a:rPr lang="en-CA"/>
              <a:t>bullet level 2</a:t>
            </a:r>
          </a:p>
          <a:p>
            <a:pPr lvl="3"/>
            <a:r>
              <a:rPr lang="en-CA"/>
              <a:t>bullet level 3</a:t>
            </a:r>
          </a:p>
          <a:p>
            <a:pPr lvl="4"/>
            <a:r>
              <a:rPr lang="en-CA"/>
              <a:t>bullet level 4</a:t>
            </a:r>
          </a:p>
        </p:txBody>
      </p:sp>
      <p:sp>
        <p:nvSpPr>
          <p:cNvPr id="26" name="Text Placeholder 20">
            <a:extLst>
              <a:ext uri="{FF2B5EF4-FFF2-40B4-BE49-F238E27FC236}">
                <a16:creationId xmlns:a16="http://schemas.microsoft.com/office/drawing/2014/main" id="{D00BD232-418B-6D42-B103-FB1092D3C0A1}"/>
              </a:ext>
            </a:extLst>
          </p:cNvPr>
          <p:cNvSpPr>
            <a:spLocks noGrp="1"/>
          </p:cNvSpPr>
          <p:nvPr>
            <p:ph type="body" sz="quarter" idx="15" hasCustomPrompt="1"/>
          </p:nvPr>
        </p:nvSpPr>
        <p:spPr>
          <a:xfrm>
            <a:off x="453934" y="1075638"/>
            <a:ext cx="8236129" cy="398463"/>
          </a:xfrm>
          <a:prstGeom prst="rect">
            <a:avLst/>
          </a:prstGeom>
        </p:spPr>
        <p:txBody>
          <a:bodyPr lIns="0" anchor="ctr"/>
          <a:lstStyle>
            <a:lvl1pPr marL="0" indent="0">
              <a:spcBef>
                <a:spcPts val="0"/>
              </a:spcBef>
              <a:buNone/>
              <a:defRPr sz="1700" b="0" i="0" baseline="0">
                <a:latin typeface="Sun Life Sans" panose="02000503000000020004" pitchFamily="2" charset="77"/>
              </a:defRPr>
            </a:lvl1pPr>
          </a:lstStyle>
          <a:p>
            <a:pPr lvl="0"/>
            <a:r>
              <a:rPr lang="en-CA"/>
              <a:t>Subhead goes here</a:t>
            </a:r>
          </a:p>
        </p:txBody>
      </p:sp>
    </p:spTree>
    <p:extLst>
      <p:ext uri="{BB962C8B-B14F-4D97-AF65-F5344CB8AC3E}">
        <p14:creationId xmlns:p14="http://schemas.microsoft.com/office/powerpoint/2010/main" val="14285035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en-US"/>
              <a:t>Click to edit Master title style</a:t>
            </a:r>
            <a:endParaRPr lang="en-CA"/>
          </a:p>
        </p:txBody>
      </p:sp>
      <p:sp>
        <p:nvSpPr>
          <p:cNvPr id="3" name="Date Placeholder 2"/>
          <p:cNvSpPr>
            <a:spLocks noGrp="1"/>
          </p:cNvSpPr>
          <p:nvPr>
            <p:ph type="dt" sz="half" idx="10"/>
          </p:nvPr>
        </p:nvSpPr>
        <p:spPr>
          <a:xfrm>
            <a:off x="628650" y="4767263"/>
            <a:ext cx="2057400" cy="273844"/>
          </a:xfrm>
          <a:prstGeom prst="rect">
            <a:avLst/>
          </a:prstGeom>
        </p:spPr>
        <p:txBody>
          <a:bodyPr/>
          <a:lstStyle/>
          <a:p>
            <a:endParaRPr lang="en-US" dirty="0"/>
          </a:p>
        </p:txBody>
      </p:sp>
      <p:sp>
        <p:nvSpPr>
          <p:cNvPr id="4" name="Footer Placeholder 3"/>
          <p:cNvSpPr>
            <a:spLocks noGrp="1"/>
          </p:cNvSpPr>
          <p:nvPr>
            <p:ph type="ftr" sz="quarter" idx="11"/>
          </p:nvPr>
        </p:nvSpPr>
        <p:spPr>
          <a:xfrm>
            <a:off x="3028950" y="4767263"/>
            <a:ext cx="3086100" cy="273844"/>
          </a:xfrm>
          <a:prstGeom prst="rect">
            <a:avLst/>
          </a:prstGeom>
        </p:spPr>
        <p:txBody>
          <a:bodyPr/>
          <a:lstStyle/>
          <a:p>
            <a:r>
              <a:rPr lang="en-US" dirty="0"/>
              <a:t>PROFESSIONAL DEVELOPMENT</a:t>
            </a:r>
          </a:p>
        </p:txBody>
      </p:sp>
      <p:sp>
        <p:nvSpPr>
          <p:cNvPr id="5" name="Slide Number Placeholder 4"/>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10763193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en-US"/>
              <a:t>Click to edit Master title style</a:t>
            </a:r>
            <a:endParaRPr lang="en-CA"/>
          </a:p>
        </p:txBody>
      </p:sp>
      <p:sp>
        <p:nvSpPr>
          <p:cNvPr id="3" name="Date Placeholder 2"/>
          <p:cNvSpPr>
            <a:spLocks noGrp="1"/>
          </p:cNvSpPr>
          <p:nvPr>
            <p:ph type="dt" sz="half" idx="10"/>
          </p:nvPr>
        </p:nvSpPr>
        <p:spPr>
          <a:xfrm>
            <a:off x="628650" y="4767263"/>
            <a:ext cx="2057400" cy="273844"/>
          </a:xfrm>
          <a:prstGeom prst="rect">
            <a:avLst/>
          </a:prstGeom>
        </p:spPr>
        <p:txBody>
          <a:bodyPr/>
          <a:lstStyle/>
          <a:p>
            <a:endParaRPr lang="en-US" dirty="0"/>
          </a:p>
        </p:txBody>
      </p:sp>
      <p:sp>
        <p:nvSpPr>
          <p:cNvPr id="4" name="Footer Placeholder 3"/>
          <p:cNvSpPr>
            <a:spLocks noGrp="1"/>
          </p:cNvSpPr>
          <p:nvPr>
            <p:ph type="ftr" sz="quarter" idx="11"/>
          </p:nvPr>
        </p:nvSpPr>
        <p:spPr>
          <a:xfrm>
            <a:off x="3028950" y="4767263"/>
            <a:ext cx="3086100" cy="273844"/>
          </a:xfrm>
          <a:prstGeom prst="rect">
            <a:avLst/>
          </a:prstGeom>
        </p:spPr>
        <p:txBody>
          <a:bodyPr/>
          <a:lstStyle/>
          <a:p>
            <a:r>
              <a:rPr lang="en-US" dirty="0"/>
              <a:t>PROFESSIONAL DEVELOPMENT</a:t>
            </a:r>
          </a:p>
        </p:txBody>
      </p:sp>
      <p:sp>
        <p:nvSpPr>
          <p:cNvPr id="5" name="Slide Number Placeholder 4"/>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20803528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End slide - 04">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5FEE3E6-5202-F645-8BDD-5D77C43E7E65}"/>
              </a:ext>
            </a:extLst>
          </p:cNvPr>
          <p:cNvSpPr/>
          <p:nvPr userDrawn="1"/>
        </p:nvSpPr>
        <p:spPr>
          <a:xfrm>
            <a:off x="0" y="0"/>
            <a:ext cx="9144000" cy="5143500"/>
          </a:xfrm>
          <a:prstGeom prst="rect">
            <a:avLst/>
          </a:prstGeom>
          <a:gradFill>
            <a:gsLst>
              <a:gs pos="100000">
                <a:srgbClr val="EAAB00"/>
              </a:gs>
              <a:gs pos="0">
                <a:srgbClr val="FFDD00"/>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825E7B4A-2B05-CE49-A3E6-7F58A4896AC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56200" y="0"/>
            <a:ext cx="3987800" cy="3403600"/>
          </a:xfrm>
          <a:prstGeom prst="rect">
            <a:avLst/>
          </a:prstGeom>
        </p:spPr>
      </p:pic>
      <p:pic>
        <p:nvPicPr>
          <p:cNvPr id="5" name="Picture 4">
            <a:extLst>
              <a:ext uri="{FF2B5EF4-FFF2-40B4-BE49-F238E27FC236}">
                <a16:creationId xmlns:a16="http://schemas.microsoft.com/office/drawing/2014/main" id="{F1F49F65-4612-024C-91D5-481268EBE7ED}"/>
              </a:ext>
            </a:extLst>
          </p:cNvPr>
          <p:cNvPicPr>
            <a:picLocks noChangeAspect="1"/>
          </p:cNvPicPr>
          <p:nvPr userDrawn="1"/>
        </p:nvPicPr>
        <p:blipFill>
          <a:blip r:embed="rId3"/>
          <a:stretch>
            <a:fillRect/>
          </a:stretch>
        </p:blipFill>
        <p:spPr>
          <a:xfrm>
            <a:off x="6918777" y="468144"/>
            <a:ext cx="1581486" cy="673200"/>
          </a:xfrm>
          <a:prstGeom prst="rect">
            <a:avLst/>
          </a:prstGeom>
        </p:spPr>
      </p:pic>
    </p:spTree>
    <p:extLst>
      <p:ext uri="{BB962C8B-B14F-4D97-AF65-F5344CB8AC3E}">
        <p14:creationId xmlns:p14="http://schemas.microsoft.com/office/powerpoint/2010/main" val="4969221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Content Slide - 06">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D788A64-6034-E842-AED4-1C8D46503CCF}"/>
              </a:ext>
            </a:extLst>
          </p:cNvPr>
          <p:cNvSpPr>
            <a:spLocks noGrp="1"/>
          </p:cNvSpPr>
          <p:nvPr>
            <p:ph type="sldNum" sz="quarter" idx="4"/>
          </p:nvPr>
        </p:nvSpPr>
        <p:spPr>
          <a:xfrm>
            <a:off x="8586279" y="4680663"/>
            <a:ext cx="360013" cy="361785"/>
          </a:xfrm>
          <a:prstGeom prst="rect">
            <a:avLst/>
          </a:prstGeom>
        </p:spPr>
        <p:txBody>
          <a:bodyPr vert="horz" lIns="0" tIns="45720" rIns="0" bIns="45720" rtlCol="0" anchor="ctr"/>
          <a:lstStyle>
            <a:lvl1pPr algn="ctr">
              <a:defRPr sz="800" b="0" i="0">
                <a:solidFill>
                  <a:srgbClr val="003946"/>
                </a:solidFill>
                <a:latin typeface="Sun Life Sans" panose="02000503000000020004" pitchFamily="2" charset="77"/>
                <a:cs typeface="Calibri"/>
              </a:defRPr>
            </a:lvl1pPr>
          </a:lstStyle>
          <a:p>
            <a:fld id="{CD0B62E8-4833-C84D-A86B-4CF3C4DE74F8}" type="slidenum">
              <a:rPr lang="uk-UA" smtClean="0"/>
              <a:pPr/>
              <a:t>‹N°›</a:t>
            </a:fld>
            <a:endParaRPr lang="uk-UA" dirty="0"/>
          </a:p>
        </p:txBody>
      </p:sp>
      <p:sp>
        <p:nvSpPr>
          <p:cNvPr id="3" name="Oval 2">
            <a:extLst>
              <a:ext uri="{FF2B5EF4-FFF2-40B4-BE49-F238E27FC236}">
                <a16:creationId xmlns:a16="http://schemas.microsoft.com/office/drawing/2014/main" id="{BD118074-76C7-D541-A8E1-D3433BA597AD}"/>
              </a:ext>
            </a:extLst>
          </p:cNvPr>
          <p:cNvSpPr/>
          <p:nvPr userDrawn="1"/>
        </p:nvSpPr>
        <p:spPr>
          <a:xfrm>
            <a:off x="8586279" y="4681094"/>
            <a:ext cx="360013" cy="360013"/>
          </a:xfrm>
          <a:prstGeom prst="ellipse">
            <a:avLst/>
          </a:prstGeom>
          <a:no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b="0" i="0" dirty="0">
              <a:latin typeface="Sun Life Sans" panose="02000503000000020004" pitchFamily="2" charset="77"/>
            </a:endParaRPr>
          </a:p>
        </p:txBody>
      </p:sp>
      <p:pic>
        <p:nvPicPr>
          <p:cNvPr id="4" name="Picture 3">
            <a:extLst>
              <a:ext uri="{FF2B5EF4-FFF2-40B4-BE49-F238E27FC236}">
                <a16:creationId xmlns:a16="http://schemas.microsoft.com/office/drawing/2014/main" id="{CC0DAF3F-782D-9542-A4AE-24389967333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985000" y="0"/>
            <a:ext cx="2159000" cy="1828800"/>
          </a:xfrm>
          <a:prstGeom prst="rect">
            <a:avLst/>
          </a:prstGeom>
        </p:spPr>
      </p:pic>
      <p:sp>
        <p:nvSpPr>
          <p:cNvPr id="11" name="Title 1">
            <a:extLst>
              <a:ext uri="{FF2B5EF4-FFF2-40B4-BE49-F238E27FC236}">
                <a16:creationId xmlns:a16="http://schemas.microsoft.com/office/drawing/2014/main" id="{350927FE-7294-3D4A-875F-A6ADF39946C3}"/>
              </a:ext>
            </a:extLst>
          </p:cNvPr>
          <p:cNvSpPr>
            <a:spLocks noGrp="1"/>
          </p:cNvSpPr>
          <p:nvPr>
            <p:ph type="title" hasCustomPrompt="1"/>
          </p:nvPr>
        </p:nvSpPr>
        <p:spPr>
          <a:xfrm>
            <a:off x="450668" y="412750"/>
            <a:ext cx="6832634" cy="581025"/>
          </a:xfrm>
          <a:prstGeom prst="rect">
            <a:avLst/>
          </a:prstGeom>
        </p:spPr>
        <p:txBody>
          <a:bodyPr lIns="0">
            <a:noAutofit/>
          </a:bodyPr>
          <a:lstStyle>
            <a:lvl1pPr>
              <a:defRPr sz="2400" b="0" i="0">
                <a:latin typeface="Sun Life Sans" panose="02000503000000020004" pitchFamily="2" charset="77"/>
              </a:defRPr>
            </a:lvl1pPr>
          </a:lstStyle>
          <a:p>
            <a:r>
              <a:rPr lang="en-CA"/>
              <a:t>Headline goes here </a:t>
            </a:r>
            <a:endParaRPr lang="en-US"/>
          </a:p>
        </p:txBody>
      </p:sp>
      <p:sp>
        <p:nvSpPr>
          <p:cNvPr id="8" name="TextBox 7">
            <a:extLst>
              <a:ext uri="{FF2B5EF4-FFF2-40B4-BE49-F238E27FC236}">
                <a16:creationId xmlns:a16="http://schemas.microsoft.com/office/drawing/2014/main" id="{B08C4353-6C33-E948-9E2A-CD2CBA36A739}"/>
              </a:ext>
            </a:extLst>
          </p:cNvPr>
          <p:cNvSpPr txBox="1"/>
          <p:nvPr userDrawn="1"/>
        </p:nvSpPr>
        <p:spPr>
          <a:xfrm>
            <a:off x="450668" y="4757135"/>
            <a:ext cx="2194561" cy="208840"/>
          </a:xfrm>
          <a:prstGeom prst="rect">
            <a:avLst/>
          </a:prstGeom>
          <a:noFill/>
        </p:spPr>
        <p:txBody>
          <a:bodyPr wrap="square" lIns="0" rIns="72000" bIns="468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sz="750" b="0" i="0" spc="300" baseline="0" dirty="0">
                <a:solidFill>
                  <a:srgbClr val="003946"/>
                </a:solidFill>
                <a:latin typeface="Sun Life Sans" panose="02000503000000020004" pitchFamily="2" charset="77"/>
                <a:cs typeface="Calibri" panose="020F0502020204030204" pitchFamily="34" charset="0"/>
              </a:rPr>
              <a:t>SUN LIFE 2019</a:t>
            </a:r>
            <a:r>
              <a:rPr lang="en-CA" sz="750" b="0" i="0" spc="300" baseline="0" dirty="0">
                <a:solidFill>
                  <a:srgbClr val="FFCB05"/>
                </a:solidFill>
                <a:latin typeface="Sun Life Sans" panose="02000503000000020004" pitchFamily="2" charset="77"/>
                <a:cs typeface="Calibri" panose="020F0502020204030204" pitchFamily="34" charset="0"/>
              </a:rPr>
              <a:t>•</a:t>
            </a:r>
          </a:p>
        </p:txBody>
      </p:sp>
      <p:sp>
        <p:nvSpPr>
          <p:cNvPr id="10" name="Content Placeholder 4">
            <a:extLst>
              <a:ext uri="{FF2B5EF4-FFF2-40B4-BE49-F238E27FC236}">
                <a16:creationId xmlns:a16="http://schemas.microsoft.com/office/drawing/2014/main" id="{FCDE9A1B-4EB3-3240-92D8-E6F7F30316A9}"/>
              </a:ext>
            </a:extLst>
          </p:cNvPr>
          <p:cNvSpPr>
            <a:spLocks noGrp="1"/>
          </p:cNvSpPr>
          <p:nvPr>
            <p:ph sz="quarter" idx="13" hasCustomPrompt="1"/>
          </p:nvPr>
        </p:nvSpPr>
        <p:spPr>
          <a:xfrm>
            <a:off x="453934" y="1555964"/>
            <a:ext cx="8236129" cy="310453"/>
          </a:xfrm>
          <a:prstGeom prst="rect">
            <a:avLst/>
          </a:prstGeom>
        </p:spPr>
        <p:txBody>
          <a:bodyPr lIns="0"/>
          <a:lstStyle>
            <a:lvl1pPr>
              <a:spcBef>
                <a:spcPts val="0"/>
              </a:spcBef>
              <a:defRPr sz="1500" b="0" i="0">
                <a:solidFill>
                  <a:srgbClr val="EAAB00"/>
                </a:solidFill>
                <a:latin typeface="Sun Life Sans Medium" panose="02000503000000020004" pitchFamily="2" charset="77"/>
              </a:defRPr>
            </a:lvl1pPr>
          </a:lstStyle>
          <a:p>
            <a:pPr lvl="0"/>
            <a:r>
              <a:rPr lang="en-CA"/>
              <a:t>SECTION TITLE GOES HERE</a:t>
            </a:r>
          </a:p>
        </p:txBody>
      </p:sp>
      <p:sp>
        <p:nvSpPr>
          <p:cNvPr id="12" name="Content Placeholder 14">
            <a:extLst>
              <a:ext uri="{FF2B5EF4-FFF2-40B4-BE49-F238E27FC236}">
                <a16:creationId xmlns:a16="http://schemas.microsoft.com/office/drawing/2014/main" id="{83B07C92-EB0A-8847-84E1-C61AC2D8A24C}"/>
              </a:ext>
            </a:extLst>
          </p:cNvPr>
          <p:cNvSpPr>
            <a:spLocks noGrp="1"/>
          </p:cNvSpPr>
          <p:nvPr>
            <p:ph sz="quarter" idx="14" hasCustomPrompt="1"/>
          </p:nvPr>
        </p:nvSpPr>
        <p:spPr>
          <a:xfrm>
            <a:off x="453934" y="2036290"/>
            <a:ext cx="8236129" cy="2072872"/>
          </a:xfrm>
          <a:prstGeom prst="rect">
            <a:avLst/>
          </a:prstGeom>
        </p:spPr>
        <p:txBody>
          <a:bodyPr lIns="0"/>
          <a:lstStyle>
            <a:lvl1pPr>
              <a:defRPr sz="1200" b="0" i="0">
                <a:solidFill>
                  <a:srgbClr val="555555"/>
                </a:solidFill>
                <a:latin typeface="Sun Life Sans" panose="02000503000000020004" pitchFamily="2" charset="77"/>
              </a:defRPr>
            </a:lvl1pPr>
            <a:lvl2pPr marL="86400" indent="-122400">
              <a:buClr>
                <a:srgbClr val="EAAB00"/>
              </a:buClr>
              <a:defRPr sz="1200" b="0" i="0">
                <a:solidFill>
                  <a:srgbClr val="555555"/>
                </a:solidFill>
                <a:latin typeface="Sun Life Sans" panose="02000503000000020004" pitchFamily="2" charset="77"/>
              </a:defRPr>
            </a:lvl2pPr>
            <a:lvl3pPr marL="237600" indent="-122400">
              <a:buClr>
                <a:srgbClr val="EAAB00"/>
              </a:buClr>
              <a:defRPr sz="1200" b="0" i="0">
                <a:solidFill>
                  <a:srgbClr val="555555"/>
                </a:solidFill>
                <a:latin typeface="Sun Life Sans" panose="02000503000000020004" pitchFamily="2" charset="77"/>
              </a:defRPr>
            </a:lvl3pPr>
            <a:lvl4pPr marL="356400" indent="-122400">
              <a:buClr>
                <a:srgbClr val="EAAB00"/>
              </a:buClr>
              <a:defRPr sz="1200" b="0" i="0">
                <a:solidFill>
                  <a:srgbClr val="555555"/>
                </a:solidFill>
                <a:latin typeface="Sun Life Sans" panose="02000503000000020004" pitchFamily="2" charset="77"/>
              </a:defRPr>
            </a:lvl4pPr>
            <a:lvl5pPr marL="478800" indent="-122400">
              <a:buClr>
                <a:srgbClr val="EAAB00"/>
              </a:buClr>
              <a:defRPr sz="1200" b="0" i="0">
                <a:solidFill>
                  <a:srgbClr val="555555"/>
                </a:solidFill>
                <a:latin typeface="Sun Life Sans" panose="02000503000000020004" pitchFamily="2" charset="77"/>
              </a:defRPr>
            </a:lvl5pPr>
          </a:lstStyle>
          <a:p>
            <a:pPr lvl="0"/>
            <a:r>
              <a:rPr lang="en-CA"/>
              <a:t>Add text here</a:t>
            </a:r>
          </a:p>
          <a:p>
            <a:pPr lvl="1"/>
            <a:r>
              <a:rPr lang="en-CA"/>
              <a:t>bullet level 1</a:t>
            </a:r>
          </a:p>
          <a:p>
            <a:pPr lvl="2"/>
            <a:r>
              <a:rPr lang="en-CA"/>
              <a:t>bullet level 2</a:t>
            </a:r>
          </a:p>
          <a:p>
            <a:pPr lvl="3"/>
            <a:r>
              <a:rPr lang="en-CA"/>
              <a:t>bullet level 3</a:t>
            </a:r>
          </a:p>
          <a:p>
            <a:pPr lvl="4"/>
            <a:r>
              <a:rPr lang="en-CA"/>
              <a:t>bullet level 4</a:t>
            </a:r>
          </a:p>
        </p:txBody>
      </p:sp>
      <p:sp>
        <p:nvSpPr>
          <p:cNvPr id="13" name="Text Placeholder 20">
            <a:extLst>
              <a:ext uri="{FF2B5EF4-FFF2-40B4-BE49-F238E27FC236}">
                <a16:creationId xmlns:a16="http://schemas.microsoft.com/office/drawing/2014/main" id="{D8F04197-C0D0-EE49-A684-E65FE86968D0}"/>
              </a:ext>
            </a:extLst>
          </p:cNvPr>
          <p:cNvSpPr>
            <a:spLocks noGrp="1"/>
          </p:cNvSpPr>
          <p:nvPr>
            <p:ph type="body" sz="quarter" idx="15" hasCustomPrompt="1"/>
          </p:nvPr>
        </p:nvSpPr>
        <p:spPr>
          <a:xfrm>
            <a:off x="453934" y="1075638"/>
            <a:ext cx="8236129" cy="398463"/>
          </a:xfrm>
          <a:prstGeom prst="rect">
            <a:avLst/>
          </a:prstGeom>
        </p:spPr>
        <p:txBody>
          <a:bodyPr lIns="0" anchor="ctr"/>
          <a:lstStyle>
            <a:lvl1pPr>
              <a:spcBef>
                <a:spcPts val="0"/>
              </a:spcBef>
              <a:defRPr sz="1700" b="0" i="0" baseline="0">
                <a:latin typeface="Sun Life Sans" panose="02000503000000020004" pitchFamily="2" charset="77"/>
              </a:defRPr>
            </a:lvl1pPr>
          </a:lstStyle>
          <a:p>
            <a:pPr lvl="0"/>
            <a:r>
              <a:rPr lang="en-CA"/>
              <a:t>Subhead goes here</a:t>
            </a:r>
          </a:p>
        </p:txBody>
      </p:sp>
      <p:sp>
        <p:nvSpPr>
          <p:cNvPr id="9" name="Text Placeholder 2">
            <a:extLst>
              <a:ext uri="{FF2B5EF4-FFF2-40B4-BE49-F238E27FC236}">
                <a16:creationId xmlns:a16="http://schemas.microsoft.com/office/drawing/2014/main" id="{76044E63-5113-A748-B29C-17DABE63D72E}"/>
              </a:ext>
            </a:extLst>
          </p:cNvPr>
          <p:cNvSpPr>
            <a:spLocks noGrp="1"/>
          </p:cNvSpPr>
          <p:nvPr>
            <p:ph type="body" sz="quarter" idx="10" hasCustomPrompt="1"/>
          </p:nvPr>
        </p:nvSpPr>
        <p:spPr>
          <a:xfrm>
            <a:off x="1725890" y="4749161"/>
            <a:ext cx="5692215" cy="216813"/>
          </a:xfrm>
          <a:prstGeom prst="rect">
            <a:avLst/>
          </a:prstGeom>
          <a:ln>
            <a:noFill/>
          </a:ln>
        </p:spPr>
        <p:txBody>
          <a:bodyPr lIns="0" rIns="0"/>
          <a:lstStyle>
            <a:lvl1pPr>
              <a:buFontTx/>
              <a:buNone/>
              <a:defRPr sz="750" b="0" i="0" spc="300" baseline="0">
                <a:latin typeface="Sun Life Sans" panose="02000503000000020004" pitchFamily="2" charset="77"/>
              </a:defRPr>
            </a:lvl1pPr>
            <a:lvl2pPr marL="0" indent="0">
              <a:buFontTx/>
              <a:buNone/>
              <a:defRPr/>
            </a:lvl2pPr>
            <a:lvl3pPr marL="271463" indent="0">
              <a:buFontTx/>
              <a:buNone/>
              <a:defRPr/>
            </a:lvl3pPr>
            <a:lvl4pPr marL="449263" indent="0">
              <a:buFontTx/>
              <a:buNone/>
              <a:defRPr/>
            </a:lvl4pPr>
            <a:lvl5pPr marL="627063" indent="0">
              <a:buFontTx/>
              <a:buNone/>
              <a:defRPr/>
            </a:lvl5pPr>
          </a:lstStyle>
          <a:p>
            <a:pPr lvl="0"/>
            <a:r>
              <a:rPr lang="en-US"/>
              <a:t>Client Engagement Model</a:t>
            </a:r>
            <a:endParaRPr lang="en-US" dirty="0"/>
          </a:p>
        </p:txBody>
      </p:sp>
    </p:spTree>
    <p:extLst>
      <p:ext uri="{BB962C8B-B14F-4D97-AF65-F5344CB8AC3E}">
        <p14:creationId xmlns:p14="http://schemas.microsoft.com/office/powerpoint/2010/main" val="28463260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pic>
        <p:nvPicPr>
          <p:cNvPr id="11" name="Picture 10" descr="A car driving on a city street&#10;&#10;Description automatically generated">
            <a:extLst>
              <a:ext uri="{FF2B5EF4-FFF2-40B4-BE49-F238E27FC236}">
                <a16:creationId xmlns:a16="http://schemas.microsoft.com/office/drawing/2014/main" id="{A72F473E-E333-7142-A4ED-94CBEEDD62F9}"/>
              </a:ext>
            </a:extLst>
          </p:cNvPr>
          <p:cNvPicPr>
            <a:picLocks noChangeAspect="1"/>
          </p:cNvPicPr>
          <p:nvPr userDrawn="1"/>
        </p:nvPicPr>
        <p:blipFill rotWithShape="1">
          <a:blip r:embed="rId2"/>
          <a:srcRect t="19138" b="34869"/>
          <a:stretch/>
        </p:blipFill>
        <p:spPr>
          <a:xfrm>
            <a:off x="0" y="0"/>
            <a:ext cx="9144000" cy="3154165"/>
          </a:xfrm>
          <a:prstGeom prst="rect">
            <a:avLst/>
          </a:prstGeom>
        </p:spPr>
      </p:pic>
      <p:sp>
        <p:nvSpPr>
          <p:cNvPr id="2" name="Title 1">
            <a:extLst>
              <a:ext uri="{FF2B5EF4-FFF2-40B4-BE49-F238E27FC236}">
                <a16:creationId xmlns:a16="http://schemas.microsoft.com/office/drawing/2014/main" id="{37A47210-E16B-0E4F-B4C0-26F2D8D707FC}"/>
              </a:ext>
            </a:extLst>
          </p:cNvPr>
          <p:cNvSpPr>
            <a:spLocks noGrp="1"/>
          </p:cNvSpPr>
          <p:nvPr>
            <p:ph type="ctrTitle"/>
          </p:nvPr>
        </p:nvSpPr>
        <p:spPr>
          <a:xfrm>
            <a:off x="658726" y="3717496"/>
            <a:ext cx="7826544" cy="657489"/>
          </a:xfrm>
        </p:spPr>
        <p:txBody>
          <a:bodyPr anchor="b">
            <a:normAutofit/>
          </a:bodyPr>
          <a:lstStyle>
            <a:lvl1pPr algn="ctr">
              <a:defRPr sz="4050">
                <a:solidFill>
                  <a:schemeClr val="accent4"/>
                </a:solidFill>
              </a:defRPr>
            </a:lvl1pPr>
          </a:lstStyle>
          <a:p>
            <a:r>
              <a:rPr lang="en-US"/>
              <a:t>Click to edit Master title style</a:t>
            </a:r>
          </a:p>
        </p:txBody>
      </p:sp>
      <p:sp>
        <p:nvSpPr>
          <p:cNvPr id="22" name="Rectangle 21">
            <a:extLst>
              <a:ext uri="{FF2B5EF4-FFF2-40B4-BE49-F238E27FC236}">
                <a16:creationId xmlns:a16="http://schemas.microsoft.com/office/drawing/2014/main" id="{04D6A91C-2FF3-BA46-9ABD-482B265E77AF}"/>
              </a:ext>
            </a:extLst>
          </p:cNvPr>
          <p:cNvSpPr/>
          <p:nvPr userDrawn="1"/>
        </p:nvSpPr>
        <p:spPr>
          <a:xfrm rot="5400000">
            <a:off x="4478119" y="-1001729"/>
            <a:ext cx="187758" cy="2191215"/>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solidFill>
                <a:schemeClr val="accent4"/>
              </a:solidFill>
              <a:latin typeface="Sun Life Sans" panose="02000503000000020004" pitchFamily="2" charset="77"/>
            </a:endParaRPr>
          </a:p>
        </p:txBody>
      </p:sp>
      <p:pic>
        <p:nvPicPr>
          <p:cNvPr id="24" name="Picture 23">
            <a:extLst>
              <a:ext uri="{FF2B5EF4-FFF2-40B4-BE49-F238E27FC236}">
                <a16:creationId xmlns:a16="http://schemas.microsoft.com/office/drawing/2014/main" id="{83AA41BC-AC71-454B-96F7-FB17E4AF0E05}"/>
              </a:ext>
            </a:extLst>
          </p:cNvPr>
          <p:cNvPicPr>
            <a:picLocks noChangeAspect="1"/>
          </p:cNvPicPr>
          <p:nvPr userDrawn="1"/>
        </p:nvPicPr>
        <p:blipFill>
          <a:blip r:embed="rId3"/>
          <a:stretch>
            <a:fillRect/>
          </a:stretch>
        </p:blipFill>
        <p:spPr>
          <a:xfrm>
            <a:off x="7510048" y="4656650"/>
            <a:ext cx="1419225" cy="342900"/>
          </a:xfrm>
          <a:prstGeom prst="rect">
            <a:avLst/>
          </a:prstGeom>
        </p:spPr>
      </p:pic>
    </p:spTree>
    <p:extLst>
      <p:ext uri="{BB962C8B-B14F-4D97-AF65-F5344CB8AC3E}">
        <p14:creationId xmlns:p14="http://schemas.microsoft.com/office/powerpoint/2010/main" val="11380644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 04">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05026371-1E3F-A64C-9DF3-D1EFEEBED767}"/>
              </a:ext>
            </a:extLst>
          </p:cNvPr>
          <p:cNvPicPr>
            <a:picLocks noChangeAspect="1"/>
          </p:cNvPicPr>
          <p:nvPr userDrawn="1"/>
        </p:nvPicPr>
        <p:blipFill>
          <a:blip r:embed="rId2"/>
          <a:stretch>
            <a:fillRect/>
          </a:stretch>
        </p:blipFill>
        <p:spPr>
          <a:xfrm>
            <a:off x="0" y="0"/>
            <a:ext cx="9144000" cy="5143500"/>
          </a:xfrm>
          <a:prstGeom prst="rect">
            <a:avLst/>
          </a:prstGeom>
        </p:spPr>
      </p:pic>
      <p:pic>
        <p:nvPicPr>
          <p:cNvPr id="21" name="Picture 20">
            <a:extLst>
              <a:ext uri="{FF2B5EF4-FFF2-40B4-BE49-F238E27FC236}">
                <a16:creationId xmlns:a16="http://schemas.microsoft.com/office/drawing/2014/main" id="{F660FEB7-1DD0-F74A-B9E6-5996DA1F1858}"/>
              </a:ext>
            </a:extLst>
          </p:cNvPr>
          <p:cNvPicPr>
            <a:picLocks noChangeAspect="1"/>
          </p:cNvPicPr>
          <p:nvPr userDrawn="1"/>
        </p:nvPicPr>
        <p:blipFill>
          <a:blip r:embed="rId3"/>
          <a:stretch>
            <a:fillRect/>
          </a:stretch>
        </p:blipFill>
        <p:spPr>
          <a:xfrm>
            <a:off x="404881" y="377788"/>
            <a:ext cx="1584000" cy="674271"/>
          </a:xfrm>
          <a:prstGeom prst="rect">
            <a:avLst/>
          </a:prstGeom>
        </p:spPr>
      </p:pic>
      <p:sp>
        <p:nvSpPr>
          <p:cNvPr id="15" name="Title 1">
            <a:extLst>
              <a:ext uri="{FF2B5EF4-FFF2-40B4-BE49-F238E27FC236}">
                <a16:creationId xmlns:a16="http://schemas.microsoft.com/office/drawing/2014/main" id="{4C66C89B-D951-B645-9872-31EDC0C8FA8F}"/>
              </a:ext>
            </a:extLst>
          </p:cNvPr>
          <p:cNvSpPr>
            <a:spLocks noGrp="1"/>
          </p:cNvSpPr>
          <p:nvPr>
            <p:ph type="ctrTitle" hasCustomPrompt="1"/>
          </p:nvPr>
        </p:nvSpPr>
        <p:spPr>
          <a:xfrm>
            <a:off x="404881" y="1806263"/>
            <a:ext cx="3629791" cy="1113671"/>
          </a:xfrm>
          <a:prstGeom prst="rect">
            <a:avLst/>
          </a:prstGeom>
        </p:spPr>
        <p:txBody>
          <a:bodyPr/>
          <a:lstStyle>
            <a:lvl1pPr>
              <a:lnSpc>
                <a:spcPct val="100000"/>
              </a:lnSpc>
              <a:spcBef>
                <a:spcPts val="0"/>
              </a:spcBef>
              <a:defRPr sz="3200" b="0" i="0">
                <a:solidFill>
                  <a:srgbClr val="DF7227"/>
                </a:solidFill>
                <a:latin typeface="Sun Life Sans" panose="02000503000000020004" pitchFamily="2" charset="77"/>
                <a:cs typeface="Calibri"/>
              </a:defRPr>
            </a:lvl1pPr>
          </a:lstStyle>
          <a:p>
            <a:r>
              <a:rPr lang="en-CA"/>
              <a:t>Lesson name is written here</a:t>
            </a:r>
            <a:endParaRPr lang="en-US"/>
          </a:p>
        </p:txBody>
      </p:sp>
      <p:sp>
        <p:nvSpPr>
          <p:cNvPr id="22" name="Content Placeholder 24">
            <a:extLst>
              <a:ext uri="{FF2B5EF4-FFF2-40B4-BE49-F238E27FC236}">
                <a16:creationId xmlns:a16="http://schemas.microsoft.com/office/drawing/2014/main" id="{99BC6A7D-00B2-4248-9A6A-F8B7AB294163}"/>
              </a:ext>
            </a:extLst>
          </p:cNvPr>
          <p:cNvSpPr>
            <a:spLocks noGrp="1"/>
          </p:cNvSpPr>
          <p:nvPr>
            <p:ph sz="quarter" idx="10" hasCustomPrompt="1"/>
          </p:nvPr>
        </p:nvSpPr>
        <p:spPr>
          <a:xfrm>
            <a:off x="404881" y="2997283"/>
            <a:ext cx="3629791" cy="278340"/>
          </a:xfrm>
          <a:prstGeom prst="rect">
            <a:avLst/>
          </a:prstGeom>
        </p:spPr>
        <p:txBody>
          <a:bodyPr>
            <a:noAutofit/>
          </a:bodyPr>
          <a:lstStyle>
            <a:lvl1pPr>
              <a:defRPr sz="1200" b="0">
                <a:solidFill>
                  <a:srgbClr val="003946"/>
                </a:solidFill>
                <a:latin typeface="Sun Life Sans" panose="02000503000000020004" pitchFamily="2" charset="77"/>
              </a:defRPr>
            </a:lvl1pPr>
            <a:lvl2pPr>
              <a:defRPr sz="1100"/>
            </a:lvl2pPr>
            <a:lvl3pPr>
              <a:defRPr sz="1100"/>
            </a:lvl3pPr>
            <a:lvl4pPr>
              <a:defRPr sz="1100"/>
            </a:lvl4pPr>
            <a:lvl5pPr>
              <a:defRPr sz="1100"/>
            </a:lvl5pPr>
          </a:lstStyle>
          <a:p>
            <a:pPr lvl="0"/>
            <a:r>
              <a:rPr lang="en-CA"/>
              <a:t>Course name can be written here</a:t>
            </a:r>
          </a:p>
        </p:txBody>
      </p:sp>
    </p:spTree>
    <p:extLst>
      <p:ext uri="{BB962C8B-B14F-4D97-AF65-F5344CB8AC3E}">
        <p14:creationId xmlns:p14="http://schemas.microsoft.com/office/powerpoint/2010/main" val="10670211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Content slide -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C37C881-79BE-9140-8038-A241900569C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985000" y="0"/>
            <a:ext cx="2159000" cy="1828800"/>
          </a:xfrm>
          <a:prstGeom prst="rect">
            <a:avLst/>
          </a:prstGeom>
        </p:spPr>
      </p:pic>
      <p:sp>
        <p:nvSpPr>
          <p:cNvPr id="6" name="TextBox 5">
            <a:extLst>
              <a:ext uri="{FF2B5EF4-FFF2-40B4-BE49-F238E27FC236}">
                <a16:creationId xmlns:a16="http://schemas.microsoft.com/office/drawing/2014/main" id="{8B38F5AC-2968-3C40-AA04-1207084C7F8B}"/>
              </a:ext>
            </a:extLst>
          </p:cNvPr>
          <p:cNvSpPr txBox="1"/>
          <p:nvPr userDrawn="1"/>
        </p:nvSpPr>
        <p:spPr>
          <a:xfrm>
            <a:off x="546265" y="4757135"/>
            <a:ext cx="7160821" cy="208840"/>
          </a:xfrm>
          <a:prstGeom prst="rect">
            <a:avLst/>
          </a:prstGeom>
          <a:noFill/>
        </p:spPr>
        <p:txBody>
          <a:bodyPr wrap="square" lIns="0" rIns="72000" bIns="468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sz="750" b="1" i="0" spc="400" baseline="0" dirty="0">
                <a:solidFill>
                  <a:srgbClr val="003946"/>
                </a:solidFill>
                <a:latin typeface="Sun Life Sans" panose="02000503000000020004" pitchFamily="2" charset="77"/>
                <a:cs typeface="Calibri" panose="020F0502020204030204" pitchFamily="34" charset="0"/>
              </a:rPr>
              <a:t>SUN LIFE</a:t>
            </a:r>
            <a:r>
              <a:rPr lang="en-CA" sz="750" b="1" i="0" spc="400" baseline="0" dirty="0">
                <a:solidFill>
                  <a:srgbClr val="FFCB05"/>
                </a:solidFill>
                <a:latin typeface="Sun Life Sans" panose="02000503000000020004" pitchFamily="2" charset="77"/>
                <a:cs typeface="Calibri" panose="020F0502020204030204" pitchFamily="34" charset="0"/>
              </a:rPr>
              <a:t>•</a:t>
            </a:r>
            <a:r>
              <a:rPr lang="en-CA" sz="750" b="1" i="0" spc="400" baseline="0" dirty="0">
                <a:solidFill>
                  <a:srgbClr val="003946"/>
                </a:solidFill>
                <a:latin typeface="Sun Life Sans" panose="02000503000000020004" pitchFamily="2" charset="77"/>
                <a:cs typeface="Calibri" panose="020F0502020204030204" pitchFamily="34" charset="0"/>
              </a:rPr>
              <a:t>BUSINESS OWNER MARKET</a:t>
            </a:r>
          </a:p>
        </p:txBody>
      </p:sp>
    </p:spTree>
    <p:extLst>
      <p:ext uri="{BB962C8B-B14F-4D97-AF65-F5344CB8AC3E}">
        <p14:creationId xmlns:p14="http://schemas.microsoft.com/office/powerpoint/2010/main" val="33558626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Inspiration slides application">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B38F5AC-2968-3C40-AA04-1207084C7F8B}"/>
              </a:ext>
            </a:extLst>
          </p:cNvPr>
          <p:cNvSpPr txBox="1"/>
          <p:nvPr userDrawn="1"/>
        </p:nvSpPr>
        <p:spPr>
          <a:xfrm>
            <a:off x="546265" y="4757135"/>
            <a:ext cx="7160821" cy="208840"/>
          </a:xfrm>
          <a:prstGeom prst="rect">
            <a:avLst/>
          </a:prstGeom>
          <a:noFill/>
        </p:spPr>
        <p:txBody>
          <a:bodyPr wrap="square" lIns="0" rIns="72000" bIns="468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sz="750" b="1" i="0" spc="400" baseline="0" dirty="0">
                <a:solidFill>
                  <a:srgbClr val="003946"/>
                </a:solidFill>
                <a:latin typeface="Sun Life Sans" panose="02000503000000020004" pitchFamily="2" charset="77"/>
                <a:cs typeface="Calibri" panose="020F0502020204030204" pitchFamily="34" charset="0"/>
              </a:rPr>
              <a:t>SUN LIFE</a:t>
            </a:r>
            <a:r>
              <a:rPr lang="en-CA" sz="750" b="1" i="0" spc="400" baseline="0" dirty="0">
                <a:solidFill>
                  <a:srgbClr val="FFCB05"/>
                </a:solidFill>
                <a:latin typeface="Sun Life Sans" panose="02000503000000020004" pitchFamily="2" charset="77"/>
                <a:cs typeface="Calibri" panose="020F0502020204030204" pitchFamily="34" charset="0"/>
              </a:rPr>
              <a:t>•</a:t>
            </a:r>
            <a:r>
              <a:rPr lang="en-CA" sz="750" b="1" i="0" spc="400" baseline="0" dirty="0">
                <a:solidFill>
                  <a:srgbClr val="003946"/>
                </a:solidFill>
                <a:latin typeface="Sun Life Sans" panose="02000503000000020004" pitchFamily="2" charset="77"/>
                <a:cs typeface="Calibri" panose="020F0502020204030204" pitchFamily="34" charset="0"/>
              </a:rPr>
              <a:t>BUSINESS OWNER MARKET</a:t>
            </a:r>
          </a:p>
        </p:txBody>
      </p:sp>
    </p:spTree>
    <p:extLst>
      <p:ext uri="{BB962C8B-B14F-4D97-AF65-F5344CB8AC3E}">
        <p14:creationId xmlns:p14="http://schemas.microsoft.com/office/powerpoint/2010/main" val="30189766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CA" dirty="0"/>
          </a:p>
        </p:txBody>
      </p:sp>
      <p:sp>
        <p:nvSpPr>
          <p:cNvPr id="3" name="Footer Placeholder 2"/>
          <p:cNvSpPr>
            <a:spLocks noGrp="1"/>
          </p:cNvSpPr>
          <p:nvPr>
            <p:ph type="ftr" sz="quarter" idx="11"/>
          </p:nvPr>
        </p:nvSpPr>
        <p:spPr/>
        <p:txBody>
          <a:bodyPr/>
          <a:lstStyle/>
          <a:p>
            <a:r>
              <a:rPr lang="en-CA" dirty="0"/>
              <a:t>PROFESSIONAL DEVELOPMENT</a:t>
            </a:r>
          </a:p>
        </p:txBody>
      </p:sp>
      <p:sp>
        <p:nvSpPr>
          <p:cNvPr id="4" name="Slide Number Placeholder 3"/>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42409802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orizontal Steps - Card">
    <p:bg>
      <p:bgPr>
        <a:solidFill>
          <a:srgbClr val="EEEEEE"/>
        </a:solidFill>
        <a:effectLst/>
      </p:bgPr>
    </p:bg>
    <p:spTree>
      <p:nvGrpSpPr>
        <p:cNvPr id="1" name=""/>
        <p:cNvGrpSpPr/>
        <p:nvPr/>
      </p:nvGrpSpPr>
      <p:grpSpPr>
        <a:xfrm>
          <a:off x="0" y="0"/>
          <a:ext cx="0" cy="0"/>
          <a:chOff x="0" y="0"/>
          <a:chExt cx="0" cy="0"/>
        </a:xfrm>
      </p:grpSpPr>
      <p:sp>
        <p:nvSpPr>
          <p:cNvPr id="13" name="Rectangle 12"/>
          <p:cNvSpPr/>
          <p:nvPr userDrawn="1"/>
        </p:nvSpPr>
        <p:spPr>
          <a:xfrm>
            <a:off x="188591" y="190525"/>
            <a:ext cx="4285940" cy="3810490"/>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75" dirty="0"/>
              <a:t> 	</a:t>
            </a:r>
          </a:p>
        </p:txBody>
      </p:sp>
      <p:sp>
        <p:nvSpPr>
          <p:cNvPr id="2" name="Title 1"/>
          <p:cNvSpPr>
            <a:spLocks noGrp="1"/>
          </p:cNvSpPr>
          <p:nvPr>
            <p:ph type="ctrTitle"/>
          </p:nvPr>
        </p:nvSpPr>
        <p:spPr>
          <a:xfrm>
            <a:off x="188591" y="190525"/>
            <a:ext cx="4285940" cy="666836"/>
          </a:xfrm>
        </p:spPr>
        <p:txBody>
          <a:bodyPr lIns="182880" tIns="182880" rIns="182880" bIns="182880" anchor="t">
            <a:noAutofit/>
          </a:bodyPr>
          <a:lstStyle>
            <a:lvl1pPr algn="l">
              <a:lnSpc>
                <a:spcPct val="100000"/>
              </a:lnSpc>
              <a:defRPr sz="1875">
                <a:solidFill>
                  <a:schemeClr val="tx1"/>
                </a:solidFill>
              </a:defRPr>
            </a:lvl1pPr>
          </a:lstStyle>
          <a:p>
            <a:r>
              <a:rPr lang="en-US"/>
              <a:t>Click to edit Master title style</a:t>
            </a:r>
          </a:p>
        </p:txBody>
      </p:sp>
      <p:sp>
        <p:nvSpPr>
          <p:cNvPr id="8" name="Text Placeholder 7"/>
          <p:cNvSpPr>
            <a:spLocks noGrp="1"/>
          </p:cNvSpPr>
          <p:nvPr>
            <p:ph type="body" sz="quarter" idx="10"/>
          </p:nvPr>
        </p:nvSpPr>
        <p:spPr>
          <a:xfrm>
            <a:off x="188591" y="857361"/>
            <a:ext cx="4285940" cy="3143654"/>
          </a:xfrm>
        </p:spPr>
        <p:txBody>
          <a:bodyPr lIns="182880" tIns="182880" rIns="182880" bIns="182880">
            <a:noAutofit/>
          </a:bodyPr>
          <a:lstStyle>
            <a:lvl1pPr marL="0" indent="0">
              <a:lnSpc>
                <a:spcPct val="100000"/>
              </a:lnSpc>
              <a:spcBef>
                <a:spcPts val="0"/>
              </a:spcBef>
              <a:buNone/>
              <a:defRPr sz="1458">
                <a:solidFill>
                  <a:srgbClr val="53565A"/>
                </a:solidFill>
              </a:defRPr>
            </a:lvl1pPr>
          </a:lstStyle>
          <a:p>
            <a:pPr lvl="0"/>
            <a:r>
              <a:rPr lang="en-US"/>
              <a:t>Edit Master text styles</a:t>
            </a:r>
          </a:p>
        </p:txBody>
      </p:sp>
      <p:sp>
        <p:nvSpPr>
          <p:cNvPr id="10" name="Picture Placeholder 9"/>
          <p:cNvSpPr>
            <a:spLocks noGrp="1"/>
          </p:cNvSpPr>
          <p:nvPr>
            <p:ph type="pic" sz="quarter" idx="11" hasCustomPrompt="1"/>
          </p:nvPr>
        </p:nvSpPr>
        <p:spPr>
          <a:xfrm>
            <a:off x="4666913" y="190525"/>
            <a:ext cx="4285940" cy="3810491"/>
          </a:xfrm>
          <a:solidFill>
            <a:srgbClr val="E6E6E6"/>
          </a:solidFill>
        </p:spPr>
        <p:txBody>
          <a:bodyPr>
            <a:normAutofit/>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sz="1667">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450 x 400 image</a:t>
            </a:r>
          </a:p>
        </p:txBody>
      </p:sp>
      <p:sp>
        <p:nvSpPr>
          <p:cNvPr id="5" name="Content Placeholder 4"/>
          <p:cNvSpPr>
            <a:spLocks noGrp="1"/>
          </p:cNvSpPr>
          <p:nvPr>
            <p:ph sz="quarter" idx="12" hasCustomPrompt="1"/>
          </p:nvPr>
        </p:nvSpPr>
        <p:spPr>
          <a:xfrm>
            <a:off x="188591" y="4191540"/>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15" name="Content Placeholder 4"/>
          <p:cNvSpPr>
            <a:spLocks noGrp="1"/>
          </p:cNvSpPr>
          <p:nvPr>
            <p:ph sz="quarter" idx="13" hasCustomPrompt="1"/>
          </p:nvPr>
        </p:nvSpPr>
        <p:spPr>
          <a:xfrm>
            <a:off x="1299761" y="4191540"/>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16" name="Content Placeholder 4"/>
          <p:cNvSpPr>
            <a:spLocks noGrp="1"/>
          </p:cNvSpPr>
          <p:nvPr>
            <p:ph sz="quarter" idx="14" hasCustomPrompt="1"/>
          </p:nvPr>
        </p:nvSpPr>
        <p:spPr>
          <a:xfrm>
            <a:off x="2410930"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17" name="Content Placeholder 4"/>
          <p:cNvSpPr>
            <a:spLocks noGrp="1"/>
          </p:cNvSpPr>
          <p:nvPr>
            <p:ph sz="quarter" idx="15" hasCustomPrompt="1"/>
          </p:nvPr>
        </p:nvSpPr>
        <p:spPr>
          <a:xfrm>
            <a:off x="3522100"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18" name="Content Placeholder 4"/>
          <p:cNvSpPr>
            <a:spLocks noGrp="1"/>
          </p:cNvSpPr>
          <p:nvPr>
            <p:ph sz="quarter" idx="16" hasCustomPrompt="1"/>
          </p:nvPr>
        </p:nvSpPr>
        <p:spPr>
          <a:xfrm>
            <a:off x="4665017"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19" name="Content Placeholder 4"/>
          <p:cNvSpPr>
            <a:spLocks noGrp="1"/>
          </p:cNvSpPr>
          <p:nvPr>
            <p:ph sz="quarter" idx="17" hasCustomPrompt="1"/>
          </p:nvPr>
        </p:nvSpPr>
        <p:spPr>
          <a:xfrm>
            <a:off x="5776819"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20" name="Content Placeholder 4"/>
          <p:cNvSpPr>
            <a:spLocks noGrp="1"/>
          </p:cNvSpPr>
          <p:nvPr>
            <p:ph sz="quarter" idx="18" hasCustomPrompt="1"/>
          </p:nvPr>
        </p:nvSpPr>
        <p:spPr>
          <a:xfrm>
            <a:off x="6888620"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21" name="Content Placeholder 4"/>
          <p:cNvSpPr>
            <a:spLocks noGrp="1"/>
          </p:cNvSpPr>
          <p:nvPr>
            <p:ph sz="quarter" idx="19" hasCustomPrompt="1"/>
          </p:nvPr>
        </p:nvSpPr>
        <p:spPr>
          <a:xfrm>
            <a:off x="8000421"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Tree>
    <p:custDataLst>
      <p:tags r:id="rId1"/>
    </p:custDataLst>
    <p:extLst>
      <p:ext uri="{BB962C8B-B14F-4D97-AF65-F5344CB8AC3E}">
        <p14:creationId xmlns:p14="http://schemas.microsoft.com/office/powerpoint/2010/main" val="31377735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orizontal Steps">
    <p:bg>
      <p:bgPr>
        <a:solidFill>
          <a:schemeClr val="bg1"/>
        </a:solidFill>
        <a:effectLst/>
      </p:bgPr>
    </p:bg>
    <p:spTree>
      <p:nvGrpSpPr>
        <p:cNvPr id="1" name=""/>
        <p:cNvGrpSpPr/>
        <p:nvPr/>
      </p:nvGrpSpPr>
      <p:grpSpPr>
        <a:xfrm>
          <a:off x="0" y="0"/>
          <a:ext cx="0" cy="0"/>
          <a:chOff x="0" y="0"/>
          <a:chExt cx="0" cy="0"/>
        </a:xfrm>
      </p:grpSpPr>
      <p:sp>
        <p:nvSpPr>
          <p:cNvPr id="13" name="Rectangle 12"/>
          <p:cNvSpPr/>
          <p:nvPr userDrawn="1"/>
        </p:nvSpPr>
        <p:spPr>
          <a:xfrm>
            <a:off x="188591" y="190525"/>
            <a:ext cx="4285940" cy="381049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2" name="Title 1"/>
          <p:cNvSpPr>
            <a:spLocks noGrp="1"/>
          </p:cNvSpPr>
          <p:nvPr>
            <p:ph type="ctrTitle"/>
          </p:nvPr>
        </p:nvSpPr>
        <p:spPr>
          <a:xfrm>
            <a:off x="188591" y="190525"/>
            <a:ext cx="4285940" cy="666836"/>
          </a:xfrm>
        </p:spPr>
        <p:txBody>
          <a:bodyPr lIns="182880" tIns="182880" rIns="182880" bIns="182880" anchor="t">
            <a:noAutofit/>
          </a:bodyPr>
          <a:lstStyle>
            <a:lvl1pPr algn="l">
              <a:lnSpc>
                <a:spcPct val="100000"/>
              </a:lnSpc>
              <a:defRPr sz="1875">
                <a:solidFill>
                  <a:schemeClr val="tx1"/>
                </a:solidFill>
              </a:defRPr>
            </a:lvl1pPr>
          </a:lstStyle>
          <a:p>
            <a:r>
              <a:rPr lang="en-US"/>
              <a:t>Click to edit Master title style</a:t>
            </a:r>
          </a:p>
        </p:txBody>
      </p:sp>
      <p:sp>
        <p:nvSpPr>
          <p:cNvPr id="8" name="Text Placeholder 7"/>
          <p:cNvSpPr>
            <a:spLocks noGrp="1"/>
          </p:cNvSpPr>
          <p:nvPr>
            <p:ph type="body" sz="quarter" idx="10"/>
          </p:nvPr>
        </p:nvSpPr>
        <p:spPr>
          <a:xfrm>
            <a:off x="188591" y="857361"/>
            <a:ext cx="4285940" cy="3143654"/>
          </a:xfrm>
        </p:spPr>
        <p:txBody>
          <a:bodyPr lIns="182880" tIns="182880" rIns="182880" bIns="182880">
            <a:noAutofit/>
          </a:bodyPr>
          <a:lstStyle>
            <a:lvl1pPr marL="0" indent="0">
              <a:lnSpc>
                <a:spcPct val="100000"/>
              </a:lnSpc>
              <a:spcBef>
                <a:spcPts val="0"/>
              </a:spcBef>
              <a:buNone/>
              <a:defRPr sz="1458">
                <a:solidFill>
                  <a:srgbClr val="53565A"/>
                </a:solidFill>
              </a:defRPr>
            </a:lvl1pPr>
          </a:lstStyle>
          <a:p>
            <a:pPr lvl="0"/>
            <a:r>
              <a:rPr lang="en-US"/>
              <a:t>Edit Master text styles</a:t>
            </a:r>
          </a:p>
        </p:txBody>
      </p:sp>
      <p:sp>
        <p:nvSpPr>
          <p:cNvPr id="10" name="Picture Placeholder 9"/>
          <p:cNvSpPr>
            <a:spLocks noGrp="1"/>
          </p:cNvSpPr>
          <p:nvPr>
            <p:ph type="pic" sz="quarter" idx="11" hasCustomPrompt="1"/>
          </p:nvPr>
        </p:nvSpPr>
        <p:spPr>
          <a:xfrm>
            <a:off x="4666913" y="190525"/>
            <a:ext cx="4285940" cy="3810491"/>
          </a:xfrm>
          <a:solidFill>
            <a:srgbClr val="E6E6E6"/>
          </a:solidFill>
        </p:spPr>
        <p:txBody>
          <a:bodyPr>
            <a:normAutofit/>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sz="1667">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450 x 400 image</a:t>
            </a:r>
          </a:p>
        </p:txBody>
      </p:sp>
      <p:sp>
        <p:nvSpPr>
          <p:cNvPr id="5" name="Content Placeholder 4"/>
          <p:cNvSpPr>
            <a:spLocks noGrp="1"/>
          </p:cNvSpPr>
          <p:nvPr>
            <p:ph sz="quarter" idx="12" hasCustomPrompt="1"/>
          </p:nvPr>
        </p:nvSpPr>
        <p:spPr>
          <a:xfrm>
            <a:off x="188591" y="4191540"/>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15" name="Content Placeholder 4"/>
          <p:cNvSpPr>
            <a:spLocks noGrp="1"/>
          </p:cNvSpPr>
          <p:nvPr>
            <p:ph sz="quarter" idx="13" hasCustomPrompt="1"/>
          </p:nvPr>
        </p:nvSpPr>
        <p:spPr>
          <a:xfrm>
            <a:off x="1299761" y="4191540"/>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16" name="Content Placeholder 4"/>
          <p:cNvSpPr>
            <a:spLocks noGrp="1"/>
          </p:cNvSpPr>
          <p:nvPr>
            <p:ph sz="quarter" idx="14" hasCustomPrompt="1"/>
          </p:nvPr>
        </p:nvSpPr>
        <p:spPr>
          <a:xfrm>
            <a:off x="2410930"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17" name="Content Placeholder 4"/>
          <p:cNvSpPr>
            <a:spLocks noGrp="1"/>
          </p:cNvSpPr>
          <p:nvPr>
            <p:ph sz="quarter" idx="15" hasCustomPrompt="1"/>
          </p:nvPr>
        </p:nvSpPr>
        <p:spPr>
          <a:xfrm>
            <a:off x="3522100"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18" name="Content Placeholder 4"/>
          <p:cNvSpPr>
            <a:spLocks noGrp="1"/>
          </p:cNvSpPr>
          <p:nvPr>
            <p:ph sz="quarter" idx="16" hasCustomPrompt="1"/>
          </p:nvPr>
        </p:nvSpPr>
        <p:spPr>
          <a:xfrm>
            <a:off x="4665017"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19" name="Content Placeholder 4"/>
          <p:cNvSpPr>
            <a:spLocks noGrp="1"/>
          </p:cNvSpPr>
          <p:nvPr>
            <p:ph sz="quarter" idx="17" hasCustomPrompt="1"/>
          </p:nvPr>
        </p:nvSpPr>
        <p:spPr>
          <a:xfrm>
            <a:off x="5776819"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20" name="Content Placeholder 4"/>
          <p:cNvSpPr>
            <a:spLocks noGrp="1"/>
          </p:cNvSpPr>
          <p:nvPr>
            <p:ph sz="quarter" idx="18" hasCustomPrompt="1"/>
          </p:nvPr>
        </p:nvSpPr>
        <p:spPr>
          <a:xfrm>
            <a:off x="6888620"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21" name="Content Placeholder 4"/>
          <p:cNvSpPr>
            <a:spLocks noGrp="1"/>
          </p:cNvSpPr>
          <p:nvPr>
            <p:ph sz="quarter" idx="19" hasCustomPrompt="1"/>
          </p:nvPr>
        </p:nvSpPr>
        <p:spPr>
          <a:xfrm>
            <a:off x="8000421"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Tree>
    <p:custDataLst>
      <p:tags r:id="rId1"/>
    </p:custDataLst>
    <p:extLst>
      <p:ext uri="{BB962C8B-B14F-4D97-AF65-F5344CB8AC3E}">
        <p14:creationId xmlns:p14="http://schemas.microsoft.com/office/powerpoint/2010/main" val="11800538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Vertical Steps - Card">
    <p:bg>
      <p:bgPr>
        <a:solidFill>
          <a:srgbClr val="EEEEEE"/>
        </a:solidFill>
        <a:effectLst/>
      </p:bgPr>
    </p:bg>
    <p:spTree>
      <p:nvGrpSpPr>
        <p:cNvPr id="1" name=""/>
        <p:cNvGrpSpPr/>
        <p:nvPr/>
      </p:nvGrpSpPr>
      <p:grpSpPr>
        <a:xfrm>
          <a:off x="0" y="0"/>
          <a:ext cx="0" cy="0"/>
          <a:chOff x="0" y="0"/>
          <a:chExt cx="0" cy="0"/>
        </a:xfrm>
      </p:grpSpPr>
      <p:sp>
        <p:nvSpPr>
          <p:cNvPr id="13" name="Rectangle 12"/>
          <p:cNvSpPr/>
          <p:nvPr userDrawn="1"/>
        </p:nvSpPr>
        <p:spPr>
          <a:xfrm>
            <a:off x="2285835" y="95263"/>
            <a:ext cx="6667018" cy="2381556"/>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2" name="Title 1"/>
          <p:cNvSpPr>
            <a:spLocks noGrp="1"/>
          </p:cNvSpPr>
          <p:nvPr>
            <p:ph type="ctrTitle"/>
          </p:nvPr>
        </p:nvSpPr>
        <p:spPr>
          <a:xfrm>
            <a:off x="2285835" y="91678"/>
            <a:ext cx="6667018" cy="666836"/>
          </a:xfrm>
        </p:spPr>
        <p:txBody>
          <a:bodyPr lIns="182880" tIns="182880" rIns="182880" bIns="182880" anchor="t">
            <a:noAutofit/>
          </a:bodyPr>
          <a:lstStyle>
            <a:lvl1pPr algn="l">
              <a:lnSpc>
                <a:spcPct val="100000"/>
              </a:lnSpc>
              <a:defRPr sz="1875">
                <a:solidFill>
                  <a:schemeClr val="tx1"/>
                </a:solidFill>
              </a:defRPr>
            </a:lvl1pPr>
          </a:lstStyle>
          <a:p>
            <a:r>
              <a:rPr lang="en-US"/>
              <a:t>Click to edit Master title style</a:t>
            </a:r>
          </a:p>
        </p:txBody>
      </p:sp>
      <p:sp>
        <p:nvSpPr>
          <p:cNvPr id="8" name="Text Placeholder 7"/>
          <p:cNvSpPr>
            <a:spLocks noGrp="1"/>
          </p:cNvSpPr>
          <p:nvPr>
            <p:ph type="body" sz="quarter" idx="10"/>
          </p:nvPr>
        </p:nvSpPr>
        <p:spPr>
          <a:xfrm>
            <a:off x="2285835" y="762098"/>
            <a:ext cx="6667018" cy="1714721"/>
          </a:xfrm>
        </p:spPr>
        <p:txBody>
          <a:bodyPr lIns="182880" tIns="182880" rIns="182880" bIns="182880">
            <a:noAutofit/>
          </a:bodyPr>
          <a:lstStyle>
            <a:lvl1pPr marL="0" indent="0">
              <a:lnSpc>
                <a:spcPct val="100000"/>
              </a:lnSpc>
              <a:spcBef>
                <a:spcPts val="0"/>
              </a:spcBef>
              <a:buNone/>
              <a:defRPr sz="1458">
                <a:solidFill>
                  <a:srgbClr val="53565A"/>
                </a:solidFill>
              </a:defRPr>
            </a:lvl1pPr>
          </a:lstStyle>
          <a:p>
            <a:pPr lvl="0"/>
            <a:r>
              <a:rPr lang="en-US"/>
              <a:t>Edit Master text styles</a:t>
            </a:r>
          </a:p>
        </p:txBody>
      </p:sp>
      <p:sp>
        <p:nvSpPr>
          <p:cNvPr id="10" name="Picture Placeholder 9"/>
          <p:cNvSpPr>
            <a:spLocks noGrp="1"/>
          </p:cNvSpPr>
          <p:nvPr>
            <p:ph type="pic" sz="quarter" idx="11" hasCustomPrompt="1"/>
          </p:nvPr>
        </p:nvSpPr>
        <p:spPr>
          <a:xfrm>
            <a:off x="2285835" y="2571420"/>
            <a:ext cx="6667018" cy="2572081"/>
          </a:xfrm>
          <a:solidFill>
            <a:srgbClr val="E6E6E6"/>
          </a:solidFill>
        </p:spPr>
        <p:txBody>
          <a:bodyPr>
            <a:normAutofit/>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sz="1667">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700 x 270 image</a:t>
            </a:r>
          </a:p>
        </p:txBody>
      </p:sp>
      <p:sp>
        <p:nvSpPr>
          <p:cNvPr id="5" name="Content Placeholder 4"/>
          <p:cNvSpPr>
            <a:spLocks noGrp="1"/>
          </p:cNvSpPr>
          <p:nvPr>
            <p:ph sz="quarter" idx="12" hasCustomPrompt="1"/>
          </p:nvPr>
        </p:nvSpPr>
        <p:spPr>
          <a:xfrm>
            <a:off x="188591" y="1"/>
            <a:ext cx="1904862"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200x100</a:t>
            </a:r>
          </a:p>
        </p:txBody>
      </p:sp>
      <p:sp>
        <p:nvSpPr>
          <p:cNvPr id="15" name="Content Placeholder 4"/>
          <p:cNvSpPr>
            <a:spLocks noGrp="1"/>
          </p:cNvSpPr>
          <p:nvPr>
            <p:ph sz="quarter" idx="13" hasCustomPrompt="1"/>
          </p:nvPr>
        </p:nvSpPr>
        <p:spPr>
          <a:xfrm>
            <a:off x="188591" y="1047886"/>
            <a:ext cx="1904862"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200x100</a:t>
            </a:r>
          </a:p>
        </p:txBody>
      </p:sp>
      <p:sp>
        <p:nvSpPr>
          <p:cNvPr id="16" name="Content Placeholder 4"/>
          <p:cNvSpPr>
            <a:spLocks noGrp="1"/>
          </p:cNvSpPr>
          <p:nvPr>
            <p:ph sz="quarter" idx="14" hasCustomPrompt="1"/>
          </p:nvPr>
        </p:nvSpPr>
        <p:spPr>
          <a:xfrm>
            <a:off x="188591" y="2095771"/>
            <a:ext cx="1904862"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200x100</a:t>
            </a:r>
          </a:p>
        </p:txBody>
      </p:sp>
      <p:sp>
        <p:nvSpPr>
          <p:cNvPr id="17" name="Content Placeholder 4"/>
          <p:cNvSpPr>
            <a:spLocks noGrp="1"/>
          </p:cNvSpPr>
          <p:nvPr>
            <p:ph sz="quarter" idx="15" hasCustomPrompt="1"/>
          </p:nvPr>
        </p:nvSpPr>
        <p:spPr>
          <a:xfrm>
            <a:off x="188591" y="3143655"/>
            <a:ext cx="1904862"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200x100</a:t>
            </a:r>
          </a:p>
        </p:txBody>
      </p:sp>
      <p:sp>
        <p:nvSpPr>
          <p:cNvPr id="18" name="Content Placeholder 4"/>
          <p:cNvSpPr>
            <a:spLocks noGrp="1"/>
          </p:cNvSpPr>
          <p:nvPr>
            <p:ph sz="quarter" idx="16" hasCustomPrompt="1"/>
          </p:nvPr>
        </p:nvSpPr>
        <p:spPr>
          <a:xfrm>
            <a:off x="188591" y="4190878"/>
            <a:ext cx="1904862"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200x100</a:t>
            </a:r>
          </a:p>
        </p:txBody>
      </p:sp>
    </p:spTree>
    <p:custDataLst>
      <p:tags r:id="rId1"/>
    </p:custDataLst>
    <p:extLst>
      <p:ext uri="{BB962C8B-B14F-4D97-AF65-F5344CB8AC3E}">
        <p14:creationId xmlns:p14="http://schemas.microsoft.com/office/powerpoint/2010/main" val="27891006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Vertical Steps">
    <p:bg>
      <p:bgPr>
        <a:solidFill>
          <a:schemeClr val="bg1"/>
        </a:solidFill>
        <a:effectLst/>
      </p:bgPr>
    </p:bg>
    <p:spTree>
      <p:nvGrpSpPr>
        <p:cNvPr id="1" name=""/>
        <p:cNvGrpSpPr/>
        <p:nvPr/>
      </p:nvGrpSpPr>
      <p:grpSpPr>
        <a:xfrm>
          <a:off x="0" y="0"/>
          <a:ext cx="0" cy="0"/>
          <a:chOff x="0" y="0"/>
          <a:chExt cx="0" cy="0"/>
        </a:xfrm>
      </p:grpSpPr>
      <p:sp>
        <p:nvSpPr>
          <p:cNvPr id="5" name="Content Placeholder 4"/>
          <p:cNvSpPr>
            <a:spLocks noGrp="1"/>
          </p:cNvSpPr>
          <p:nvPr>
            <p:ph sz="quarter" idx="12" hasCustomPrompt="1"/>
          </p:nvPr>
        </p:nvSpPr>
        <p:spPr>
          <a:xfrm>
            <a:off x="188591" y="1"/>
            <a:ext cx="1904862"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200x100</a:t>
            </a:r>
          </a:p>
        </p:txBody>
      </p:sp>
      <p:sp>
        <p:nvSpPr>
          <p:cNvPr id="15" name="Content Placeholder 4"/>
          <p:cNvSpPr>
            <a:spLocks noGrp="1"/>
          </p:cNvSpPr>
          <p:nvPr>
            <p:ph sz="quarter" idx="13" hasCustomPrompt="1"/>
          </p:nvPr>
        </p:nvSpPr>
        <p:spPr>
          <a:xfrm>
            <a:off x="188591" y="1047886"/>
            <a:ext cx="1904862"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200x100</a:t>
            </a:r>
          </a:p>
        </p:txBody>
      </p:sp>
      <p:sp>
        <p:nvSpPr>
          <p:cNvPr id="16" name="Content Placeholder 4"/>
          <p:cNvSpPr>
            <a:spLocks noGrp="1"/>
          </p:cNvSpPr>
          <p:nvPr>
            <p:ph sz="quarter" idx="14" hasCustomPrompt="1"/>
          </p:nvPr>
        </p:nvSpPr>
        <p:spPr>
          <a:xfrm>
            <a:off x="188591" y="2095771"/>
            <a:ext cx="1904862"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200x100</a:t>
            </a:r>
          </a:p>
        </p:txBody>
      </p:sp>
      <p:sp>
        <p:nvSpPr>
          <p:cNvPr id="17" name="Content Placeholder 4"/>
          <p:cNvSpPr>
            <a:spLocks noGrp="1"/>
          </p:cNvSpPr>
          <p:nvPr>
            <p:ph sz="quarter" idx="15" hasCustomPrompt="1"/>
          </p:nvPr>
        </p:nvSpPr>
        <p:spPr>
          <a:xfrm>
            <a:off x="188591" y="3143655"/>
            <a:ext cx="1904862"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200x100</a:t>
            </a:r>
          </a:p>
        </p:txBody>
      </p:sp>
      <p:sp>
        <p:nvSpPr>
          <p:cNvPr id="18" name="Content Placeholder 4"/>
          <p:cNvSpPr>
            <a:spLocks noGrp="1"/>
          </p:cNvSpPr>
          <p:nvPr>
            <p:ph sz="quarter" idx="16" hasCustomPrompt="1"/>
          </p:nvPr>
        </p:nvSpPr>
        <p:spPr>
          <a:xfrm>
            <a:off x="188591" y="4190878"/>
            <a:ext cx="1904862"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200x100</a:t>
            </a:r>
          </a:p>
        </p:txBody>
      </p:sp>
      <p:sp>
        <p:nvSpPr>
          <p:cNvPr id="12" name="Title 1"/>
          <p:cNvSpPr>
            <a:spLocks noGrp="1"/>
          </p:cNvSpPr>
          <p:nvPr>
            <p:ph type="ctrTitle"/>
          </p:nvPr>
        </p:nvSpPr>
        <p:spPr>
          <a:xfrm>
            <a:off x="2285835" y="91678"/>
            <a:ext cx="6667018" cy="666836"/>
          </a:xfrm>
        </p:spPr>
        <p:txBody>
          <a:bodyPr lIns="182880" tIns="182880" rIns="182880" bIns="182880" anchor="t">
            <a:noAutofit/>
          </a:bodyPr>
          <a:lstStyle>
            <a:lvl1pPr algn="l">
              <a:lnSpc>
                <a:spcPct val="100000"/>
              </a:lnSpc>
              <a:defRPr sz="1875">
                <a:solidFill>
                  <a:srgbClr val="004785"/>
                </a:solidFill>
              </a:defRPr>
            </a:lvl1pPr>
          </a:lstStyle>
          <a:p>
            <a:r>
              <a:rPr lang="en-US"/>
              <a:t>Click to edit Master title style</a:t>
            </a:r>
          </a:p>
        </p:txBody>
      </p:sp>
      <p:sp>
        <p:nvSpPr>
          <p:cNvPr id="14" name="Text Placeholder 7"/>
          <p:cNvSpPr>
            <a:spLocks noGrp="1"/>
          </p:cNvSpPr>
          <p:nvPr>
            <p:ph type="body" sz="quarter" idx="10"/>
          </p:nvPr>
        </p:nvSpPr>
        <p:spPr>
          <a:xfrm>
            <a:off x="2285835" y="762098"/>
            <a:ext cx="6667018" cy="1714721"/>
          </a:xfrm>
        </p:spPr>
        <p:txBody>
          <a:bodyPr lIns="182880" tIns="182880" rIns="182880" bIns="182880">
            <a:noAutofit/>
          </a:bodyPr>
          <a:lstStyle>
            <a:lvl1pPr marL="0" indent="0">
              <a:lnSpc>
                <a:spcPct val="100000"/>
              </a:lnSpc>
              <a:spcBef>
                <a:spcPts val="0"/>
              </a:spcBef>
              <a:buNone/>
              <a:defRPr sz="1458">
                <a:solidFill>
                  <a:srgbClr val="53565A"/>
                </a:solidFill>
              </a:defRPr>
            </a:lvl1pPr>
          </a:lstStyle>
          <a:p>
            <a:pPr lvl="0"/>
            <a:r>
              <a:rPr lang="en-US"/>
              <a:t>Edit Master text styles</a:t>
            </a:r>
          </a:p>
        </p:txBody>
      </p:sp>
      <p:sp>
        <p:nvSpPr>
          <p:cNvPr id="19" name="Picture Placeholder 9"/>
          <p:cNvSpPr>
            <a:spLocks noGrp="1"/>
          </p:cNvSpPr>
          <p:nvPr>
            <p:ph type="pic" sz="quarter" idx="11" hasCustomPrompt="1"/>
          </p:nvPr>
        </p:nvSpPr>
        <p:spPr>
          <a:xfrm>
            <a:off x="2285835" y="2571420"/>
            <a:ext cx="6667018" cy="2572081"/>
          </a:xfrm>
          <a:solidFill>
            <a:srgbClr val="E6E6E6"/>
          </a:solidFill>
        </p:spPr>
        <p:txBody>
          <a:bodyPr>
            <a:normAutofit/>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sz="1667">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700 x 270 image</a:t>
            </a:r>
          </a:p>
        </p:txBody>
      </p:sp>
    </p:spTree>
    <p:custDataLst>
      <p:tags r:id="rId1"/>
    </p:custDataLst>
    <p:extLst>
      <p:ext uri="{BB962C8B-B14F-4D97-AF65-F5344CB8AC3E}">
        <p14:creationId xmlns:p14="http://schemas.microsoft.com/office/powerpoint/2010/main" val="320247210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abeled Graphic - 2x2 Vertical Card">
    <p:bg>
      <p:bgPr>
        <a:solidFill>
          <a:srgbClr val="EEEEEE"/>
        </a:solidFill>
        <a:effectLst/>
      </p:bgPr>
    </p:bg>
    <p:spTree>
      <p:nvGrpSpPr>
        <p:cNvPr id="1" name=""/>
        <p:cNvGrpSpPr/>
        <p:nvPr/>
      </p:nvGrpSpPr>
      <p:grpSpPr>
        <a:xfrm>
          <a:off x="0" y="0"/>
          <a:ext cx="0" cy="0"/>
          <a:chOff x="0" y="0"/>
          <a:chExt cx="0" cy="0"/>
        </a:xfrm>
      </p:grpSpPr>
      <p:sp>
        <p:nvSpPr>
          <p:cNvPr id="11" name="Rectangle 10"/>
          <p:cNvSpPr/>
          <p:nvPr userDrawn="1"/>
        </p:nvSpPr>
        <p:spPr>
          <a:xfrm>
            <a:off x="380973" y="381050"/>
            <a:ext cx="3809725" cy="4382063"/>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2" name="Title 1"/>
          <p:cNvSpPr>
            <a:spLocks noGrp="1"/>
          </p:cNvSpPr>
          <p:nvPr>
            <p:ph type="ctrTitle"/>
          </p:nvPr>
        </p:nvSpPr>
        <p:spPr>
          <a:xfrm>
            <a:off x="380973" y="381049"/>
            <a:ext cx="3809725" cy="666836"/>
          </a:xfrm>
        </p:spPr>
        <p:txBody>
          <a:bodyPr lIns="182880" tIns="182880" rIns="182880" bIns="182880" anchor="t">
            <a:noAutofit/>
          </a:bodyPr>
          <a:lstStyle>
            <a:lvl1pPr algn="l">
              <a:lnSpc>
                <a:spcPct val="100000"/>
              </a:lnSpc>
              <a:defRPr sz="1875">
                <a:solidFill>
                  <a:schemeClr val="tx1"/>
                </a:solidFill>
              </a:defRPr>
            </a:lvl1pPr>
          </a:lstStyle>
          <a:p>
            <a:r>
              <a:rPr lang="en-US"/>
              <a:t>Click to edit Master title style</a:t>
            </a:r>
          </a:p>
        </p:txBody>
      </p:sp>
      <p:sp>
        <p:nvSpPr>
          <p:cNvPr id="8" name="Text Placeholder 7"/>
          <p:cNvSpPr>
            <a:spLocks noGrp="1"/>
          </p:cNvSpPr>
          <p:nvPr>
            <p:ph type="body" sz="quarter" idx="10"/>
          </p:nvPr>
        </p:nvSpPr>
        <p:spPr>
          <a:xfrm>
            <a:off x="380973" y="1047885"/>
            <a:ext cx="3809725" cy="3715228"/>
          </a:xfrm>
        </p:spPr>
        <p:txBody>
          <a:bodyPr lIns="182880" tIns="182880" rIns="182880" bIns="182880">
            <a:noAutofit/>
          </a:bodyPr>
          <a:lstStyle>
            <a:lvl1pPr marL="0" indent="0">
              <a:lnSpc>
                <a:spcPct val="100000"/>
              </a:lnSpc>
              <a:spcBef>
                <a:spcPts val="0"/>
              </a:spcBef>
              <a:buFont typeface="Arial" panose="020B0604020202020204" pitchFamily="34" charset="0"/>
              <a:buNone/>
              <a:defRPr sz="1458" baseline="0">
                <a:solidFill>
                  <a:srgbClr val="53565A"/>
                </a:solidFill>
              </a:defRPr>
            </a:lvl1pPr>
            <a:lvl2pPr marL="238110" indent="-238110">
              <a:buFont typeface="Arial" panose="020B0604020202020204" pitchFamily="34" charset="0"/>
              <a:buChar char="•"/>
              <a:defRPr sz="1458">
                <a:solidFill>
                  <a:srgbClr val="53565A"/>
                </a:solidFill>
              </a:defRPr>
            </a:lvl2pPr>
          </a:lstStyle>
          <a:p>
            <a:pPr lvl="0"/>
            <a:r>
              <a:rPr lang="en-US"/>
              <a:t>Edit Master text styles</a:t>
            </a:r>
          </a:p>
        </p:txBody>
      </p:sp>
      <p:sp>
        <p:nvSpPr>
          <p:cNvPr id="10" name="Picture Placeholder 9"/>
          <p:cNvSpPr>
            <a:spLocks noGrp="1"/>
          </p:cNvSpPr>
          <p:nvPr>
            <p:ph type="pic" sz="quarter" idx="11" hasCustomPrompt="1"/>
          </p:nvPr>
        </p:nvSpPr>
        <p:spPr>
          <a:xfrm>
            <a:off x="4571670" y="1"/>
            <a:ext cx="4571669" cy="5143499"/>
          </a:xfrm>
          <a:solidFill>
            <a:srgbClr val="E6E6E6"/>
          </a:solidFill>
        </p:spPr>
        <p:txBody>
          <a:bodyPr/>
          <a:lstStyle>
            <a:lvl1pPr>
              <a:defRPr baseline="0">
                <a:solidFill>
                  <a:srgbClr val="53565A"/>
                </a:solidFill>
              </a:defRPr>
            </a:lvl1pPr>
          </a:lstStyle>
          <a:p>
            <a:r>
              <a:rPr lang="en-US" dirty="0"/>
              <a:t>480 x 540 image</a:t>
            </a:r>
          </a:p>
        </p:txBody>
      </p:sp>
      <p:sp>
        <p:nvSpPr>
          <p:cNvPr id="6" name="Text Placeholder 5"/>
          <p:cNvSpPr>
            <a:spLocks noGrp="1"/>
          </p:cNvSpPr>
          <p:nvPr>
            <p:ph type="body" sz="quarter" idx="13" hasCustomPrompt="1"/>
          </p:nvPr>
        </p:nvSpPr>
        <p:spPr>
          <a:xfrm>
            <a:off x="5000264" y="3810491"/>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1</a:t>
            </a:r>
          </a:p>
        </p:txBody>
      </p:sp>
      <p:sp>
        <p:nvSpPr>
          <p:cNvPr id="12" name="Text Placeholder 5"/>
          <p:cNvSpPr>
            <a:spLocks noGrp="1"/>
          </p:cNvSpPr>
          <p:nvPr>
            <p:ph type="body" sz="quarter" idx="14" hasCustomPrompt="1"/>
          </p:nvPr>
        </p:nvSpPr>
        <p:spPr>
          <a:xfrm>
            <a:off x="5857452" y="3810491"/>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2</a:t>
            </a:r>
          </a:p>
        </p:txBody>
      </p:sp>
      <p:sp>
        <p:nvSpPr>
          <p:cNvPr id="13" name="Text Placeholder 5"/>
          <p:cNvSpPr>
            <a:spLocks noGrp="1"/>
          </p:cNvSpPr>
          <p:nvPr>
            <p:ph type="body" sz="quarter" idx="15" hasCustomPrompt="1"/>
          </p:nvPr>
        </p:nvSpPr>
        <p:spPr>
          <a:xfrm>
            <a:off x="6662900" y="3810491"/>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3</a:t>
            </a:r>
          </a:p>
        </p:txBody>
      </p:sp>
      <p:sp>
        <p:nvSpPr>
          <p:cNvPr id="9" name="Text Placeholder 5"/>
          <p:cNvSpPr>
            <a:spLocks noGrp="1"/>
          </p:cNvSpPr>
          <p:nvPr>
            <p:ph type="body" sz="quarter" idx="16" hasCustomPrompt="1"/>
          </p:nvPr>
        </p:nvSpPr>
        <p:spPr>
          <a:xfrm>
            <a:off x="7476585" y="3810491"/>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4</a:t>
            </a:r>
          </a:p>
        </p:txBody>
      </p:sp>
      <p:sp>
        <p:nvSpPr>
          <p:cNvPr id="14" name="Text Placeholder 5"/>
          <p:cNvSpPr>
            <a:spLocks noGrp="1"/>
          </p:cNvSpPr>
          <p:nvPr>
            <p:ph type="body" sz="quarter" idx="17" hasCustomPrompt="1"/>
          </p:nvPr>
        </p:nvSpPr>
        <p:spPr>
          <a:xfrm>
            <a:off x="5000264" y="4382064"/>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6</a:t>
            </a:r>
          </a:p>
        </p:txBody>
      </p:sp>
      <p:sp>
        <p:nvSpPr>
          <p:cNvPr id="15" name="Text Placeholder 5"/>
          <p:cNvSpPr>
            <a:spLocks noGrp="1"/>
          </p:cNvSpPr>
          <p:nvPr>
            <p:ph type="body" sz="quarter" idx="18" hasCustomPrompt="1"/>
          </p:nvPr>
        </p:nvSpPr>
        <p:spPr>
          <a:xfrm>
            <a:off x="5857452" y="4382064"/>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7</a:t>
            </a:r>
          </a:p>
        </p:txBody>
      </p:sp>
      <p:sp>
        <p:nvSpPr>
          <p:cNvPr id="16" name="Text Placeholder 5"/>
          <p:cNvSpPr>
            <a:spLocks noGrp="1"/>
          </p:cNvSpPr>
          <p:nvPr>
            <p:ph type="body" sz="quarter" idx="19" hasCustomPrompt="1"/>
          </p:nvPr>
        </p:nvSpPr>
        <p:spPr>
          <a:xfrm>
            <a:off x="6662900" y="4382064"/>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8</a:t>
            </a:r>
          </a:p>
        </p:txBody>
      </p:sp>
      <p:sp>
        <p:nvSpPr>
          <p:cNvPr id="17" name="Text Placeholder 5"/>
          <p:cNvSpPr>
            <a:spLocks noGrp="1"/>
          </p:cNvSpPr>
          <p:nvPr>
            <p:ph type="body" sz="quarter" idx="20" hasCustomPrompt="1"/>
          </p:nvPr>
        </p:nvSpPr>
        <p:spPr>
          <a:xfrm>
            <a:off x="7476585" y="4382064"/>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9</a:t>
            </a:r>
          </a:p>
        </p:txBody>
      </p:sp>
      <p:sp>
        <p:nvSpPr>
          <p:cNvPr id="18" name="Text Placeholder 5"/>
          <p:cNvSpPr>
            <a:spLocks noGrp="1"/>
          </p:cNvSpPr>
          <p:nvPr>
            <p:ph type="body" sz="quarter" idx="21" hasCustomPrompt="1"/>
          </p:nvPr>
        </p:nvSpPr>
        <p:spPr>
          <a:xfrm>
            <a:off x="8333773" y="3810491"/>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5</a:t>
            </a:r>
          </a:p>
        </p:txBody>
      </p:sp>
      <p:sp>
        <p:nvSpPr>
          <p:cNvPr id="19" name="Text Placeholder 5"/>
          <p:cNvSpPr>
            <a:spLocks noGrp="1"/>
          </p:cNvSpPr>
          <p:nvPr>
            <p:ph type="body" sz="quarter" idx="22" hasCustomPrompt="1"/>
          </p:nvPr>
        </p:nvSpPr>
        <p:spPr>
          <a:xfrm>
            <a:off x="8333773" y="4382064"/>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lIns="0" tIns="0" rIns="0" bIns="0" anchor="ctr">
            <a:normAutofit/>
          </a:bodyPr>
          <a:lstStyle>
            <a:lvl1pPr algn="ctr">
              <a:defRPr sz="1250" b="1">
                <a:solidFill>
                  <a:schemeClr val="bg1"/>
                </a:solidFill>
              </a:defRPr>
            </a:lvl1pPr>
          </a:lstStyle>
          <a:p>
            <a:pPr lvl="0"/>
            <a:r>
              <a:rPr lang="en-US"/>
              <a:t>10</a:t>
            </a:r>
          </a:p>
        </p:txBody>
      </p:sp>
    </p:spTree>
    <p:custDataLst>
      <p:tags r:id="rId1"/>
    </p:custDataLst>
    <p:extLst>
      <p:ext uri="{BB962C8B-B14F-4D97-AF65-F5344CB8AC3E}">
        <p14:creationId xmlns:p14="http://schemas.microsoft.com/office/powerpoint/2010/main" val="5940600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Labeled Graphic - 2x2 Horizontal Card">
    <p:bg>
      <p:bgPr>
        <a:solidFill>
          <a:srgbClr val="EEEEEE"/>
        </a:solidFill>
        <a:effectLst/>
      </p:bgPr>
    </p:bg>
    <p:spTree>
      <p:nvGrpSpPr>
        <p:cNvPr id="1" name=""/>
        <p:cNvGrpSpPr/>
        <p:nvPr/>
      </p:nvGrpSpPr>
      <p:grpSpPr>
        <a:xfrm>
          <a:off x="0" y="0"/>
          <a:ext cx="0" cy="0"/>
          <a:chOff x="0" y="0"/>
          <a:chExt cx="0" cy="0"/>
        </a:xfrm>
      </p:grpSpPr>
      <p:sp>
        <p:nvSpPr>
          <p:cNvPr id="4" name="Rectangle 3"/>
          <p:cNvSpPr/>
          <p:nvPr userDrawn="1"/>
        </p:nvSpPr>
        <p:spPr>
          <a:xfrm>
            <a:off x="190487" y="3429441"/>
            <a:ext cx="8762366" cy="1524196"/>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10" name="Picture Placeholder 9"/>
          <p:cNvSpPr>
            <a:spLocks noGrp="1"/>
          </p:cNvSpPr>
          <p:nvPr>
            <p:ph type="pic" sz="quarter" idx="11" hasCustomPrompt="1"/>
          </p:nvPr>
        </p:nvSpPr>
        <p:spPr>
          <a:xfrm>
            <a:off x="0" y="2"/>
            <a:ext cx="9143339" cy="3238916"/>
          </a:xfrm>
          <a:solidFill>
            <a:srgbClr val="E6E6E6"/>
          </a:solidFill>
        </p:spPr>
        <p:txBody>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960 x 340 image</a:t>
            </a:r>
          </a:p>
        </p:txBody>
      </p:sp>
      <p:sp>
        <p:nvSpPr>
          <p:cNvPr id="8" name="Text Placeholder 7"/>
          <p:cNvSpPr>
            <a:spLocks noGrp="1"/>
          </p:cNvSpPr>
          <p:nvPr>
            <p:ph type="body" sz="quarter" idx="10"/>
          </p:nvPr>
        </p:nvSpPr>
        <p:spPr>
          <a:xfrm>
            <a:off x="190487" y="3429443"/>
            <a:ext cx="8762366" cy="1524195"/>
          </a:xfrm>
        </p:spPr>
        <p:txBody>
          <a:bodyPr lIns="182880" tIns="182880" rIns="182880" bIns="182880">
            <a:noAutofit/>
          </a:bodyPr>
          <a:lstStyle>
            <a:lvl1pPr>
              <a:lnSpc>
                <a:spcPct val="100000"/>
              </a:lnSpc>
              <a:spcBef>
                <a:spcPts val="0"/>
              </a:spcBef>
              <a:defRPr sz="1458">
                <a:solidFill>
                  <a:srgbClr val="53565A"/>
                </a:solidFill>
              </a:defRPr>
            </a:lvl1pPr>
          </a:lstStyle>
          <a:p>
            <a:pPr lvl="0"/>
            <a:r>
              <a:rPr lang="en-US"/>
              <a:t>Edit Master text styles</a:t>
            </a:r>
          </a:p>
        </p:txBody>
      </p:sp>
      <p:sp>
        <p:nvSpPr>
          <p:cNvPr id="5" name="Title 1"/>
          <p:cNvSpPr>
            <a:spLocks noGrp="1"/>
          </p:cNvSpPr>
          <p:nvPr>
            <p:ph type="ctrTitle"/>
          </p:nvPr>
        </p:nvSpPr>
        <p:spPr>
          <a:xfrm>
            <a:off x="-1" y="-666836"/>
            <a:ext cx="9144000" cy="666836"/>
          </a:xfrm>
        </p:spPr>
        <p:txBody>
          <a:bodyPr lIns="182880" tIns="182880" rIns="182880" bIns="182880" anchor="t">
            <a:noAutofit/>
          </a:bodyPr>
          <a:lstStyle>
            <a:lvl1pPr algn="l">
              <a:lnSpc>
                <a:spcPct val="100000"/>
              </a:lnSpc>
              <a:defRPr sz="1875">
                <a:solidFill>
                  <a:srgbClr val="004785"/>
                </a:solidFill>
              </a:defRPr>
            </a:lvl1pPr>
          </a:lstStyle>
          <a:p>
            <a:r>
              <a:rPr lang="en-US"/>
              <a:t>Click to edit Master title style</a:t>
            </a:r>
          </a:p>
        </p:txBody>
      </p:sp>
      <p:sp>
        <p:nvSpPr>
          <p:cNvPr id="6" name="Text Placeholder 5"/>
          <p:cNvSpPr>
            <a:spLocks noGrp="1"/>
          </p:cNvSpPr>
          <p:nvPr>
            <p:ph type="body" sz="quarter" idx="13" hasCustomPrompt="1"/>
          </p:nvPr>
        </p:nvSpPr>
        <p:spPr>
          <a:xfrm>
            <a:off x="523838" y="2381557"/>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1</a:t>
            </a:r>
          </a:p>
        </p:txBody>
      </p:sp>
      <p:sp>
        <p:nvSpPr>
          <p:cNvPr id="7" name="Text Placeholder 5"/>
          <p:cNvSpPr>
            <a:spLocks noGrp="1"/>
          </p:cNvSpPr>
          <p:nvPr>
            <p:ph type="body" sz="quarter" idx="14" hasCustomPrompt="1"/>
          </p:nvPr>
        </p:nvSpPr>
        <p:spPr>
          <a:xfrm>
            <a:off x="1381026" y="2381557"/>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2</a:t>
            </a:r>
          </a:p>
        </p:txBody>
      </p:sp>
      <p:sp>
        <p:nvSpPr>
          <p:cNvPr id="9" name="Text Placeholder 5"/>
          <p:cNvSpPr>
            <a:spLocks noGrp="1"/>
          </p:cNvSpPr>
          <p:nvPr>
            <p:ph type="body" sz="quarter" idx="15" hasCustomPrompt="1"/>
          </p:nvPr>
        </p:nvSpPr>
        <p:spPr>
          <a:xfrm>
            <a:off x="2238214" y="2381557"/>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3</a:t>
            </a:r>
          </a:p>
        </p:txBody>
      </p:sp>
      <p:sp>
        <p:nvSpPr>
          <p:cNvPr id="11" name="Text Placeholder 5"/>
          <p:cNvSpPr>
            <a:spLocks noGrp="1"/>
          </p:cNvSpPr>
          <p:nvPr>
            <p:ph type="body" sz="quarter" idx="16" hasCustomPrompt="1"/>
          </p:nvPr>
        </p:nvSpPr>
        <p:spPr>
          <a:xfrm>
            <a:off x="3095402" y="2381557"/>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4</a:t>
            </a:r>
          </a:p>
        </p:txBody>
      </p:sp>
      <p:sp>
        <p:nvSpPr>
          <p:cNvPr id="12" name="Text Placeholder 5"/>
          <p:cNvSpPr>
            <a:spLocks noGrp="1"/>
          </p:cNvSpPr>
          <p:nvPr>
            <p:ph type="body" sz="quarter" idx="17" hasCustomPrompt="1"/>
          </p:nvPr>
        </p:nvSpPr>
        <p:spPr>
          <a:xfrm>
            <a:off x="3952590" y="2381557"/>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5</a:t>
            </a:r>
          </a:p>
        </p:txBody>
      </p:sp>
      <p:sp>
        <p:nvSpPr>
          <p:cNvPr id="13" name="Text Placeholder 5"/>
          <p:cNvSpPr>
            <a:spLocks noGrp="1"/>
          </p:cNvSpPr>
          <p:nvPr>
            <p:ph type="body" sz="quarter" idx="18" hasCustomPrompt="1"/>
          </p:nvPr>
        </p:nvSpPr>
        <p:spPr>
          <a:xfrm>
            <a:off x="4809778" y="2381557"/>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6</a:t>
            </a:r>
          </a:p>
        </p:txBody>
      </p:sp>
      <p:sp>
        <p:nvSpPr>
          <p:cNvPr id="14" name="Text Placeholder 5"/>
          <p:cNvSpPr>
            <a:spLocks noGrp="1"/>
          </p:cNvSpPr>
          <p:nvPr>
            <p:ph type="body" sz="quarter" idx="19" hasCustomPrompt="1"/>
          </p:nvPr>
        </p:nvSpPr>
        <p:spPr>
          <a:xfrm>
            <a:off x="5666966" y="2381557"/>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7</a:t>
            </a:r>
          </a:p>
        </p:txBody>
      </p:sp>
      <p:sp>
        <p:nvSpPr>
          <p:cNvPr id="15" name="Text Placeholder 5"/>
          <p:cNvSpPr>
            <a:spLocks noGrp="1"/>
          </p:cNvSpPr>
          <p:nvPr>
            <p:ph type="body" sz="quarter" idx="20" hasCustomPrompt="1"/>
          </p:nvPr>
        </p:nvSpPr>
        <p:spPr>
          <a:xfrm>
            <a:off x="6524154" y="2381557"/>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8</a:t>
            </a:r>
          </a:p>
        </p:txBody>
      </p:sp>
      <p:sp>
        <p:nvSpPr>
          <p:cNvPr id="16" name="Text Placeholder 5"/>
          <p:cNvSpPr>
            <a:spLocks noGrp="1"/>
          </p:cNvSpPr>
          <p:nvPr>
            <p:ph type="body" sz="quarter" idx="21" hasCustomPrompt="1"/>
          </p:nvPr>
        </p:nvSpPr>
        <p:spPr>
          <a:xfrm>
            <a:off x="7381342" y="2381557"/>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9</a:t>
            </a:r>
          </a:p>
        </p:txBody>
      </p:sp>
      <p:sp>
        <p:nvSpPr>
          <p:cNvPr id="17" name="Text Placeholder 5"/>
          <p:cNvSpPr>
            <a:spLocks noGrp="1"/>
          </p:cNvSpPr>
          <p:nvPr>
            <p:ph type="body" sz="quarter" idx="22" hasCustomPrompt="1"/>
          </p:nvPr>
        </p:nvSpPr>
        <p:spPr>
          <a:xfrm>
            <a:off x="8238530" y="2381557"/>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lIns="0" tIns="0" rIns="0" bIns="0" anchor="ctr">
            <a:normAutofit/>
          </a:bodyPr>
          <a:lstStyle>
            <a:lvl1pPr algn="ctr">
              <a:defRPr sz="1250" b="1">
                <a:solidFill>
                  <a:schemeClr val="bg1"/>
                </a:solidFill>
              </a:defRPr>
            </a:lvl1pPr>
          </a:lstStyle>
          <a:p>
            <a:pPr lvl="0"/>
            <a:r>
              <a:rPr lang="en-US"/>
              <a:t>10</a:t>
            </a:r>
          </a:p>
        </p:txBody>
      </p:sp>
    </p:spTree>
    <p:custDataLst>
      <p:tags r:id="rId1"/>
    </p:custDataLst>
    <p:extLst>
      <p:ext uri="{BB962C8B-B14F-4D97-AF65-F5344CB8AC3E}">
        <p14:creationId xmlns:p14="http://schemas.microsoft.com/office/powerpoint/2010/main" val="16973359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meline Layout - Card">
    <p:bg>
      <p:bgPr>
        <a:solidFill>
          <a:srgbClr val="EEEEEE"/>
        </a:solidFill>
        <a:effectLst/>
      </p:bgPr>
    </p:bg>
    <p:spTree>
      <p:nvGrpSpPr>
        <p:cNvPr id="1" name=""/>
        <p:cNvGrpSpPr/>
        <p:nvPr/>
      </p:nvGrpSpPr>
      <p:grpSpPr>
        <a:xfrm>
          <a:off x="0" y="0"/>
          <a:ext cx="0" cy="0"/>
          <a:chOff x="0" y="0"/>
          <a:chExt cx="0" cy="0"/>
        </a:xfrm>
      </p:grpSpPr>
      <p:sp>
        <p:nvSpPr>
          <p:cNvPr id="11" name="Rectangle 10"/>
          <p:cNvSpPr/>
          <p:nvPr userDrawn="1"/>
        </p:nvSpPr>
        <p:spPr>
          <a:xfrm>
            <a:off x="380972" y="381049"/>
            <a:ext cx="8381394" cy="3619966"/>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2" name="Title 1"/>
          <p:cNvSpPr>
            <a:spLocks noGrp="1"/>
          </p:cNvSpPr>
          <p:nvPr>
            <p:ph type="ctrTitle"/>
          </p:nvPr>
        </p:nvSpPr>
        <p:spPr>
          <a:xfrm>
            <a:off x="380972" y="381049"/>
            <a:ext cx="8381394" cy="666836"/>
          </a:xfrm>
        </p:spPr>
        <p:txBody>
          <a:bodyPr lIns="182880" tIns="182880" rIns="182880" bIns="182880" anchor="t">
            <a:noAutofit/>
          </a:bodyPr>
          <a:lstStyle>
            <a:lvl1pPr algn="l">
              <a:lnSpc>
                <a:spcPct val="100000"/>
              </a:lnSpc>
              <a:defRPr sz="1875">
                <a:solidFill>
                  <a:schemeClr val="tx1"/>
                </a:solidFill>
              </a:defRPr>
            </a:lvl1pPr>
          </a:lstStyle>
          <a:p>
            <a:r>
              <a:rPr lang="en-US"/>
              <a:t>Click to edit Master title style</a:t>
            </a:r>
          </a:p>
        </p:txBody>
      </p:sp>
      <p:sp>
        <p:nvSpPr>
          <p:cNvPr id="8" name="Text Placeholder 7"/>
          <p:cNvSpPr>
            <a:spLocks noGrp="1"/>
          </p:cNvSpPr>
          <p:nvPr>
            <p:ph type="body" sz="quarter" idx="10"/>
          </p:nvPr>
        </p:nvSpPr>
        <p:spPr>
          <a:xfrm>
            <a:off x="380972" y="1047885"/>
            <a:ext cx="8381394" cy="2953130"/>
          </a:xfrm>
        </p:spPr>
        <p:txBody>
          <a:bodyPr lIns="182880" tIns="182880" rIns="182880" bIns="182880">
            <a:noAutofit/>
          </a:bodyPr>
          <a:lstStyle>
            <a:lvl1pPr>
              <a:lnSpc>
                <a:spcPct val="100000"/>
              </a:lnSpc>
              <a:spcBef>
                <a:spcPts val="0"/>
              </a:spcBef>
              <a:defRPr sz="1458">
                <a:solidFill>
                  <a:srgbClr val="53565A"/>
                </a:solidFill>
              </a:defRPr>
            </a:lvl1pPr>
          </a:lstStyle>
          <a:p>
            <a:pPr lvl="0"/>
            <a:r>
              <a:rPr lang="en-US"/>
              <a:t>Edit Master text styles</a:t>
            </a:r>
          </a:p>
        </p:txBody>
      </p:sp>
      <p:sp>
        <p:nvSpPr>
          <p:cNvPr id="6" name="Text Placeholder 5"/>
          <p:cNvSpPr>
            <a:spLocks noGrp="1"/>
          </p:cNvSpPr>
          <p:nvPr>
            <p:ph type="body" sz="quarter" idx="11"/>
          </p:nvPr>
        </p:nvSpPr>
        <p:spPr>
          <a:xfrm>
            <a:off x="380973" y="4190878"/>
            <a:ext cx="1752473" cy="762098"/>
          </a:xfrm>
          <a:prstGeom prst="homePlate">
            <a:avLst>
              <a:gd name="adj" fmla="val 30469"/>
            </a:avLst>
          </a:prstGeom>
          <a:solidFill>
            <a:srgbClr val="EAAB00"/>
          </a:solidFill>
          <a:ln>
            <a:noFill/>
          </a:ln>
        </p:spPr>
        <p:txBody>
          <a:bodyPr anchor="ctr"/>
          <a:lstStyle>
            <a:lvl1pPr algn="ctr">
              <a:defRPr>
                <a:solidFill>
                  <a:schemeClr val="bg1"/>
                </a:solidFill>
              </a:defRPr>
            </a:lvl1pPr>
            <a:lvl5pPr marL="1904878" indent="0">
              <a:buNone/>
              <a:defRPr/>
            </a:lvl5pPr>
          </a:lstStyle>
          <a:p>
            <a:pPr lvl="0"/>
            <a:r>
              <a:rPr lang="en-US"/>
              <a:t>Edit Master text styles</a:t>
            </a:r>
          </a:p>
        </p:txBody>
      </p:sp>
      <p:sp>
        <p:nvSpPr>
          <p:cNvPr id="9" name="Text Placeholder 5"/>
          <p:cNvSpPr>
            <a:spLocks noGrp="1"/>
          </p:cNvSpPr>
          <p:nvPr>
            <p:ph type="body" sz="quarter" idx="12"/>
          </p:nvPr>
        </p:nvSpPr>
        <p:spPr>
          <a:xfrm>
            <a:off x="2038203" y="4190878"/>
            <a:ext cx="1752473" cy="762098"/>
          </a:xfrm>
          <a:prstGeom prst="chevron">
            <a:avLst>
              <a:gd name="adj" fmla="val 29167"/>
            </a:avLst>
          </a:prstGeom>
          <a:solidFill>
            <a:srgbClr val="EAAB00"/>
          </a:solidFill>
          <a:ln>
            <a:noFill/>
          </a:ln>
        </p:spPr>
        <p:txBody>
          <a:bodyPr anchor="ctr"/>
          <a:lstStyle>
            <a:lvl1pPr algn="ctr">
              <a:defRPr>
                <a:solidFill>
                  <a:schemeClr val="bg1"/>
                </a:solidFill>
              </a:defRPr>
            </a:lvl1pPr>
            <a:lvl5pPr marL="1904878" indent="0">
              <a:buNone/>
              <a:defRPr/>
            </a:lvl5pPr>
          </a:lstStyle>
          <a:p>
            <a:pPr lvl="0"/>
            <a:r>
              <a:rPr lang="en-US"/>
              <a:t>Edit Master text styles</a:t>
            </a:r>
          </a:p>
        </p:txBody>
      </p:sp>
      <p:sp>
        <p:nvSpPr>
          <p:cNvPr id="10" name="Text Placeholder 5"/>
          <p:cNvSpPr>
            <a:spLocks noGrp="1"/>
          </p:cNvSpPr>
          <p:nvPr>
            <p:ph type="body" sz="quarter" idx="13"/>
          </p:nvPr>
        </p:nvSpPr>
        <p:spPr>
          <a:xfrm>
            <a:off x="3695434" y="4190878"/>
            <a:ext cx="1752473" cy="762098"/>
          </a:xfrm>
          <a:prstGeom prst="chevron">
            <a:avLst>
              <a:gd name="adj" fmla="val 29167"/>
            </a:avLst>
          </a:prstGeom>
          <a:solidFill>
            <a:srgbClr val="EAAB00"/>
          </a:solidFill>
          <a:ln>
            <a:noFill/>
          </a:ln>
        </p:spPr>
        <p:txBody>
          <a:bodyPr anchor="ctr"/>
          <a:lstStyle>
            <a:lvl1pPr algn="ctr">
              <a:defRPr>
                <a:solidFill>
                  <a:schemeClr val="bg1"/>
                </a:solidFill>
              </a:defRPr>
            </a:lvl1pPr>
            <a:lvl5pPr marL="1904878" indent="0">
              <a:buNone/>
              <a:defRPr/>
            </a:lvl5pPr>
          </a:lstStyle>
          <a:p>
            <a:pPr lvl="0"/>
            <a:r>
              <a:rPr lang="en-US"/>
              <a:t>Edit Master text styles</a:t>
            </a:r>
          </a:p>
        </p:txBody>
      </p:sp>
      <p:sp>
        <p:nvSpPr>
          <p:cNvPr id="12" name="Text Placeholder 5"/>
          <p:cNvSpPr>
            <a:spLocks noGrp="1"/>
          </p:cNvSpPr>
          <p:nvPr>
            <p:ph type="body" sz="quarter" idx="14"/>
          </p:nvPr>
        </p:nvSpPr>
        <p:spPr>
          <a:xfrm>
            <a:off x="5352663" y="4190878"/>
            <a:ext cx="1752473" cy="762098"/>
          </a:xfrm>
          <a:prstGeom prst="chevron">
            <a:avLst>
              <a:gd name="adj" fmla="val 29167"/>
            </a:avLst>
          </a:prstGeom>
          <a:solidFill>
            <a:srgbClr val="EAAB00"/>
          </a:solidFill>
          <a:ln>
            <a:noFill/>
          </a:ln>
        </p:spPr>
        <p:txBody>
          <a:bodyPr anchor="ctr"/>
          <a:lstStyle>
            <a:lvl1pPr algn="ctr">
              <a:defRPr>
                <a:solidFill>
                  <a:schemeClr val="bg1"/>
                </a:solidFill>
              </a:defRPr>
            </a:lvl1pPr>
            <a:lvl5pPr marL="1904878" indent="0">
              <a:buNone/>
              <a:defRPr/>
            </a:lvl5pPr>
          </a:lstStyle>
          <a:p>
            <a:pPr lvl="0"/>
            <a:r>
              <a:rPr lang="en-US"/>
              <a:t>Edit Master text styles</a:t>
            </a:r>
          </a:p>
        </p:txBody>
      </p:sp>
      <p:sp>
        <p:nvSpPr>
          <p:cNvPr id="13" name="Text Placeholder 5"/>
          <p:cNvSpPr>
            <a:spLocks noGrp="1"/>
          </p:cNvSpPr>
          <p:nvPr>
            <p:ph type="body" sz="quarter" idx="15"/>
          </p:nvPr>
        </p:nvSpPr>
        <p:spPr>
          <a:xfrm>
            <a:off x="7009894" y="4190878"/>
            <a:ext cx="1752473" cy="762098"/>
          </a:xfrm>
          <a:prstGeom prst="chevron">
            <a:avLst>
              <a:gd name="adj" fmla="val 29167"/>
            </a:avLst>
          </a:prstGeom>
          <a:solidFill>
            <a:srgbClr val="EAAB00"/>
          </a:solidFill>
          <a:ln>
            <a:noFill/>
          </a:ln>
        </p:spPr>
        <p:txBody>
          <a:bodyPr anchor="ctr"/>
          <a:lstStyle>
            <a:lvl1pPr algn="ctr">
              <a:defRPr>
                <a:solidFill>
                  <a:schemeClr val="bg1"/>
                </a:solidFill>
              </a:defRPr>
            </a:lvl1pPr>
            <a:lvl5pPr marL="1904878" indent="0">
              <a:buNone/>
              <a:defRPr/>
            </a:lvl5pPr>
          </a:lstStyle>
          <a:p>
            <a:pPr lvl="0"/>
            <a:r>
              <a:rPr lang="en-US"/>
              <a:t>Edit Master text styles</a:t>
            </a:r>
          </a:p>
        </p:txBody>
      </p:sp>
    </p:spTree>
    <p:custDataLst>
      <p:tags r:id="rId1"/>
    </p:custDataLst>
    <p:extLst>
      <p:ext uri="{BB962C8B-B14F-4D97-AF65-F5344CB8AC3E}">
        <p14:creationId xmlns:p14="http://schemas.microsoft.com/office/powerpoint/2010/main" val="1436598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 - 07">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32F7047-FA35-AE4F-954C-3AB14A173E75}"/>
              </a:ext>
            </a:extLst>
          </p:cNvPr>
          <p:cNvPicPr>
            <a:picLocks noChangeAspect="1"/>
          </p:cNvPicPr>
          <p:nvPr userDrawn="1"/>
        </p:nvPicPr>
        <p:blipFill rotWithShape="1">
          <a:blip r:embed="rId2"/>
          <a:srcRect t="25667"/>
          <a:stretch/>
        </p:blipFill>
        <p:spPr>
          <a:xfrm>
            <a:off x="1" y="0"/>
            <a:ext cx="9143999" cy="5143500"/>
          </a:xfrm>
          <a:prstGeom prst="rect">
            <a:avLst/>
          </a:prstGeom>
        </p:spPr>
      </p:pic>
      <p:sp>
        <p:nvSpPr>
          <p:cNvPr id="14" name="Content Placeholder 24">
            <a:extLst>
              <a:ext uri="{FF2B5EF4-FFF2-40B4-BE49-F238E27FC236}">
                <a16:creationId xmlns:a16="http://schemas.microsoft.com/office/drawing/2014/main" id="{438219F9-1D48-7F41-88BC-622E825955F8}"/>
              </a:ext>
            </a:extLst>
          </p:cNvPr>
          <p:cNvSpPr>
            <a:spLocks noGrp="1"/>
          </p:cNvSpPr>
          <p:nvPr>
            <p:ph sz="quarter" idx="10" hasCustomPrompt="1"/>
          </p:nvPr>
        </p:nvSpPr>
        <p:spPr>
          <a:xfrm>
            <a:off x="4715288" y="1005525"/>
            <a:ext cx="2075619" cy="507120"/>
          </a:xfrm>
          <a:prstGeom prst="rect">
            <a:avLst/>
          </a:prstGeom>
        </p:spPr>
        <p:txBody>
          <a:bodyPr>
            <a:noAutofit/>
          </a:bodyPr>
          <a:lstStyle>
            <a:lvl1pPr algn="ctr">
              <a:defRPr sz="1200" b="0" i="0">
                <a:solidFill>
                  <a:srgbClr val="9E938A"/>
                </a:solidFill>
                <a:latin typeface="Sun Life Sans" panose="02000503000000020004" pitchFamily="2" charset="77"/>
              </a:defRPr>
            </a:lvl1pPr>
            <a:lvl2pPr>
              <a:defRPr sz="1100"/>
            </a:lvl2pPr>
            <a:lvl3pPr>
              <a:defRPr sz="1100"/>
            </a:lvl3pPr>
            <a:lvl4pPr>
              <a:defRPr sz="1100"/>
            </a:lvl4pPr>
            <a:lvl5pPr>
              <a:defRPr sz="1100"/>
            </a:lvl5pPr>
          </a:lstStyle>
          <a:p>
            <a:pPr lvl="0"/>
            <a:r>
              <a:rPr lang="en-CA"/>
              <a:t>Course name can be included here</a:t>
            </a:r>
          </a:p>
        </p:txBody>
      </p:sp>
      <p:sp>
        <p:nvSpPr>
          <p:cNvPr id="15" name="Title 1">
            <a:extLst>
              <a:ext uri="{FF2B5EF4-FFF2-40B4-BE49-F238E27FC236}">
                <a16:creationId xmlns:a16="http://schemas.microsoft.com/office/drawing/2014/main" id="{81167D04-4A8C-5C48-A8C8-74E5FED6F35D}"/>
              </a:ext>
            </a:extLst>
          </p:cNvPr>
          <p:cNvSpPr>
            <a:spLocks noGrp="1"/>
          </p:cNvSpPr>
          <p:nvPr>
            <p:ph type="ctrTitle" hasCustomPrompt="1"/>
          </p:nvPr>
        </p:nvSpPr>
        <p:spPr>
          <a:xfrm>
            <a:off x="3359148" y="1948532"/>
            <a:ext cx="4787901" cy="969832"/>
          </a:xfrm>
          <a:prstGeom prst="rect">
            <a:avLst/>
          </a:prstGeom>
        </p:spPr>
        <p:txBody>
          <a:bodyPr/>
          <a:lstStyle>
            <a:lvl1pPr algn="ctr">
              <a:lnSpc>
                <a:spcPts val="3820"/>
              </a:lnSpc>
              <a:spcBef>
                <a:spcPts val="0"/>
              </a:spcBef>
              <a:spcAft>
                <a:spcPts val="0"/>
              </a:spcAft>
              <a:defRPr sz="3600" b="0" i="0" spc="0" baseline="0">
                <a:solidFill>
                  <a:srgbClr val="EAAB00"/>
                </a:solidFill>
                <a:latin typeface="Sun Life Sans Light" panose="02000503000000020004" pitchFamily="2" charset="77"/>
                <a:cs typeface="Calibri" panose="020F0502020204030204" pitchFamily="34" charset="0"/>
              </a:defRPr>
            </a:lvl1pPr>
          </a:lstStyle>
          <a:p>
            <a:r>
              <a:rPr lang="en-CA"/>
              <a:t>Lesson name is written here</a:t>
            </a:r>
            <a:endParaRPr lang="en-US"/>
          </a:p>
        </p:txBody>
      </p:sp>
      <p:pic>
        <p:nvPicPr>
          <p:cNvPr id="6" name="Picture 5">
            <a:extLst>
              <a:ext uri="{FF2B5EF4-FFF2-40B4-BE49-F238E27FC236}">
                <a16:creationId xmlns:a16="http://schemas.microsoft.com/office/drawing/2014/main" id="{04456C1C-F51C-CD49-A478-DE0854162BFD}"/>
              </a:ext>
            </a:extLst>
          </p:cNvPr>
          <p:cNvPicPr>
            <a:picLocks noChangeAspect="1"/>
          </p:cNvPicPr>
          <p:nvPr userDrawn="1"/>
        </p:nvPicPr>
        <p:blipFill>
          <a:blip r:embed="rId3"/>
          <a:stretch>
            <a:fillRect/>
          </a:stretch>
        </p:blipFill>
        <p:spPr>
          <a:xfrm>
            <a:off x="4360424" y="3711065"/>
            <a:ext cx="2012096" cy="489428"/>
          </a:xfrm>
          <a:prstGeom prst="rect">
            <a:avLst/>
          </a:prstGeom>
        </p:spPr>
      </p:pic>
    </p:spTree>
    <p:extLst>
      <p:ext uri="{BB962C8B-B14F-4D97-AF65-F5344CB8AC3E}">
        <p14:creationId xmlns:p14="http://schemas.microsoft.com/office/powerpoint/2010/main" val="39366683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nversation A - 2 Bubbles">
    <p:spTree>
      <p:nvGrpSpPr>
        <p:cNvPr id="1" name=""/>
        <p:cNvGrpSpPr/>
        <p:nvPr/>
      </p:nvGrpSpPr>
      <p:grpSpPr>
        <a:xfrm>
          <a:off x="0" y="0"/>
          <a:ext cx="0" cy="0"/>
          <a:chOff x="0" y="0"/>
          <a:chExt cx="0" cy="0"/>
        </a:xfrm>
      </p:grpSpPr>
      <p:sp>
        <p:nvSpPr>
          <p:cNvPr id="7" name="Title 1"/>
          <p:cNvSpPr>
            <a:spLocks noGrp="1"/>
          </p:cNvSpPr>
          <p:nvPr>
            <p:ph type="ctrTitle"/>
          </p:nvPr>
        </p:nvSpPr>
        <p:spPr>
          <a:xfrm>
            <a:off x="-1" y="-666836"/>
            <a:ext cx="9144000" cy="666836"/>
          </a:xfrm>
        </p:spPr>
        <p:txBody>
          <a:bodyPr lIns="182880" tIns="182880" rIns="182880" bIns="182880" anchor="t">
            <a:noAutofit/>
          </a:bodyPr>
          <a:lstStyle>
            <a:lvl1pPr algn="l">
              <a:lnSpc>
                <a:spcPct val="100000"/>
              </a:lnSpc>
              <a:defRPr sz="1875">
                <a:solidFill>
                  <a:srgbClr val="004785"/>
                </a:solidFill>
              </a:defRPr>
            </a:lvl1pPr>
          </a:lstStyle>
          <a:p>
            <a:r>
              <a:rPr lang="en-US"/>
              <a:t>Click to edit Master title style</a:t>
            </a:r>
          </a:p>
        </p:txBody>
      </p:sp>
      <p:sp>
        <p:nvSpPr>
          <p:cNvPr id="8" name="Picture Placeholder 9"/>
          <p:cNvSpPr>
            <a:spLocks noGrp="1"/>
          </p:cNvSpPr>
          <p:nvPr>
            <p:ph type="pic" sz="quarter" idx="11" hasCustomPrompt="1"/>
          </p:nvPr>
        </p:nvSpPr>
        <p:spPr>
          <a:xfrm>
            <a:off x="0" y="1"/>
            <a:ext cx="4524048" cy="2524450"/>
          </a:xfrm>
          <a:solidFill>
            <a:srgbClr val="E6E6E6"/>
          </a:solidFill>
        </p:spPr>
        <p:txBody>
          <a:bodyPr anchor="t"/>
          <a:lstStyle>
            <a:lvl1pPr marL="0" marR="0" indent="0" algn="ctr"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475 x 265 image</a:t>
            </a:r>
          </a:p>
        </p:txBody>
      </p:sp>
      <p:sp>
        <p:nvSpPr>
          <p:cNvPr id="9" name="Picture Placeholder 9"/>
          <p:cNvSpPr>
            <a:spLocks noGrp="1"/>
          </p:cNvSpPr>
          <p:nvPr>
            <p:ph type="pic" sz="quarter" idx="12" hasCustomPrompt="1"/>
          </p:nvPr>
        </p:nvSpPr>
        <p:spPr>
          <a:xfrm>
            <a:off x="4619951" y="2619051"/>
            <a:ext cx="4524048" cy="2524450"/>
          </a:xfrm>
          <a:solidFill>
            <a:srgbClr val="E6E6E6"/>
          </a:solidFill>
        </p:spPr>
        <p:txBody>
          <a:bodyPr/>
          <a:lstStyle>
            <a:lvl1pPr marL="0" marR="0" indent="0" algn="ctr"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475 x 265 image</a:t>
            </a:r>
          </a:p>
        </p:txBody>
      </p:sp>
      <p:sp>
        <p:nvSpPr>
          <p:cNvPr id="17" name="Text Placeholder 16"/>
          <p:cNvSpPr>
            <a:spLocks noGrp="1"/>
          </p:cNvSpPr>
          <p:nvPr>
            <p:ph type="body" sz="quarter" idx="15" hasCustomPrompt="1"/>
          </p:nvPr>
        </p:nvSpPr>
        <p:spPr>
          <a:xfrm rot="5400000">
            <a:off x="4381116" y="3639066"/>
            <a:ext cx="666836" cy="476216"/>
          </a:xfrm>
          <a:prstGeom prst="triangle">
            <a:avLst/>
          </a:prstGeom>
          <a:solidFill>
            <a:srgbClr val="53565A"/>
          </a:solidFill>
          <a:ln w="76200">
            <a:solidFill>
              <a:schemeClr val="bg1"/>
            </a:solidFill>
          </a:ln>
        </p:spPr>
        <p:txBody>
          <a:bodyPr/>
          <a:lstStyle/>
          <a:p>
            <a:pPr lvl="0"/>
            <a:r>
              <a:rPr lang="en-US"/>
              <a:t> </a:t>
            </a:r>
          </a:p>
        </p:txBody>
      </p:sp>
      <p:sp>
        <p:nvSpPr>
          <p:cNvPr id="14" name="Text Placeholder 10"/>
          <p:cNvSpPr>
            <a:spLocks noGrp="1"/>
          </p:cNvSpPr>
          <p:nvPr>
            <p:ph type="body" sz="quarter" idx="14"/>
          </p:nvPr>
        </p:nvSpPr>
        <p:spPr>
          <a:xfrm>
            <a:off x="-2" y="2619051"/>
            <a:ext cx="4524048" cy="2524450"/>
          </a:xfrm>
          <a:solidFill>
            <a:srgbClr val="53565A"/>
          </a:solidFill>
        </p:spPr>
        <p:txBody>
          <a:bodyPr lIns="457200" tIns="0" rIns="457200" bIns="0" anchor="ctr"/>
          <a:lstStyle>
            <a:lvl1pPr algn="l">
              <a:defRPr>
                <a:solidFill>
                  <a:schemeClr val="bg1"/>
                </a:solidFill>
              </a:defRPr>
            </a:lvl1pPr>
          </a:lstStyle>
          <a:p>
            <a:pPr lvl="0"/>
            <a:r>
              <a:rPr lang="en-US"/>
              <a:t>Edit Master text styles</a:t>
            </a:r>
          </a:p>
        </p:txBody>
      </p:sp>
      <p:sp>
        <p:nvSpPr>
          <p:cNvPr id="18" name="Text Placeholder 16"/>
          <p:cNvSpPr>
            <a:spLocks noGrp="1"/>
          </p:cNvSpPr>
          <p:nvPr>
            <p:ph type="body" sz="quarter" idx="16" hasCustomPrompt="1"/>
          </p:nvPr>
        </p:nvSpPr>
        <p:spPr>
          <a:xfrm rot="16200000">
            <a:off x="4095387" y="1028880"/>
            <a:ext cx="666836" cy="476216"/>
          </a:xfrm>
          <a:prstGeom prst="triangle">
            <a:avLst/>
          </a:prstGeom>
          <a:solidFill>
            <a:srgbClr val="EEEEEE"/>
          </a:solidFill>
          <a:ln w="76200">
            <a:solidFill>
              <a:schemeClr val="bg1"/>
            </a:solidFill>
          </a:ln>
        </p:spPr>
        <p:txBody>
          <a:bodyPr/>
          <a:lstStyle/>
          <a:p>
            <a:pPr lvl="0"/>
            <a:r>
              <a:rPr lang="en-US"/>
              <a:t> </a:t>
            </a:r>
          </a:p>
        </p:txBody>
      </p:sp>
      <p:sp>
        <p:nvSpPr>
          <p:cNvPr id="11" name="Text Placeholder 10"/>
          <p:cNvSpPr>
            <a:spLocks noGrp="1"/>
          </p:cNvSpPr>
          <p:nvPr>
            <p:ph type="body" sz="quarter" idx="13"/>
          </p:nvPr>
        </p:nvSpPr>
        <p:spPr>
          <a:xfrm>
            <a:off x="4619291" y="0"/>
            <a:ext cx="4524048" cy="2524450"/>
          </a:xfrm>
          <a:solidFill>
            <a:srgbClr val="EEEEEE"/>
          </a:solidFill>
        </p:spPr>
        <p:txBody>
          <a:bodyPr lIns="457200" tIns="0" rIns="457200" bIns="0" anchor="ctr"/>
          <a:lstStyle>
            <a:lvl1pPr algn="l">
              <a:defRPr/>
            </a:lvl1pPr>
          </a:lstStyle>
          <a:p>
            <a:pPr lvl="0"/>
            <a:r>
              <a:rPr lang="en-US"/>
              <a:t>Edit Master text styles</a:t>
            </a:r>
          </a:p>
        </p:txBody>
      </p:sp>
    </p:spTree>
    <p:custDataLst>
      <p:tags r:id="rId1"/>
    </p:custDataLst>
    <p:extLst>
      <p:ext uri="{BB962C8B-B14F-4D97-AF65-F5344CB8AC3E}">
        <p14:creationId xmlns:p14="http://schemas.microsoft.com/office/powerpoint/2010/main" val="4131053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versation A - 3 Bubbles">
    <p:spTree>
      <p:nvGrpSpPr>
        <p:cNvPr id="1" name=""/>
        <p:cNvGrpSpPr/>
        <p:nvPr/>
      </p:nvGrpSpPr>
      <p:grpSpPr>
        <a:xfrm>
          <a:off x="0" y="0"/>
          <a:ext cx="0" cy="0"/>
          <a:chOff x="0" y="0"/>
          <a:chExt cx="0" cy="0"/>
        </a:xfrm>
      </p:grpSpPr>
      <p:sp>
        <p:nvSpPr>
          <p:cNvPr id="7" name="Title 1"/>
          <p:cNvSpPr>
            <a:spLocks noGrp="1"/>
          </p:cNvSpPr>
          <p:nvPr>
            <p:ph type="ctrTitle"/>
          </p:nvPr>
        </p:nvSpPr>
        <p:spPr>
          <a:xfrm>
            <a:off x="-1" y="-666836"/>
            <a:ext cx="9144000" cy="666836"/>
          </a:xfrm>
        </p:spPr>
        <p:txBody>
          <a:bodyPr lIns="182880" tIns="182880" rIns="182880" bIns="182880" anchor="t">
            <a:noAutofit/>
          </a:bodyPr>
          <a:lstStyle>
            <a:lvl1pPr algn="l">
              <a:lnSpc>
                <a:spcPct val="100000"/>
              </a:lnSpc>
              <a:defRPr sz="1875">
                <a:solidFill>
                  <a:srgbClr val="004785"/>
                </a:solidFill>
              </a:defRPr>
            </a:lvl1pPr>
          </a:lstStyle>
          <a:p>
            <a:r>
              <a:rPr lang="en-US"/>
              <a:t>Click to edit Master title style</a:t>
            </a:r>
          </a:p>
        </p:txBody>
      </p:sp>
      <p:sp>
        <p:nvSpPr>
          <p:cNvPr id="8" name="Picture Placeholder 9"/>
          <p:cNvSpPr>
            <a:spLocks noGrp="1"/>
          </p:cNvSpPr>
          <p:nvPr>
            <p:ph type="pic" sz="quarter" idx="11" hasCustomPrompt="1"/>
          </p:nvPr>
        </p:nvSpPr>
        <p:spPr>
          <a:xfrm>
            <a:off x="0" y="1"/>
            <a:ext cx="4524048" cy="1648037"/>
          </a:xfrm>
          <a:solidFill>
            <a:srgbClr val="E6E6E6"/>
          </a:solidFill>
        </p:spPr>
        <p:txBody>
          <a:bodyPr anchor="t"/>
          <a:lstStyle>
            <a:lvl1pPr marL="0" marR="0" indent="0" algn="ctr"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475 x 173 image</a:t>
            </a:r>
          </a:p>
        </p:txBody>
      </p:sp>
      <p:sp>
        <p:nvSpPr>
          <p:cNvPr id="9" name="Picture Placeholder 9"/>
          <p:cNvSpPr>
            <a:spLocks noGrp="1"/>
          </p:cNvSpPr>
          <p:nvPr>
            <p:ph type="pic" sz="quarter" idx="12" hasCustomPrompt="1"/>
          </p:nvPr>
        </p:nvSpPr>
        <p:spPr>
          <a:xfrm>
            <a:off x="4619951" y="1743300"/>
            <a:ext cx="4524048" cy="1648037"/>
          </a:xfrm>
          <a:solidFill>
            <a:srgbClr val="E6E6E6"/>
          </a:solidFill>
        </p:spPr>
        <p:txBody>
          <a:bodyPr/>
          <a:lstStyle>
            <a:lvl1pPr marL="0" marR="0" indent="0" algn="ctr"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475 x 173 image</a:t>
            </a:r>
          </a:p>
        </p:txBody>
      </p:sp>
      <p:sp>
        <p:nvSpPr>
          <p:cNvPr id="17" name="Text Placeholder 16"/>
          <p:cNvSpPr>
            <a:spLocks noGrp="1"/>
          </p:cNvSpPr>
          <p:nvPr>
            <p:ph type="body" sz="quarter" idx="15" hasCustomPrompt="1"/>
          </p:nvPr>
        </p:nvSpPr>
        <p:spPr>
          <a:xfrm rot="5400000">
            <a:off x="4381116" y="2329210"/>
            <a:ext cx="666836" cy="476216"/>
          </a:xfrm>
          <a:prstGeom prst="triangle">
            <a:avLst/>
          </a:prstGeom>
          <a:solidFill>
            <a:srgbClr val="53565A"/>
          </a:solidFill>
          <a:ln w="76200">
            <a:solidFill>
              <a:schemeClr val="bg1"/>
            </a:solidFill>
          </a:ln>
        </p:spPr>
        <p:txBody>
          <a:bodyPr/>
          <a:lstStyle/>
          <a:p>
            <a:pPr lvl="0"/>
            <a:r>
              <a:rPr lang="en-US"/>
              <a:t> </a:t>
            </a:r>
          </a:p>
        </p:txBody>
      </p:sp>
      <p:sp>
        <p:nvSpPr>
          <p:cNvPr id="14" name="Text Placeholder 10"/>
          <p:cNvSpPr>
            <a:spLocks noGrp="1"/>
          </p:cNvSpPr>
          <p:nvPr>
            <p:ph type="body" sz="quarter" idx="14"/>
          </p:nvPr>
        </p:nvSpPr>
        <p:spPr>
          <a:xfrm>
            <a:off x="-2" y="1743300"/>
            <a:ext cx="4524048" cy="1648037"/>
          </a:xfrm>
          <a:solidFill>
            <a:srgbClr val="53565A"/>
          </a:solidFill>
        </p:spPr>
        <p:txBody>
          <a:bodyPr lIns="457200" tIns="0" rIns="457200" bIns="0" anchor="ctr"/>
          <a:lstStyle>
            <a:lvl1pPr algn="l">
              <a:defRPr>
                <a:solidFill>
                  <a:schemeClr val="bg1"/>
                </a:solidFill>
              </a:defRPr>
            </a:lvl1pPr>
          </a:lstStyle>
          <a:p>
            <a:pPr lvl="0"/>
            <a:r>
              <a:rPr lang="en-US"/>
              <a:t>Edit Master text styles</a:t>
            </a:r>
          </a:p>
        </p:txBody>
      </p:sp>
      <p:sp>
        <p:nvSpPr>
          <p:cNvPr id="18" name="Text Placeholder 16"/>
          <p:cNvSpPr>
            <a:spLocks noGrp="1"/>
          </p:cNvSpPr>
          <p:nvPr>
            <p:ph type="body" sz="quarter" idx="16" hasCustomPrompt="1"/>
          </p:nvPr>
        </p:nvSpPr>
        <p:spPr>
          <a:xfrm rot="16200000">
            <a:off x="4095387" y="585910"/>
            <a:ext cx="666836" cy="476216"/>
          </a:xfrm>
          <a:prstGeom prst="triangle">
            <a:avLst/>
          </a:prstGeom>
          <a:solidFill>
            <a:srgbClr val="EEEEEE"/>
          </a:solidFill>
          <a:ln w="76200">
            <a:solidFill>
              <a:schemeClr val="bg1"/>
            </a:solidFill>
          </a:ln>
        </p:spPr>
        <p:txBody>
          <a:bodyPr/>
          <a:lstStyle/>
          <a:p>
            <a:pPr lvl="0"/>
            <a:r>
              <a:rPr lang="en-US"/>
              <a:t> </a:t>
            </a:r>
          </a:p>
        </p:txBody>
      </p:sp>
      <p:sp>
        <p:nvSpPr>
          <p:cNvPr id="11" name="Text Placeholder 10"/>
          <p:cNvSpPr>
            <a:spLocks noGrp="1"/>
          </p:cNvSpPr>
          <p:nvPr>
            <p:ph type="body" sz="quarter" idx="13"/>
          </p:nvPr>
        </p:nvSpPr>
        <p:spPr>
          <a:xfrm>
            <a:off x="4619291" y="1"/>
            <a:ext cx="4524048" cy="1648037"/>
          </a:xfrm>
          <a:solidFill>
            <a:srgbClr val="EEEEEE"/>
          </a:solidFill>
        </p:spPr>
        <p:txBody>
          <a:bodyPr lIns="457200" tIns="0" rIns="457200" bIns="0" anchor="ctr"/>
          <a:lstStyle>
            <a:lvl1pPr algn="l">
              <a:defRPr/>
            </a:lvl1pPr>
          </a:lstStyle>
          <a:p>
            <a:pPr lvl="0"/>
            <a:r>
              <a:rPr lang="en-US"/>
              <a:t>Edit Master text styles</a:t>
            </a:r>
          </a:p>
        </p:txBody>
      </p:sp>
      <p:sp>
        <p:nvSpPr>
          <p:cNvPr id="10" name="Picture Placeholder 9"/>
          <p:cNvSpPr>
            <a:spLocks noGrp="1"/>
          </p:cNvSpPr>
          <p:nvPr>
            <p:ph type="pic" sz="quarter" idx="17" hasCustomPrompt="1"/>
          </p:nvPr>
        </p:nvSpPr>
        <p:spPr>
          <a:xfrm>
            <a:off x="-2" y="3486599"/>
            <a:ext cx="4524048" cy="1648037"/>
          </a:xfrm>
          <a:solidFill>
            <a:srgbClr val="E6E6E6"/>
          </a:solidFill>
        </p:spPr>
        <p:txBody>
          <a:bodyPr anchor="t"/>
          <a:lstStyle>
            <a:lvl1pPr marL="0" marR="0" indent="0" algn="ctr"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475 x 173 image</a:t>
            </a:r>
          </a:p>
        </p:txBody>
      </p:sp>
      <p:sp>
        <p:nvSpPr>
          <p:cNvPr id="12" name="Text Placeholder 16"/>
          <p:cNvSpPr>
            <a:spLocks noGrp="1"/>
          </p:cNvSpPr>
          <p:nvPr>
            <p:ph type="body" sz="quarter" idx="18" hasCustomPrompt="1"/>
          </p:nvPr>
        </p:nvSpPr>
        <p:spPr>
          <a:xfrm rot="16200000">
            <a:off x="4095385" y="4072508"/>
            <a:ext cx="666836" cy="476216"/>
          </a:xfrm>
          <a:prstGeom prst="triangle">
            <a:avLst/>
          </a:prstGeom>
          <a:solidFill>
            <a:srgbClr val="EEEEEE"/>
          </a:solidFill>
          <a:ln w="76200">
            <a:solidFill>
              <a:schemeClr val="bg1"/>
            </a:solidFill>
          </a:ln>
        </p:spPr>
        <p:txBody>
          <a:bodyPr/>
          <a:lstStyle/>
          <a:p>
            <a:pPr lvl="0"/>
            <a:r>
              <a:rPr lang="en-US"/>
              <a:t> </a:t>
            </a:r>
          </a:p>
        </p:txBody>
      </p:sp>
      <p:sp>
        <p:nvSpPr>
          <p:cNvPr id="13" name="Text Placeholder 10"/>
          <p:cNvSpPr>
            <a:spLocks noGrp="1"/>
          </p:cNvSpPr>
          <p:nvPr>
            <p:ph type="body" sz="quarter" idx="19"/>
          </p:nvPr>
        </p:nvSpPr>
        <p:spPr>
          <a:xfrm>
            <a:off x="4619290" y="3486598"/>
            <a:ext cx="4524048" cy="1648037"/>
          </a:xfrm>
          <a:solidFill>
            <a:srgbClr val="EEEEEE"/>
          </a:solidFill>
        </p:spPr>
        <p:txBody>
          <a:bodyPr lIns="457200" tIns="0" rIns="457200" bIns="0" anchor="ctr"/>
          <a:lstStyle>
            <a:lvl1pPr algn="l">
              <a:defRPr/>
            </a:lvl1pPr>
          </a:lstStyle>
          <a:p>
            <a:pPr lvl="0"/>
            <a:r>
              <a:rPr lang="en-US"/>
              <a:t>Edit Master text styles</a:t>
            </a:r>
          </a:p>
        </p:txBody>
      </p:sp>
    </p:spTree>
    <p:custDataLst>
      <p:tags r:id="rId1"/>
    </p:custDataLst>
    <p:extLst>
      <p:ext uri="{BB962C8B-B14F-4D97-AF65-F5344CB8AC3E}">
        <p14:creationId xmlns:p14="http://schemas.microsoft.com/office/powerpoint/2010/main" val="261689452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versation B - 2 Bubbles">
    <p:spTree>
      <p:nvGrpSpPr>
        <p:cNvPr id="1" name=""/>
        <p:cNvGrpSpPr/>
        <p:nvPr/>
      </p:nvGrpSpPr>
      <p:grpSpPr>
        <a:xfrm>
          <a:off x="0" y="0"/>
          <a:ext cx="0" cy="0"/>
          <a:chOff x="0" y="0"/>
          <a:chExt cx="0" cy="0"/>
        </a:xfrm>
      </p:grpSpPr>
      <p:sp>
        <p:nvSpPr>
          <p:cNvPr id="7" name="Title 1"/>
          <p:cNvSpPr>
            <a:spLocks noGrp="1"/>
          </p:cNvSpPr>
          <p:nvPr>
            <p:ph type="ctrTitle"/>
          </p:nvPr>
        </p:nvSpPr>
        <p:spPr>
          <a:xfrm>
            <a:off x="-1" y="-666836"/>
            <a:ext cx="9144000" cy="666836"/>
          </a:xfrm>
        </p:spPr>
        <p:txBody>
          <a:bodyPr lIns="182880" tIns="182880" rIns="182880" bIns="182880" anchor="t">
            <a:noAutofit/>
          </a:bodyPr>
          <a:lstStyle>
            <a:lvl1pPr algn="l">
              <a:lnSpc>
                <a:spcPct val="100000"/>
              </a:lnSpc>
              <a:defRPr sz="1875">
                <a:solidFill>
                  <a:srgbClr val="004785"/>
                </a:solidFill>
              </a:defRPr>
            </a:lvl1pPr>
          </a:lstStyle>
          <a:p>
            <a:r>
              <a:rPr lang="en-US"/>
              <a:t>Click to edit Master title style</a:t>
            </a:r>
          </a:p>
        </p:txBody>
      </p:sp>
      <p:sp>
        <p:nvSpPr>
          <p:cNvPr id="8" name="Picture Placeholder 9"/>
          <p:cNvSpPr>
            <a:spLocks noGrp="1"/>
          </p:cNvSpPr>
          <p:nvPr>
            <p:ph type="pic" sz="quarter" idx="11" hasCustomPrompt="1"/>
          </p:nvPr>
        </p:nvSpPr>
        <p:spPr>
          <a:xfrm>
            <a:off x="0" y="2617645"/>
            <a:ext cx="4524048" cy="2524450"/>
          </a:xfrm>
          <a:solidFill>
            <a:srgbClr val="E6E6E6"/>
          </a:solidFill>
        </p:spPr>
        <p:txBody>
          <a:bodyPr anchor="t"/>
          <a:lstStyle>
            <a:lvl1pPr marL="0" marR="0" indent="0" algn="ctr"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475 x 265 image</a:t>
            </a:r>
          </a:p>
        </p:txBody>
      </p:sp>
      <p:sp>
        <p:nvSpPr>
          <p:cNvPr id="9" name="Picture Placeholder 9"/>
          <p:cNvSpPr>
            <a:spLocks noGrp="1"/>
          </p:cNvSpPr>
          <p:nvPr>
            <p:ph type="pic" sz="quarter" idx="12" hasCustomPrompt="1"/>
          </p:nvPr>
        </p:nvSpPr>
        <p:spPr>
          <a:xfrm>
            <a:off x="4619951" y="1414"/>
            <a:ext cx="4524048" cy="2524450"/>
          </a:xfrm>
          <a:solidFill>
            <a:srgbClr val="E6E6E6"/>
          </a:solidFill>
        </p:spPr>
        <p:txBody>
          <a:bodyPr/>
          <a:lstStyle>
            <a:lvl1pPr marL="0" marR="0" indent="0" algn="ctr"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475 x 265 image</a:t>
            </a:r>
          </a:p>
        </p:txBody>
      </p:sp>
      <p:sp>
        <p:nvSpPr>
          <p:cNvPr id="17" name="Text Placeholder 16"/>
          <p:cNvSpPr>
            <a:spLocks noGrp="1"/>
          </p:cNvSpPr>
          <p:nvPr>
            <p:ph type="body" sz="quarter" idx="15" hasCustomPrompt="1"/>
          </p:nvPr>
        </p:nvSpPr>
        <p:spPr>
          <a:xfrm rot="5400000">
            <a:off x="4381116" y="1025530"/>
            <a:ext cx="666836" cy="476216"/>
          </a:xfrm>
          <a:prstGeom prst="triangle">
            <a:avLst/>
          </a:prstGeom>
          <a:solidFill>
            <a:srgbClr val="53565A"/>
          </a:solidFill>
          <a:ln w="76200">
            <a:solidFill>
              <a:schemeClr val="bg1"/>
            </a:solidFill>
          </a:ln>
        </p:spPr>
        <p:txBody>
          <a:bodyPr/>
          <a:lstStyle/>
          <a:p>
            <a:pPr lvl="0"/>
            <a:r>
              <a:rPr lang="en-US"/>
              <a:t> </a:t>
            </a:r>
          </a:p>
        </p:txBody>
      </p:sp>
      <p:sp>
        <p:nvSpPr>
          <p:cNvPr id="14" name="Text Placeholder 10"/>
          <p:cNvSpPr>
            <a:spLocks noGrp="1"/>
          </p:cNvSpPr>
          <p:nvPr>
            <p:ph type="body" sz="quarter" idx="14"/>
          </p:nvPr>
        </p:nvSpPr>
        <p:spPr>
          <a:xfrm>
            <a:off x="-2" y="1414"/>
            <a:ext cx="4524048" cy="2524450"/>
          </a:xfrm>
          <a:solidFill>
            <a:srgbClr val="53565A"/>
          </a:solidFill>
        </p:spPr>
        <p:txBody>
          <a:bodyPr lIns="457200" tIns="0" rIns="457200" bIns="0" anchor="ctr"/>
          <a:lstStyle>
            <a:lvl1pPr algn="l">
              <a:defRPr>
                <a:solidFill>
                  <a:schemeClr val="bg1"/>
                </a:solidFill>
              </a:defRPr>
            </a:lvl1pPr>
          </a:lstStyle>
          <a:p>
            <a:pPr lvl="0"/>
            <a:r>
              <a:rPr lang="en-US"/>
              <a:t>Edit Master text styles</a:t>
            </a:r>
          </a:p>
        </p:txBody>
      </p:sp>
      <p:sp>
        <p:nvSpPr>
          <p:cNvPr id="18" name="Text Placeholder 16"/>
          <p:cNvSpPr>
            <a:spLocks noGrp="1"/>
          </p:cNvSpPr>
          <p:nvPr>
            <p:ph type="body" sz="quarter" idx="16" hasCustomPrompt="1"/>
          </p:nvPr>
        </p:nvSpPr>
        <p:spPr>
          <a:xfrm rot="16200000">
            <a:off x="4095387" y="3648592"/>
            <a:ext cx="666836" cy="476216"/>
          </a:xfrm>
          <a:prstGeom prst="triangle">
            <a:avLst/>
          </a:prstGeom>
          <a:solidFill>
            <a:srgbClr val="EEEEEE"/>
          </a:solidFill>
          <a:ln w="76200">
            <a:solidFill>
              <a:schemeClr val="bg1"/>
            </a:solidFill>
          </a:ln>
        </p:spPr>
        <p:txBody>
          <a:bodyPr/>
          <a:lstStyle/>
          <a:p>
            <a:pPr lvl="0"/>
            <a:r>
              <a:rPr lang="en-US"/>
              <a:t> </a:t>
            </a:r>
          </a:p>
        </p:txBody>
      </p:sp>
      <p:sp>
        <p:nvSpPr>
          <p:cNvPr id="11" name="Text Placeholder 10"/>
          <p:cNvSpPr>
            <a:spLocks noGrp="1"/>
          </p:cNvSpPr>
          <p:nvPr>
            <p:ph type="body" sz="quarter" idx="13"/>
          </p:nvPr>
        </p:nvSpPr>
        <p:spPr>
          <a:xfrm>
            <a:off x="4619291" y="2617644"/>
            <a:ext cx="4524048" cy="2524450"/>
          </a:xfrm>
          <a:solidFill>
            <a:srgbClr val="EEEEEE"/>
          </a:solidFill>
        </p:spPr>
        <p:txBody>
          <a:bodyPr lIns="457200" tIns="0" rIns="457200" bIns="0" anchor="ctr"/>
          <a:lstStyle>
            <a:lvl1pPr algn="l">
              <a:defRPr/>
            </a:lvl1pPr>
          </a:lstStyle>
          <a:p>
            <a:pPr lvl="0"/>
            <a:r>
              <a:rPr lang="en-US"/>
              <a:t>Edit Master text styles</a:t>
            </a:r>
          </a:p>
        </p:txBody>
      </p:sp>
    </p:spTree>
    <p:custDataLst>
      <p:tags r:id="rId1"/>
    </p:custDataLst>
    <p:extLst>
      <p:ext uri="{BB962C8B-B14F-4D97-AF65-F5344CB8AC3E}">
        <p14:creationId xmlns:p14="http://schemas.microsoft.com/office/powerpoint/2010/main" val="32239480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nversation B - 3 Bubbles">
    <p:spTree>
      <p:nvGrpSpPr>
        <p:cNvPr id="1" name=""/>
        <p:cNvGrpSpPr/>
        <p:nvPr/>
      </p:nvGrpSpPr>
      <p:grpSpPr>
        <a:xfrm>
          <a:off x="0" y="0"/>
          <a:ext cx="0" cy="0"/>
          <a:chOff x="0" y="0"/>
          <a:chExt cx="0" cy="0"/>
        </a:xfrm>
      </p:grpSpPr>
      <p:sp>
        <p:nvSpPr>
          <p:cNvPr id="7" name="Title 1"/>
          <p:cNvSpPr>
            <a:spLocks noGrp="1"/>
          </p:cNvSpPr>
          <p:nvPr>
            <p:ph type="ctrTitle"/>
          </p:nvPr>
        </p:nvSpPr>
        <p:spPr>
          <a:xfrm>
            <a:off x="-1" y="-666836"/>
            <a:ext cx="9144000" cy="666836"/>
          </a:xfrm>
        </p:spPr>
        <p:txBody>
          <a:bodyPr lIns="182880" tIns="182880" rIns="182880" bIns="182880" anchor="t">
            <a:noAutofit/>
          </a:bodyPr>
          <a:lstStyle>
            <a:lvl1pPr algn="l">
              <a:lnSpc>
                <a:spcPct val="100000"/>
              </a:lnSpc>
              <a:defRPr sz="1875">
                <a:solidFill>
                  <a:srgbClr val="004785"/>
                </a:solidFill>
              </a:defRPr>
            </a:lvl1pPr>
          </a:lstStyle>
          <a:p>
            <a:r>
              <a:rPr lang="en-US"/>
              <a:t>Click to edit Master title style</a:t>
            </a:r>
          </a:p>
        </p:txBody>
      </p:sp>
      <p:sp>
        <p:nvSpPr>
          <p:cNvPr id="8" name="Picture Placeholder 9"/>
          <p:cNvSpPr>
            <a:spLocks noGrp="1"/>
          </p:cNvSpPr>
          <p:nvPr>
            <p:ph type="pic" sz="quarter" idx="11" hasCustomPrompt="1"/>
          </p:nvPr>
        </p:nvSpPr>
        <p:spPr>
          <a:xfrm>
            <a:off x="0" y="1743300"/>
            <a:ext cx="4524048" cy="1648037"/>
          </a:xfrm>
          <a:solidFill>
            <a:srgbClr val="E6E6E6"/>
          </a:solidFill>
        </p:spPr>
        <p:txBody>
          <a:bodyPr anchor="t"/>
          <a:lstStyle>
            <a:lvl1pPr marL="0" marR="0" indent="0" algn="ctr"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475 x 173 image</a:t>
            </a:r>
          </a:p>
        </p:txBody>
      </p:sp>
      <p:sp>
        <p:nvSpPr>
          <p:cNvPr id="9" name="Picture Placeholder 9"/>
          <p:cNvSpPr>
            <a:spLocks noGrp="1"/>
          </p:cNvSpPr>
          <p:nvPr>
            <p:ph type="pic" sz="quarter" idx="12" hasCustomPrompt="1"/>
          </p:nvPr>
        </p:nvSpPr>
        <p:spPr>
          <a:xfrm>
            <a:off x="4619951" y="3734"/>
            <a:ext cx="4524048" cy="1648037"/>
          </a:xfrm>
          <a:solidFill>
            <a:srgbClr val="E6E6E6"/>
          </a:solidFill>
        </p:spPr>
        <p:txBody>
          <a:bodyPr/>
          <a:lstStyle>
            <a:lvl1pPr marL="0" marR="0" indent="0" algn="ctr"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475 x 173 image</a:t>
            </a:r>
          </a:p>
        </p:txBody>
      </p:sp>
      <p:sp>
        <p:nvSpPr>
          <p:cNvPr id="17" name="Text Placeholder 16"/>
          <p:cNvSpPr>
            <a:spLocks noGrp="1"/>
          </p:cNvSpPr>
          <p:nvPr>
            <p:ph type="body" sz="quarter" idx="15" hasCustomPrompt="1"/>
          </p:nvPr>
        </p:nvSpPr>
        <p:spPr>
          <a:xfrm rot="5400000">
            <a:off x="4381116" y="589645"/>
            <a:ext cx="666836" cy="476216"/>
          </a:xfrm>
          <a:prstGeom prst="triangle">
            <a:avLst/>
          </a:prstGeom>
          <a:solidFill>
            <a:srgbClr val="53565A"/>
          </a:solidFill>
          <a:ln w="76200">
            <a:solidFill>
              <a:schemeClr val="bg1"/>
            </a:solidFill>
          </a:ln>
        </p:spPr>
        <p:txBody>
          <a:bodyPr/>
          <a:lstStyle/>
          <a:p>
            <a:pPr lvl="0"/>
            <a:r>
              <a:rPr lang="en-US"/>
              <a:t> </a:t>
            </a:r>
          </a:p>
        </p:txBody>
      </p:sp>
      <p:sp>
        <p:nvSpPr>
          <p:cNvPr id="14" name="Text Placeholder 10"/>
          <p:cNvSpPr>
            <a:spLocks noGrp="1"/>
          </p:cNvSpPr>
          <p:nvPr>
            <p:ph type="body" sz="quarter" idx="14"/>
          </p:nvPr>
        </p:nvSpPr>
        <p:spPr>
          <a:xfrm>
            <a:off x="-2" y="3734"/>
            <a:ext cx="4524048" cy="1648037"/>
          </a:xfrm>
          <a:solidFill>
            <a:srgbClr val="53565A"/>
          </a:solidFill>
        </p:spPr>
        <p:txBody>
          <a:bodyPr lIns="457200" tIns="0" rIns="457200" bIns="0" anchor="ctr"/>
          <a:lstStyle>
            <a:lvl1pPr algn="l">
              <a:defRPr>
                <a:solidFill>
                  <a:schemeClr val="bg1"/>
                </a:solidFill>
              </a:defRPr>
            </a:lvl1pPr>
          </a:lstStyle>
          <a:p>
            <a:pPr lvl="0"/>
            <a:r>
              <a:rPr lang="en-US"/>
              <a:t>Edit Master text styles</a:t>
            </a:r>
          </a:p>
        </p:txBody>
      </p:sp>
      <p:sp>
        <p:nvSpPr>
          <p:cNvPr id="18" name="Text Placeholder 16"/>
          <p:cNvSpPr>
            <a:spLocks noGrp="1"/>
          </p:cNvSpPr>
          <p:nvPr>
            <p:ph type="body" sz="quarter" idx="16" hasCustomPrompt="1"/>
          </p:nvPr>
        </p:nvSpPr>
        <p:spPr>
          <a:xfrm rot="16200000">
            <a:off x="4095387" y="2333757"/>
            <a:ext cx="666836" cy="476216"/>
          </a:xfrm>
          <a:prstGeom prst="triangle">
            <a:avLst/>
          </a:prstGeom>
          <a:solidFill>
            <a:srgbClr val="EEEEEE"/>
          </a:solidFill>
          <a:ln w="76200">
            <a:solidFill>
              <a:schemeClr val="bg1"/>
            </a:solidFill>
          </a:ln>
        </p:spPr>
        <p:txBody>
          <a:bodyPr/>
          <a:lstStyle/>
          <a:p>
            <a:pPr lvl="0"/>
            <a:r>
              <a:rPr lang="en-US"/>
              <a:t> </a:t>
            </a:r>
          </a:p>
        </p:txBody>
      </p:sp>
      <p:sp>
        <p:nvSpPr>
          <p:cNvPr id="11" name="Text Placeholder 10"/>
          <p:cNvSpPr>
            <a:spLocks noGrp="1"/>
          </p:cNvSpPr>
          <p:nvPr>
            <p:ph type="body" sz="quarter" idx="13"/>
          </p:nvPr>
        </p:nvSpPr>
        <p:spPr>
          <a:xfrm>
            <a:off x="4619291" y="1743300"/>
            <a:ext cx="4524048" cy="1648037"/>
          </a:xfrm>
          <a:solidFill>
            <a:srgbClr val="EEEEEE"/>
          </a:solidFill>
        </p:spPr>
        <p:txBody>
          <a:bodyPr lIns="457200" tIns="0" rIns="457200" bIns="0" anchor="ctr"/>
          <a:lstStyle>
            <a:lvl1pPr algn="l">
              <a:defRPr/>
            </a:lvl1pPr>
          </a:lstStyle>
          <a:p>
            <a:pPr lvl="0"/>
            <a:r>
              <a:rPr lang="en-US"/>
              <a:t>Edit Master text styles</a:t>
            </a:r>
          </a:p>
        </p:txBody>
      </p:sp>
      <p:sp>
        <p:nvSpPr>
          <p:cNvPr id="15" name="Picture Placeholder 9"/>
          <p:cNvSpPr>
            <a:spLocks noGrp="1"/>
          </p:cNvSpPr>
          <p:nvPr>
            <p:ph type="pic" sz="quarter" idx="17" hasCustomPrompt="1"/>
          </p:nvPr>
        </p:nvSpPr>
        <p:spPr>
          <a:xfrm>
            <a:off x="4619291" y="3486599"/>
            <a:ext cx="4524048" cy="1648037"/>
          </a:xfrm>
          <a:solidFill>
            <a:srgbClr val="E6E6E6"/>
          </a:solidFill>
        </p:spPr>
        <p:txBody>
          <a:bodyPr/>
          <a:lstStyle>
            <a:lvl1pPr marL="0" marR="0" indent="0" algn="ctr"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475 x 173 image</a:t>
            </a:r>
          </a:p>
        </p:txBody>
      </p:sp>
      <p:sp>
        <p:nvSpPr>
          <p:cNvPr id="16" name="Text Placeholder 16"/>
          <p:cNvSpPr>
            <a:spLocks noGrp="1"/>
          </p:cNvSpPr>
          <p:nvPr>
            <p:ph type="body" sz="quarter" idx="18" hasCustomPrompt="1"/>
          </p:nvPr>
        </p:nvSpPr>
        <p:spPr>
          <a:xfrm rot="5400000">
            <a:off x="4380456" y="4081374"/>
            <a:ext cx="666836" cy="476216"/>
          </a:xfrm>
          <a:prstGeom prst="triangle">
            <a:avLst/>
          </a:prstGeom>
          <a:solidFill>
            <a:srgbClr val="53565A"/>
          </a:solidFill>
          <a:ln w="76200">
            <a:solidFill>
              <a:schemeClr val="bg1"/>
            </a:solidFill>
          </a:ln>
        </p:spPr>
        <p:txBody>
          <a:bodyPr/>
          <a:lstStyle/>
          <a:p>
            <a:pPr lvl="0"/>
            <a:r>
              <a:rPr lang="en-US"/>
              <a:t> </a:t>
            </a:r>
          </a:p>
        </p:txBody>
      </p:sp>
      <p:sp>
        <p:nvSpPr>
          <p:cNvPr id="19" name="Text Placeholder 10"/>
          <p:cNvSpPr>
            <a:spLocks noGrp="1"/>
          </p:cNvSpPr>
          <p:nvPr>
            <p:ph type="body" sz="quarter" idx="19"/>
          </p:nvPr>
        </p:nvSpPr>
        <p:spPr>
          <a:xfrm>
            <a:off x="-662" y="3486599"/>
            <a:ext cx="4524048" cy="1648037"/>
          </a:xfrm>
          <a:solidFill>
            <a:srgbClr val="53565A"/>
          </a:solidFill>
        </p:spPr>
        <p:txBody>
          <a:bodyPr lIns="457200" tIns="0" rIns="457200" bIns="0" anchor="ctr"/>
          <a:lstStyle>
            <a:lvl1pPr algn="l">
              <a:defRPr>
                <a:solidFill>
                  <a:schemeClr val="bg1"/>
                </a:solidFill>
              </a:defRPr>
            </a:lvl1pPr>
          </a:lstStyle>
          <a:p>
            <a:pPr lvl="0"/>
            <a:r>
              <a:rPr lang="en-US"/>
              <a:t>Edit Master text styles</a:t>
            </a:r>
          </a:p>
        </p:txBody>
      </p:sp>
    </p:spTree>
    <p:custDataLst>
      <p:tags r:id="rId1"/>
    </p:custDataLst>
    <p:extLst>
      <p:ext uri="{BB962C8B-B14F-4D97-AF65-F5344CB8AC3E}">
        <p14:creationId xmlns:p14="http://schemas.microsoft.com/office/powerpoint/2010/main" val="361224543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ull Content - Card">
    <p:bg>
      <p:bgPr>
        <a:solidFill>
          <a:srgbClr val="EEEEEE"/>
        </a:solidFill>
        <a:effectLst/>
      </p:bgPr>
    </p:bg>
    <p:spTree>
      <p:nvGrpSpPr>
        <p:cNvPr id="1" name=""/>
        <p:cNvGrpSpPr/>
        <p:nvPr/>
      </p:nvGrpSpPr>
      <p:grpSpPr>
        <a:xfrm>
          <a:off x="0" y="0"/>
          <a:ext cx="0" cy="0"/>
          <a:chOff x="0" y="0"/>
          <a:chExt cx="0" cy="0"/>
        </a:xfrm>
      </p:grpSpPr>
      <p:sp>
        <p:nvSpPr>
          <p:cNvPr id="11" name="Rectangle 10"/>
          <p:cNvSpPr/>
          <p:nvPr userDrawn="1"/>
        </p:nvSpPr>
        <p:spPr>
          <a:xfrm>
            <a:off x="380972" y="381050"/>
            <a:ext cx="8381394" cy="4382063"/>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solidFill>
                <a:schemeClr val="tx1"/>
              </a:solidFill>
            </a:endParaRPr>
          </a:p>
        </p:txBody>
      </p:sp>
      <p:sp>
        <p:nvSpPr>
          <p:cNvPr id="2" name="Title 1"/>
          <p:cNvSpPr>
            <a:spLocks noGrp="1"/>
          </p:cNvSpPr>
          <p:nvPr>
            <p:ph type="ctrTitle"/>
          </p:nvPr>
        </p:nvSpPr>
        <p:spPr>
          <a:xfrm>
            <a:off x="380972" y="381049"/>
            <a:ext cx="8381394" cy="666836"/>
          </a:xfrm>
        </p:spPr>
        <p:txBody>
          <a:bodyPr lIns="182880" tIns="182880" rIns="182880" bIns="182880" anchor="t">
            <a:noAutofit/>
          </a:bodyPr>
          <a:lstStyle>
            <a:lvl1pPr algn="l">
              <a:lnSpc>
                <a:spcPct val="100000"/>
              </a:lnSpc>
              <a:defRPr sz="1875">
                <a:solidFill>
                  <a:schemeClr val="tx1"/>
                </a:solidFill>
              </a:defRPr>
            </a:lvl1pPr>
          </a:lstStyle>
          <a:p>
            <a:r>
              <a:rPr lang="en-US"/>
              <a:t>Click to edit Master title style</a:t>
            </a:r>
          </a:p>
        </p:txBody>
      </p:sp>
      <p:sp>
        <p:nvSpPr>
          <p:cNvPr id="8" name="Text Placeholder 7"/>
          <p:cNvSpPr>
            <a:spLocks noGrp="1"/>
          </p:cNvSpPr>
          <p:nvPr>
            <p:ph type="body" sz="quarter" idx="10"/>
          </p:nvPr>
        </p:nvSpPr>
        <p:spPr>
          <a:xfrm>
            <a:off x="380972" y="1047885"/>
            <a:ext cx="8381394" cy="3715228"/>
          </a:xfrm>
        </p:spPr>
        <p:txBody>
          <a:bodyPr lIns="182880" tIns="182880" rIns="182880" bIns="182880">
            <a:noAutofit/>
          </a:bodyPr>
          <a:lstStyle>
            <a:lvl1pPr>
              <a:lnSpc>
                <a:spcPct val="100000"/>
              </a:lnSpc>
              <a:spcBef>
                <a:spcPts val="0"/>
              </a:spcBef>
              <a:defRPr sz="1458">
                <a:solidFill>
                  <a:srgbClr val="53565A"/>
                </a:solidFill>
              </a:defRPr>
            </a:lvl1pPr>
          </a:lstStyle>
          <a:p>
            <a:pPr lvl="0"/>
            <a:r>
              <a:rPr lang="en-US"/>
              <a:t>Edit Master text styles</a:t>
            </a:r>
          </a:p>
        </p:txBody>
      </p:sp>
    </p:spTree>
    <p:custDataLst>
      <p:tags r:id="rId1"/>
    </p:custDataLst>
    <p:extLst>
      <p:ext uri="{BB962C8B-B14F-4D97-AF65-F5344CB8AC3E}">
        <p14:creationId xmlns:p14="http://schemas.microsoft.com/office/powerpoint/2010/main" val="7379157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Half Content - Card">
    <p:bg>
      <p:bgPr>
        <a:solidFill>
          <a:srgbClr val="EEEEEE"/>
        </a:solidFill>
        <a:effectLst/>
      </p:bgPr>
    </p:bg>
    <p:spTree>
      <p:nvGrpSpPr>
        <p:cNvPr id="1" name=""/>
        <p:cNvGrpSpPr/>
        <p:nvPr/>
      </p:nvGrpSpPr>
      <p:grpSpPr>
        <a:xfrm>
          <a:off x="0" y="0"/>
          <a:ext cx="0" cy="0"/>
          <a:chOff x="0" y="0"/>
          <a:chExt cx="0" cy="0"/>
        </a:xfrm>
      </p:grpSpPr>
      <p:sp>
        <p:nvSpPr>
          <p:cNvPr id="11" name="Rectangle 10"/>
          <p:cNvSpPr/>
          <p:nvPr userDrawn="1"/>
        </p:nvSpPr>
        <p:spPr>
          <a:xfrm>
            <a:off x="380973" y="381050"/>
            <a:ext cx="3809725" cy="4382063"/>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2" name="Title 1"/>
          <p:cNvSpPr>
            <a:spLocks noGrp="1"/>
          </p:cNvSpPr>
          <p:nvPr>
            <p:ph type="ctrTitle"/>
          </p:nvPr>
        </p:nvSpPr>
        <p:spPr>
          <a:xfrm>
            <a:off x="380973" y="381049"/>
            <a:ext cx="3809725" cy="666836"/>
          </a:xfrm>
        </p:spPr>
        <p:txBody>
          <a:bodyPr lIns="182880" tIns="182880" rIns="182880" bIns="182880" anchor="t">
            <a:noAutofit/>
          </a:bodyPr>
          <a:lstStyle>
            <a:lvl1pPr algn="l">
              <a:lnSpc>
                <a:spcPct val="100000"/>
              </a:lnSpc>
              <a:defRPr sz="1875">
                <a:solidFill>
                  <a:schemeClr val="tx1"/>
                </a:solidFill>
              </a:defRPr>
            </a:lvl1pPr>
          </a:lstStyle>
          <a:p>
            <a:r>
              <a:rPr lang="en-US"/>
              <a:t>Click to edit Master title style</a:t>
            </a:r>
          </a:p>
        </p:txBody>
      </p:sp>
      <p:sp>
        <p:nvSpPr>
          <p:cNvPr id="8" name="Text Placeholder 7"/>
          <p:cNvSpPr>
            <a:spLocks noGrp="1"/>
          </p:cNvSpPr>
          <p:nvPr>
            <p:ph type="body" sz="quarter" idx="10"/>
          </p:nvPr>
        </p:nvSpPr>
        <p:spPr>
          <a:xfrm>
            <a:off x="380973" y="1047885"/>
            <a:ext cx="3809725" cy="3715228"/>
          </a:xfrm>
        </p:spPr>
        <p:txBody>
          <a:bodyPr lIns="182880" tIns="182880" rIns="182880" bIns="182880">
            <a:noAutofit/>
          </a:bodyPr>
          <a:lstStyle>
            <a:lvl1pPr marL="0" indent="0">
              <a:lnSpc>
                <a:spcPct val="100000"/>
              </a:lnSpc>
              <a:spcBef>
                <a:spcPts val="0"/>
              </a:spcBef>
              <a:buFont typeface="Arial" panose="020B0604020202020204" pitchFamily="34" charset="0"/>
              <a:buNone/>
              <a:defRPr sz="1458" baseline="0">
                <a:solidFill>
                  <a:srgbClr val="53565A"/>
                </a:solidFill>
              </a:defRPr>
            </a:lvl1pPr>
            <a:lvl2pPr marL="238110" indent="-238110">
              <a:buFont typeface="Arial" panose="020B0604020202020204" pitchFamily="34" charset="0"/>
              <a:buChar char="•"/>
              <a:defRPr sz="1458">
                <a:solidFill>
                  <a:srgbClr val="53565A"/>
                </a:solidFill>
              </a:defRPr>
            </a:lvl2pPr>
          </a:lstStyle>
          <a:p>
            <a:pPr lvl="0"/>
            <a:r>
              <a:rPr lang="en-US"/>
              <a:t>Edit Master text styles</a:t>
            </a:r>
          </a:p>
        </p:txBody>
      </p:sp>
      <p:sp>
        <p:nvSpPr>
          <p:cNvPr id="10" name="Picture Placeholder 9"/>
          <p:cNvSpPr>
            <a:spLocks noGrp="1"/>
          </p:cNvSpPr>
          <p:nvPr>
            <p:ph type="pic" sz="quarter" idx="11" hasCustomPrompt="1"/>
          </p:nvPr>
        </p:nvSpPr>
        <p:spPr>
          <a:xfrm>
            <a:off x="4571670" y="1"/>
            <a:ext cx="4571669" cy="5143499"/>
          </a:xfrm>
          <a:solidFill>
            <a:srgbClr val="E6E6E6"/>
          </a:solidFill>
        </p:spPr>
        <p:txBody>
          <a:bodyPr/>
          <a:lstStyle>
            <a:lvl1pPr>
              <a:defRPr baseline="0">
                <a:solidFill>
                  <a:srgbClr val="53565A"/>
                </a:solidFill>
              </a:defRPr>
            </a:lvl1pPr>
          </a:lstStyle>
          <a:p>
            <a:r>
              <a:rPr lang="en-US" dirty="0"/>
              <a:t>480 x 540 image</a:t>
            </a:r>
          </a:p>
        </p:txBody>
      </p:sp>
    </p:spTree>
    <p:custDataLst>
      <p:tags r:id="rId1"/>
    </p:custDataLst>
    <p:extLst>
      <p:ext uri="{BB962C8B-B14F-4D97-AF65-F5344CB8AC3E}">
        <p14:creationId xmlns:p14="http://schemas.microsoft.com/office/powerpoint/2010/main" val="386956562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Half Content - Card">
    <p:bg>
      <p:bgPr>
        <a:solidFill>
          <a:srgbClr val="D6D7D8"/>
        </a:solidFill>
        <a:effectLst/>
      </p:bgPr>
    </p:bg>
    <p:spTree>
      <p:nvGrpSpPr>
        <p:cNvPr id="1" name=""/>
        <p:cNvGrpSpPr/>
        <p:nvPr/>
      </p:nvGrpSpPr>
      <p:grpSpPr>
        <a:xfrm>
          <a:off x="0" y="0"/>
          <a:ext cx="0" cy="0"/>
          <a:chOff x="0" y="0"/>
          <a:chExt cx="0" cy="0"/>
        </a:xfrm>
      </p:grpSpPr>
      <p:sp>
        <p:nvSpPr>
          <p:cNvPr id="11" name="Rectangle 10"/>
          <p:cNvSpPr/>
          <p:nvPr userDrawn="1"/>
        </p:nvSpPr>
        <p:spPr>
          <a:xfrm>
            <a:off x="380973" y="381050"/>
            <a:ext cx="8317163" cy="4382063"/>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6" name="Title 12"/>
          <p:cNvSpPr>
            <a:spLocks noGrp="1"/>
          </p:cNvSpPr>
          <p:nvPr>
            <p:ph type="title"/>
          </p:nvPr>
        </p:nvSpPr>
        <p:spPr>
          <a:xfrm>
            <a:off x="627232" y="639460"/>
            <a:ext cx="4932647" cy="581025"/>
          </a:xfrm>
        </p:spPr>
        <p:txBody>
          <a:bodyPr/>
          <a:lstStyle/>
          <a:p>
            <a:r>
              <a:rPr lang="en-US"/>
              <a:t>Online Resource</a:t>
            </a:r>
            <a:endParaRPr lang="en-CA"/>
          </a:p>
        </p:txBody>
      </p:sp>
      <p:sp>
        <p:nvSpPr>
          <p:cNvPr id="7" name="Content Placeholder 14"/>
          <p:cNvSpPr>
            <a:spLocks noGrp="1"/>
          </p:cNvSpPr>
          <p:nvPr>
            <p:ph sz="quarter" idx="13"/>
          </p:nvPr>
        </p:nvSpPr>
        <p:spPr>
          <a:xfrm>
            <a:off x="627233" y="1782674"/>
            <a:ext cx="4932646" cy="310453"/>
          </a:xfrm>
        </p:spPr>
        <p:txBody>
          <a:bodyPr/>
          <a:lstStyle>
            <a:lvl1pPr>
              <a:defRPr b="1">
                <a:solidFill>
                  <a:srgbClr val="EAAB00"/>
                </a:solidFill>
                <a:latin typeface="Sun Life Sans" panose="020B0504030304030303" pitchFamily="34" charset="0"/>
              </a:defRPr>
            </a:lvl1pPr>
          </a:lstStyle>
          <a:p>
            <a:r>
              <a:rPr lang="en-US"/>
              <a:t>Instructions</a:t>
            </a:r>
            <a:endParaRPr lang="en-CA"/>
          </a:p>
        </p:txBody>
      </p:sp>
      <p:sp>
        <p:nvSpPr>
          <p:cNvPr id="9" name="Content Placeholder 15"/>
          <p:cNvSpPr>
            <a:spLocks noGrp="1"/>
          </p:cNvSpPr>
          <p:nvPr>
            <p:ph sz="quarter" idx="14"/>
          </p:nvPr>
        </p:nvSpPr>
        <p:spPr>
          <a:xfrm>
            <a:off x="627233" y="2263000"/>
            <a:ext cx="4932646" cy="2072872"/>
          </a:xfrm>
        </p:spPr>
        <p:txBody>
          <a:bodyPr/>
          <a:lstStyle/>
          <a:p>
            <a:pPr marL="285750" indent="-285750">
              <a:buFont typeface="Arial" panose="020B0604020202020204" pitchFamily="34" charset="0"/>
              <a:buChar char="•"/>
            </a:pPr>
            <a:r>
              <a:rPr lang="en-US"/>
              <a:t>Log in to </a:t>
            </a:r>
            <a:r>
              <a:rPr lang="en-US" b="1"/>
              <a:t>&lt;online resource&gt;</a:t>
            </a:r>
          </a:p>
          <a:p>
            <a:pPr marL="285750" indent="-285750">
              <a:buFont typeface="Arial" panose="020B0604020202020204" pitchFamily="34" charset="0"/>
              <a:buChar char="•"/>
            </a:pPr>
            <a:r>
              <a:rPr lang="en-US"/>
              <a:t>Search using “&lt;insert search string&gt;”</a:t>
            </a:r>
          </a:p>
          <a:p>
            <a:pPr marL="285750" indent="-285750">
              <a:buFont typeface="Arial" panose="020B0604020202020204" pitchFamily="34" charset="0"/>
              <a:buChar char="•"/>
            </a:pPr>
            <a:r>
              <a:rPr lang="en-US"/>
              <a:t>Access </a:t>
            </a:r>
            <a:r>
              <a:rPr lang="en-US" b="1"/>
              <a:t>&lt;insert name/number of resource name&gt;</a:t>
            </a:r>
          </a:p>
          <a:p>
            <a:pPr marL="285750" indent="-285750">
              <a:buFont typeface="Arial" panose="020B0604020202020204" pitchFamily="34" charset="0"/>
              <a:buChar char="•"/>
            </a:pPr>
            <a:r>
              <a:rPr lang="en-US"/>
              <a:t>&lt;insert action you want them to perform with the resource/identify specific section&gt;</a:t>
            </a:r>
          </a:p>
          <a:p>
            <a:endParaRPr lang="en-CA"/>
          </a:p>
        </p:txBody>
      </p:sp>
      <p:sp>
        <p:nvSpPr>
          <p:cNvPr id="12" name="Text Placeholder 16"/>
          <p:cNvSpPr>
            <a:spLocks noGrp="1"/>
          </p:cNvSpPr>
          <p:nvPr>
            <p:ph type="body" sz="quarter" idx="15"/>
          </p:nvPr>
        </p:nvSpPr>
        <p:spPr>
          <a:xfrm>
            <a:off x="627233" y="1302348"/>
            <a:ext cx="4932646" cy="398463"/>
          </a:xfrm>
        </p:spPr>
        <p:txBody>
          <a:bodyPr/>
          <a:lstStyle/>
          <a:p>
            <a:r>
              <a:rPr lang="en-US"/>
              <a:t>&lt;Name of online resource&gt;</a:t>
            </a:r>
            <a:endParaRPr lang="en-CA"/>
          </a:p>
        </p:txBody>
      </p:sp>
      <p:pic>
        <p:nvPicPr>
          <p:cNvPr id="3" name="Picture 2"/>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997915" y="1330518"/>
            <a:ext cx="2035202" cy="2035202"/>
          </a:xfrm>
          <a:prstGeom prst="rect">
            <a:avLst/>
          </a:prstGeom>
        </p:spPr>
      </p:pic>
    </p:spTree>
    <p:custDataLst>
      <p:tags r:id="rId1"/>
    </p:custDataLst>
    <p:extLst>
      <p:ext uri="{BB962C8B-B14F-4D97-AF65-F5344CB8AC3E}">
        <p14:creationId xmlns:p14="http://schemas.microsoft.com/office/powerpoint/2010/main" val="5756379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hird Content - Card">
    <p:bg>
      <p:bgPr>
        <a:solidFill>
          <a:srgbClr val="D6D7D8"/>
        </a:solidFill>
        <a:effectLst/>
      </p:bgPr>
    </p:bg>
    <p:spTree>
      <p:nvGrpSpPr>
        <p:cNvPr id="1" name=""/>
        <p:cNvGrpSpPr/>
        <p:nvPr/>
      </p:nvGrpSpPr>
      <p:grpSpPr>
        <a:xfrm>
          <a:off x="0" y="0"/>
          <a:ext cx="0" cy="0"/>
          <a:chOff x="0" y="0"/>
          <a:chExt cx="0" cy="0"/>
        </a:xfrm>
      </p:grpSpPr>
      <p:sp>
        <p:nvSpPr>
          <p:cNvPr id="11" name="Rectangle 10"/>
          <p:cNvSpPr/>
          <p:nvPr userDrawn="1"/>
        </p:nvSpPr>
        <p:spPr>
          <a:xfrm>
            <a:off x="380972" y="381050"/>
            <a:ext cx="3238266" cy="4382063"/>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2" name="Title 1"/>
          <p:cNvSpPr>
            <a:spLocks noGrp="1"/>
          </p:cNvSpPr>
          <p:nvPr>
            <p:ph type="ctrTitle"/>
          </p:nvPr>
        </p:nvSpPr>
        <p:spPr>
          <a:xfrm>
            <a:off x="380972" y="381049"/>
            <a:ext cx="3238266" cy="666836"/>
          </a:xfrm>
        </p:spPr>
        <p:txBody>
          <a:bodyPr lIns="182880" tIns="182880" rIns="182880" bIns="182880" anchor="t">
            <a:noAutofit/>
          </a:bodyPr>
          <a:lstStyle>
            <a:lvl1pPr algn="l">
              <a:lnSpc>
                <a:spcPct val="100000"/>
              </a:lnSpc>
              <a:defRPr sz="1875">
                <a:solidFill>
                  <a:schemeClr val="tx1"/>
                </a:solidFill>
              </a:defRPr>
            </a:lvl1pPr>
          </a:lstStyle>
          <a:p>
            <a:r>
              <a:rPr lang="en-US"/>
              <a:t>Click to edit Master title style</a:t>
            </a:r>
          </a:p>
        </p:txBody>
      </p:sp>
      <p:sp>
        <p:nvSpPr>
          <p:cNvPr id="8" name="Text Placeholder 7"/>
          <p:cNvSpPr>
            <a:spLocks noGrp="1"/>
          </p:cNvSpPr>
          <p:nvPr>
            <p:ph type="body" sz="quarter" idx="10"/>
          </p:nvPr>
        </p:nvSpPr>
        <p:spPr>
          <a:xfrm>
            <a:off x="380972" y="1047885"/>
            <a:ext cx="3238266" cy="3715228"/>
          </a:xfrm>
        </p:spPr>
        <p:txBody>
          <a:bodyPr lIns="182880" tIns="182880" rIns="182880" bIns="182880">
            <a:noAutofit/>
          </a:bodyPr>
          <a:lstStyle>
            <a:lvl1pPr>
              <a:lnSpc>
                <a:spcPct val="100000"/>
              </a:lnSpc>
              <a:spcBef>
                <a:spcPts val="0"/>
              </a:spcBef>
              <a:defRPr sz="1458">
                <a:solidFill>
                  <a:srgbClr val="53565A"/>
                </a:solidFill>
              </a:defRPr>
            </a:lvl1pPr>
          </a:lstStyle>
          <a:p>
            <a:pPr lvl="0"/>
            <a:r>
              <a:rPr lang="en-US"/>
              <a:t>Edit Master text styles</a:t>
            </a:r>
          </a:p>
        </p:txBody>
      </p:sp>
      <p:sp>
        <p:nvSpPr>
          <p:cNvPr id="10" name="Picture Placeholder 9"/>
          <p:cNvSpPr>
            <a:spLocks noGrp="1"/>
          </p:cNvSpPr>
          <p:nvPr>
            <p:ph type="pic" sz="quarter" idx="11" hasCustomPrompt="1"/>
          </p:nvPr>
        </p:nvSpPr>
        <p:spPr>
          <a:xfrm>
            <a:off x="4000211" y="1"/>
            <a:ext cx="5143128" cy="5143499"/>
          </a:xfrm>
          <a:solidFill>
            <a:srgbClr val="E6E6E6"/>
          </a:solidFill>
        </p:spPr>
        <p:txBody>
          <a:bodyPr/>
          <a:lstStyle>
            <a:lvl1pPr>
              <a:defRPr>
                <a:solidFill>
                  <a:srgbClr val="53565A"/>
                </a:solidFill>
              </a:defRPr>
            </a:lvl1pPr>
          </a:lstStyle>
          <a:p>
            <a:r>
              <a:rPr lang="en-US" dirty="0"/>
              <a:t>540 x 540 image</a:t>
            </a:r>
          </a:p>
        </p:txBody>
      </p:sp>
    </p:spTree>
    <p:custDataLst>
      <p:tags r:id="rId1"/>
    </p:custDataLst>
    <p:extLst>
      <p:ext uri="{BB962C8B-B14F-4D97-AF65-F5344CB8AC3E}">
        <p14:creationId xmlns:p14="http://schemas.microsoft.com/office/powerpoint/2010/main" val="242411989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Bottom - Card">
    <p:bg>
      <p:bgPr>
        <a:solidFill>
          <a:srgbClr val="EEEEEE"/>
        </a:solidFill>
        <a:effectLst/>
      </p:bgPr>
    </p:bg>
    <p:spTree>
      <p:nvGrpSpPr>
        <p:cNvPr id="1" name=""/>
        <p:cNvGrpSpPr/>
        <p:nvPr/>
      </p:nvGrpSpPr>
      <p:grpSpPr>
        <a:xfrm>
          <a:off x="0" y="0"/>
          <a:ext cx="0" cy="0"/>
          <a:chOff x="0" y="0"/>
          <a:chExt cx="0" cy="0"/>
        </a:xfrm>
      </p:grpSpPr>
      <p:sp>
        <p:nvSpPr>
          <p:cNvPr id="4" name="Rectangle 3"/>
          <p:cNvSpPr/>
          <p:nvPr userDrawn="1"/>
        </p:nvSpPr>
        <p:spPr>
          <a:xfrm>
            <a:off x="190487" y="3429441"/>
            <a:ext cx="8762366" cy="1524196"/>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10" name="Picture Placeholder 9"/>
          <p:cNvSpPr>
            <a:spLocks noGrp="1"/>
          </p:cNvSpPr>
          <p:nvPr>
            <p:ph type="pic" sz="quarter" idx="11" hasCustomPrompt="1"/>
          </p:nvPr>
        </p:nvSpPr>
        <p:spPr>
          <a:xfrm>
            <a:off x="0" y="2"/>
            <a:ext cx="9143339" cy="3238916"/>
          </a:xfrm>
          <a:solidFill>
            <a:srgbClr val="E6E6E6"/>
          </a:solidFill>
        </p:spPr>
        <p:txBody>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960 x 340 image</a:t>
            </a:r>
          </a:p>
        </p:txBody>
      </p:sp>
      <p:sp>
        <p:nvSpPr>
          <p:cNvPr id="8" name="Text Placeholder 7"/>
          <p:cNvSpPr>
            <a:spLocks noGrp="1"/>
          </p:cNvSpPr>
          <p:nvPr>
            <p:ph type="body" sz="quarter" idx="10"/>
          </p:nvPr>
        </p:nvSpPr>
        <p:spPr>
          <a:xfrm>
            <a:off x="190487" y="3429443"/>
            <a:ext cx="8762366" cy="1524195"/>
          </a:xfrm>
        </p:spPr>
        <p:txBody>
          <a:bodyPr lIns="182880" tIns="182880" rIns="182880" bIns="182880">
            <a:noAutofit/>
          </a:bodyPr>
          <a:lstStyle>
            <a:lvl1pPr>
              <a:lnSpc>
                <a:spcPct val="100000"/>
              </a:lnSpc>
              <a:spcBef>
                <a:spcPts val="0"/>
              </a:spcBef>
              <a:defRPr sz="1458">
                <a:solidFill>
                  <a:srgbClr val="53565A"/>
                </a:solidFill>
              </a:defRPr>
            </a:lvl1pPr>
          </a:lstStyle>
          <a:p>
            <a:pPr lvl="0"/>
            <a:r>
              <a:rPr lang="en-US"/>
              <a:t>Edit Master text styles</a:t>
            </a:r>
          </a:p>
        </p:txBody>
      </p:sp>
      <p:sp>
        <p:nvSpPr>
          <p:cNvPr id="5" name="Title 1"/>
          <p:cNvSpPr>
            <a:spLocks noGrp="1"/>
          </p:cNvSpPr>
          <p:nvPr>
            <p:ph type="ctrTitle"/>
          </p:nvPr>
        </p:nvSpPr>
        <p:spPr>
          <a:xfrm>
            <a:off x="-1" y="-666836"/>
            <a:ext cx="9144000" cy="666836"/>
          </a:xfrm>
        </p:spPr>
        <p:txBody>
          <a:bodyPr lIns="182880" tIns="182880" rIns="182880" bIns="182880" anchor="t">
            <a:noAutofit/>
          </a:bodyPr>
          <a:lstStyle>
            <a:lvl1pPr algn="l">
              <a:lnSpc>
                <a:spcPct val="100000"/>
              </a:lnSpc>
              <a:defRPr sz="1875">
                <a:solidFill>
                  <a:srgbClr val="004785"/>
                </a:solidFill>
              </a:defRPr>
            </a:lvl1pPr>
          </a:lstStyle>
          <a:p>
            <a:r>
              <a:rPr lang="en-US"/>
              <a:t>Click to edit Master title style</a:t>
            </a:r>
          </a:p>
        </p:txBody>
      </p:sp>
    </p:spTree>
    <p:custDataLst>
      <p:tags r:id="rId1"/>
    </p:custDataLst>
    <p:extLst>
      <p:ext uri="{BB962C8B-B14F-4D97-AF65-F5344CB8AC3E}">
        <p14:creationId xmlns:p14="http://schemas.microsoft.com/office/powerpoint/2010/main" val="72694369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Top - Card">
    <p:bg>
      <p:bgPr>
        <a:solidFill>
          <a:srgbClr val="EEEEEE"/>
        </a:solidFill>
        <a:effectLst/>
      </p:bgPr>
    </p:bg>
    <p:spTree>
      <p:nvGrpSpPr>
        <p:cNvPr id="1" name=""/>
        <p:cNvGrpSpPr/>
        <p:nvPr/>
      </p:nvGrpSpPr>
      <p:grpSpPr>
        <a:xfrm>
          <a:off x="0" y="0"/>
          <a:ext cx="0" cy="0"/>
          <a:chOff x="0" y="0"/>
          <a:chExt cx="0" cy="0"/>
        </a:xfrm>
      </p:grpSpPr>
      <p:sp>
        <p:nvSpPr>
          <p:cNvPr id="4" name="Rectangle 3"/>
          <p:cNvSpPr/>
          <p:nvPr userDrawn="1"/>
        </p:nvSpPr>
        <p:spPr>
          <a:xfrm>
            <a:off x="190487" y="190525"/>
            <a:ext cx="8762366" cy="1524196"/>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10" name="Picture Placeholder 9"/>
          <p:cNvSpPr>
            <a:spLocks noGrp="1"/>
          </p:cNvSpPr>
          <p:nvPr>
            <p:ph type="pic" sz="quarter" idx="11" hasCustomPrompt="1"/>
          </p:nvPr>
        </p:nvSpPr>
        <p:spPr>
          <a:xfrm>
            <a:off x="0" y="1904584"/>
            <a:ext cx="9143339" cy="3238916"/>
          </a:xfrm>
          <a:solidFill>
            <a:srgbClr val="E6E6E6"/>
          </a:solidFill>
        </p:spPr>
        <p:txBody>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960 x 340 image</a:t>
            </a:r>
          </a:p>
        </p:txBody>
      </p:sp>
      <p:sp>
        <p:nvSpPr>
          <p:cNvPr id="8" name="Text Placeholder 7"/>
          <p:cNvSpPr>
            <a:spLocks noGrp="1"/>
          </p:cNvSpPr>
          <p:nvPr>
            <p:ph type="body" sz="quarter" idx="10"/>
          </p:nvPr>
        </p:nvSpPr>
        <p:spPr>
          <a:xfrm>
            <a:off x="190486" y="190525"/>
            <a:ext cx="8762367" cy="1524196"/>
          </a:xfrm>
        </p:spPr>
        <p:txBody>
          <a:bodyPr lIns="182880" tIns="182880" rIns="182880" bIns="182880">
            <a:noAutofit/>
          </a:bodyPr>
          <a:lstStyle>
            <a:lvl1pPr>
              <a:lnSpc>
                <a:spcPct val="100000"/>
              </a:lnSpc>
              <a:spcBef>
                <a:spcPts val="0"/>
              </a:spcBef>
              <a:defRPr sz="1458">
                <a:solidFill>
                  <a:srgbClr val="53565A"/>
                </a:solidFill>
              </a:defRPr>
            </a:lvl1pPr>
          </a:lstStyle>
          <a:p>
            <a:pPr lvl="0"/>
            <a:r>
              <a:rPr lang="en-US"/>
              <a:t>Edit Master text styles</a:t>
            </a:r>
          </a:p>
        </p:txBody>
      </p:sp>
      <p:sp>
        <p:nvSpPr>
          <p:cNvPr id="5" name="Title 1"/>
          <p:cNvSpPr>
            <a:spLocks noGrp="1"/>
          </p:cNvSpPr>
          <p:nvPr>
            <p:ph type="ctrTitle"/>
          </p:nvPr>
        </p:nvSpPr>
        <p:spPr>
          <a:xfrm>
            <a:off x="-1" y="-666836"/>
            <a:ext cx="9144000" cy="666836"/>
          </a:xfrm>
        </p:spPr>
        <p:txBody>
          <a:bodyPr lIns="182880" tIns="182880" rIns="182880" bIns="182880" anchor="t">
            <a:noAutofit/>
          </a:bodyPr>
          <a:lstStyle>
            <a:lvl1pPr algn="l">
              <a:lnSpc>
                <a:spcPct val="100000"/>
              </a:lnSpc>
              <a:defRPr sz="1875">
                <a:solidFill>
                  <a:srgbClr val="004785"/>
                </a:solidFill>
              </a:defRPr>
            </a:lvl1pPr>
          </a:lstStyle>
          <a:p>
            <a:r>
              <a:rPr lang="en-US"/>
              <a:t>Click to edit Master title style</a:t>
            </a:r>
          </a:p>
        </p:txBody>
      </p:sp>
    </p:spTree>
    <p:custDataLst>
      <p:tags r:id="rId1"/>
    </p:custDataLst>
    <p:extLst>
      <p:ext uri="{BB962C8B-B14F-4D97-AF65-F5344CB8AC3E}">
        <p14:creationId xmlns:p14="http://schemas.microsoft.com/office/powerpoint/2010/main" val="821997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 08">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C6B569A-9F8E-054A-9CDC-E12CB5A01757}"/>
              </a:ext>
            </a:extLst>
          </p:cNvPr>
          <p:cNvPicPr>
            <a:picLocks noChangeAspect="1"/>
          </p:cNvPicPr>
          <p:nvPr userDrawn="1"/>
        </p:nvPicPr>
        <p:blipFill>
          <a:blip r:embed="rId2"/>
          <a:stretch>
            <a:fillRect/>
          </a:stretch>
        </p:blipFill>
        <p:spPr>
          <a:xfrm>
            <a:off x="0" y="0"/>
            <a:ext cx="9144000" cy="5143500"/>
          </a:xfrm>
          <a:prstGeom prst="rect">
            <a:avLst/>
          </a:prstGeom>
        </p:spPr>
      </p:pic>
      <p:pic>
        <p:nvPicPr>
          <p:cNvPr id="9" name="Picture 8">
            <a:extLst>
              <a:ext uri="{FF2B5EF4-FFF2-40B4-BE49-F238E27FC236}">
                <a16:creationId xmlns:a16="http://schemas.microsoft.com/office/drawing/2014/main" id="{9D96F207-D5FB-2841-ABBD-AF9F4CFB349E}"/>
              </a:ext>
            </a:extLst>
          </p:cNvPr>
          <p:cNvPicPr>
            <a:picLocks noChangeAspect="1"/>
          </p:cNvPicPr>
          <p:nvPr userDrawn="1"/>
        </p:nvPicPr>
        <p:blipFill>
          <a:blip r:embed="rId3"/>
          <a:stretch>
            <a:fillRect/>
          </a:stretch>
        </p:blipFill>
        <p:spPr>
          <a:xfrm>
            <a:off x="1541809" y="484838"/>
            <a:ext cx="2012096" cy="489428"/>
          </a:xfrm>
          <a:prstGeom prst="rect">
            <a:avLst/>
          </a:prstGeom>
        </p:spPr>
      </p:pic>
      <p:sp>
        <p:nvSpPr>
          <p:cNvPr id="10" name="Content Placeholder 24">
            <a:extLst>
              <a:ext uri="{FF2B5EF4-FFF2-40B4-BE49-F238E27FC236}">
                <a16:creationId xmlns:a16="http://schemas.microsoft.com/office/drawing/2014/main" id="{13405336-3E6D-9B4D-B639-76E7E3878CF0}"/>
              </a:ext>
            </a:extLst>
          </p:cNvPr>
          <p:cNvSpPr>
            <a:spLocks noGrp="1"/>
          </p:cNvSpPr>
          <p:nvPr>
            <p:ph sz="quarter" idx="10" hasCustomPrompt="1"/>
          </p:nvPr>
        </p:nvSpPr>
        <p:spPr>
          <a:xfrm>
            <a:off x="4785216" y="3104315"/>
            <a:ext cx="1916906" cy="561235"/>
          </a:xfrm>
          <a:prstGeom prst="rect">
            <a:avLst/>
          </a:prstGeom>
        </p:spPr>
        <p:txBody>
          <a:bodyPr>
            <a:noAutofit/>
          </a:bodyPr>
          <a:lstStyle>
            <a:lvl1pPr algn="ctr">
              <a:defRPr sz="1200" b="0" i="0">
                <a:solidFill>
                  <a:srgbClr val="DF7227"/>
                </a:solidFill>
                <a:latin typeface="Sun Life Sans" panose="02000503000000020004" pitchFamily="2" charset="77"/>
              </a:defRPr>
            </a:lvl1pPr>
            <a:lvl2pPr>
              <a:defRPr sz="1100"/>
            </a:lvl2pPr>
            <a:lvl3pPr>
              <a:defRPr sz="1100"/>
            </a:lvl3pPr>
            <a:lvl4pPr>
              <a:defRPr sz="1100"/>
            </a:lvl4pPr>
            <a:lvl5pPr>
              <a:defRPr sz="1100"/>
            </a:lvl5pPr>
          </a:lstStyle>
          <a:p>
            <a:pPr lvl="0"/>
            <a:r>
              <a:rPr lang="en-CA"/>
              <a:t>Course name can be written here</a:t>
            </a:r>
          </a:p>
        </p:txBody>
      </p:sp>
      <p:sp>
        <p:nvSpPr>
          <p:cNvPr id="11" name="Title 1">
            <a:extLst>
              <a:ext uri="{FF2B5EF4-FFF2-40B4-BE49-F238E27FC236}">
                <a16:creationId xmlns:a16="http://schemas.microsoft.com/office/drawing/2014/main" id="{26508BF3-14A6-ED46-9EB2-C45A5397F5E3}"/>
              </a:ext>
            </a:extLst>
          </p:cNvPr>
          <p:cNvSpPr>
            <a:spLocks noGrp="1"/>
          </p:cNvSpPr>
          <p:nvPr>
            <p:ph type="ctrTitle" hasCustomPrompt="1"/>
          </p:nvPr>
        </p:nvSpPr>
        <p:spPr>
          <a:xfrm>
            <a:off x="3349719" y="2058553"/>
            <a:ext cx="4787901" cy="969832"/>
          </a:xfrm>
          <a:prstGeom prst="rect">
            <a:avLst/>
          </a:prstGeom>
        </p:spPr>
        <p:txBody>
          <a:bodyPr/>
          <a:lstStyle>
            <a:lvl1pPr algn="ctr">
              <a:lnSpc>
                <a:spcPts val="3820"/>
              </a:lnSpc>
              <a:spcBef>
                <a:spcPts val="0"/>
              </a:spcBef>
              <a:spcAft>
                <a:spcPts val="0"/>
              </a:spcAft>
              <a:defRPr sz="3600" b="0" i="0" spc="0" baseline="0">
                <a:solidFill>
                  <a:srgbClr val="003946"/>
                </a:solidFill>
                <a:latin typeface="Sun Life Sans Light" panose="02000503000000020004" pitchFamily="2" charset="77"/>
                <a:cs typeface="Calibri" panose="020F0502020204030204" pitchFamily="34" charset="0"/>
              </a:defRPr>
            </a:lvl1pPr>
          </a:lstStyle>
          <a:p>
            <a:r>
              <a:rPr lang="en-CA"/>
              <a:t>Lesson name is written here</a:t>
            </a:r>
            <a:endParaRPr lang="en-US"/>
          </a:p>
        </p:txBody>
      </p:sp>
    </p:spTree>
    <p:extLst>
      <p:ext uri="{BB962C8B-B14F-4D97-AF65-F5344CB8AC3E}">
        <p14:creationId xmlns:p14="http://schemas.microsoft.com/office/powerpoint/2010/main" val="234498709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x2 Content - Card">
    <p:bg>
      <p:bgPr>
        <a:solidFill>
          <a:srgbClr val="EEEEEE"/>
        </a:solidFill>
        <a:effectLst/>
      </p:bgPr>
    </p:bg>
    <p:spTree>
      <p:nvGrpSpPr>
        <p:cNvPr id="1" name=""/>
        <p:cNvGrpSpPr/>
        <p:nvPr/>
      </p:nvGrpSpPr>
      <p:grpSpPr>
        <a:xfrm>
          <a:off x="0" y="0"/>
          <a:ext cx="0" cy="0"/>
          <a:chOff x="0" y="0"/>
          <a:chExt cx="0" cy="0"/>
        </a:xfrm>
      </p:grpSpPr>
      <p:sp>
        <p:nvSpPr>
          <p:cNvPr id="11" name="Rectangle 10"/>
          <p:cNvSpPr/>
          <p:nvPr userDrawn="1"/>
        </p:nvSpPr>
        <p:spPr>
          <a:xfrm>
            <a:off x="4762156" y="2762603"/>
            <a:ext cx="4190697" cy="2191034"/>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7" name="Rectangle 6"/>
          <p:cNvSpPr/>
          <p:nvPr userDrawn="1"/>
        </p:nvSpPr>
        <p:spPr>
          <a:xfrm>
            <a:off x="190487" y="2762603"/>
            <a:ext cx="4190697" cy="2191034"/>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8" name="Text Placeholder 7"/>
          <p:cNvSpPr>
            <a:spLocks noGrp="1"/>
          </p:cNvSpPr>
          <p:nvPr>
            <p:ph type="body" sz="quarter" idx="10"/>
          </p:nvPr>
        </p:nvSpPr>
        <p:spPr>
          <a:xfrm>
            <a:off x="190487" y="2762605"/>
            <a:ext cx="4190697" cy="2191033"/>
          </a:xfrm>
        </p:spPr>
        <p:txBody>
          <a:bodyPr lIns="182880" tIns="182880" rIns="182880" bIns="182880">
            <a:noAutofit/>
          </a:bodyPr>
          <a:lstStyle>
            <a:lvl1pPr>
              <a:lnSpc>
                <a:spcPct val="100000"/>
              </a:lnSpc>
              <a:spcBef>
                <a:spcPts val="0"/>
              </a:spcBef>
              <a:defRPr sz="1458">
                <a:solidFill>
                  <a:srgbClr val="53565A"/>
                </a:solidFill>
              </a:defRPr>
            </a:lvl1pPr>
          </a:lstStyle>
          <a:p>
            <a:pPr lvl="0"/>
            <a:r>
              <a:rPr lang="en-US"/>
              <a:t>Edit Master text styles</a:t>
            </a:r>
          </a:p>
        </p:txBody>
      </p:sp>
      <p:sp>
        <p:nvSpPr>
          <p:cNvPr id="10" name="Picture Placeholder 9"/>
          <p:cNvSpPr>
            <a:spLocks noGrp="1"/>
          </p:cNvSpPr>
          <p:nvPr>
            <p:ph type="pic" sz="quarter" idx="11" hasCustomPrompt="1"/>
          </p:nvPr>
        </p:nvSpPr>
        <p:spPr>
          <a:xfrm>
            <a:off x="190487" y="2"/>
            <a:ext cx="4190697" cy="2667343"/>
          </a:xfrm>
          <a:solidFill>
            <a:srgbClr val="E6E6E6"/>
          </a:solidFill>
        </p:spPr>
        <p:txBody>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440 x 280 image</a:t>
            </a:r>
          </a:p>
        </p:txBody>
      </p:sp>
      <p:sp>
        <p:nvSpPr>
          <p:cNvPr id="5" name="Picture Placeholder 9"/>
          <p:cNvSpPr>
            <a:spLocks noGrp="1"/>
          </p:cNvSpPr>
          <p:nvPr>
            <p:ph type="pic" sz="quarter" idx="12" hasCustomPrompt="1"/>
          </p:nvPr>
        </p:nvSpPr>
        <p:spPr>
          <a:xfrm>
            <a:off x="4762156" y="0"/>
            <a:ext cx="4190697" cy="2667343"/>
          </a:xfrm>
          <a:solidFill>
            <a:srgbClr val="E6E6E6"/>
          </a:solidFill>
        </p:spPr>
        <p:txBody>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440 x 280 image</a:t>
            </a:r>
          </a:p>
        </p:txBody>
      </p:sp>
      <p:sp>
        <p:nvSpPr>
          <p:cNvPr id="6" name="Text Placeholder 7"/>
          <p:cNvSpPr>
            <a:spLocks noGrp="1"/>
          </p:cNvSpPr>
          <p:nvPr>
            <p:ph type="body" sz="quarter" idx="13"/>
          </p:nvPr>
        </p:nvSpPr>
        <p:spPr>
          <a:xfrm>
            <a:off x="4762156" y="2762606"/>
            <a:ext cx="4190697" cy="2191032"/>
          </a:xfrm>
        </p:spPr>
        <p:txBody>
          <a:bodyPr lIns="182880" tIns="182880" rIns="182880" bIns="182880">
            <a:noAutofit/>
          </a:bodyPr>
          <a:lstStyle>
            <a:lvl1pPr>
              <a:lnSpc>
                <a:spcPct val="100000"/>
              </a:lnSpc>
              <a:spcBef>
                <a:spcPts val="0"/>
              </a:spcBef>
              <a:defRPr sz="1458">
                <a:solidFill>
                  <a:srgbClr val="53565A"/>
                </a:solidFill>
              </a:defRPr>
            </a:lvl1pPr>
          </a:lstStyle>
          <a:p>
            <a:pPr lvl="0"/>
            <a:r>
              <a:rPr lang="en-US"/>
              <a:t>Edit Master text styles</a:t>
            </a:r>
          </a:p>
        </p:txBody>
      </p:sp>
      <p:sp>
        <p:nvSpPr>
          <p:cNvPr id="9" name="Title 1"/>
          <p:cNvSpPr>
            <a:spLocks noGrp="1"/>
          </p:cNvSpPr>
          <p:nvPr>
            <p:ph type="ctrTitle"/>
          </p:nvPr>
        </p:nvSpPr>
        <p:spPr>
          <a:xfrm>
            <a:off x="-1" y="-666836"/>
            <a:ext cx="9144000" cy="666836"/>
          </a:xfrm>
        </p:spPr>
        <p:txBody>
          <a:bodyPr lIns="182880" tIns="182880" rIns="182880" bIns="182880" anchor="t">
            <a:noAutofit/>
          </a:bodyPr>
          <a:lstStyle>
            <a:lvl1pPr algn="l">
              <a:lnSpc>
                <a:spcPct val="100000"/>
              </a:lnSpc>
              <a:defRPr sz="1875">
                <a:solidFill>
                  <a:srgbClr val="004785"/>
                </a:solidFill>
              </a:defRPr>
            </a:lvl1pPr>
          </a:lstStyle>
          <a:p>
            <a:r>
              <a:rPr lang="en-US"/>
              <a:t>Click to edit Master title style</a:t>
            </a:r>
          </a:p>
        </p:txBody>
      </p:sp>
    </p:spTree>
    <p:custDataLst>
      <p:tags r:id="rId1"/>
    </p:custDataLst>
    <p:extLst>
      <p:ext uri="{BB962C8B-B14F-4D97-AF65-F5344CB8AC3E}">
        <p14:creationId xmlns:p14="http://schemas.microsoft.com/office/powerpoint/2010/main" val="46301866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x2 Content - Card">
    <p:bg>
      <p:bgPr>
        <a:solidFill>
          <a:srgbClr val="EEEEEE"/>
        </a:solidFill>
        <a:effectLst/>
      </p:bgPr>
    </p:bg>
    <p:spTree>
      <p:nvGrpSpPr>
        <p:cNvPr id="1" name=""/>
        <p:cNvGrpSpPr/>
        <p:nvPr/>
      </p:nvGrpSpPr>
      <p:grpSpPr>
        <a:xfrm>
          <a:off x="0" y="0"/>
          <a:ext cx="0" cy="0"/>
          <a:chOff x="0" y="0"/>
          <a:chExt cx="0" cy="0"/>
        </a:xfrm>
      </p:grpSpPr>
      <p:sp>
        <p:nvSpPr>
          <p:cNvPr id="13" name="Rectangle 12"/>
          <p:cNvSpPr/>
          <p:nvPr userDrawn="1"/>
        </p:nvSpPr>
        <p:spPr>
          <a:xfrm>
            <a:off x="6286706" y="2762603"/>
            <a:ext cx="2666807" cy="2191034"/>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12" name="Rectangle 11"/>
          <p:cNvSpPr/>
          <p:nvPr userDrawn="1"/>
        </p:nvSpPr>
        <p:spPr>
          <a:xfrm>
            <a:off x="3238597" y="2762603"/>
            <a:ext cx="2666807" cy="2191034"/>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11" name="Rectangle 10"/>
          <p:cNvSpPr/>
          <p:nvPr userDrawn="1"/>
        </p:nvSpPr>
        <p:spPr>
          <a:xfrm>
            <a:off x="190487" y="2762603"/>
            <a:ext cx="2666807" cy="2191034"/>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8" name="Text Placeholder 7"/>
          <p:cNvSpPr>
            <a:spLocks noGrp="1"/>
          </p:cNvSpPr>
          <p:nvPr>
            <p:ph type="body" sz="quarter" idx="10"/>
          </p:nvPr>
        </p:nvSpPr>
        <p:spPr>
          <a:xfrm>
            <a:off x="190487" y="2762605"/>
            <a:ext cx="2666807" cy="2191033"/>
          </a:xfrm>
        </p:spPr>
        <p:txBody>
          <a:bodyPr lIns="182880" tIns="182880" rIns="182880" bIns="182880">
            <a:noAutofit/>
          </a:bodyPr>
          <a:lstStyle>
            <a:lvl1pPr>
              <a:lnSpc>
                <a:spcPct val="100000"/>
              </a:lnSpc>
              <a:spcBef>
                <a:spcPts val="0"/>
              </a:spcBef>
              <a:defRPr sz="1458">
                <a:solidFill>
                  <a:srgbClr val="53565A"/>
                </a:solidFill>
              </a:defRPr>
            </a:lvl1pPr>
          </a:lstStyle>
          <a:p>
            <a:pPr lvl="0"/>
            <a:r>
              <a:rPr lang="en-US"/>
              <a:t>Edit Master text styles</a:t>
            </a:r>
          </a:p>
        </p:txBody>
      </p:sp>
      <p:sp>
        <p:nvSpPr>
          <p:cNvPr id="10" name="Picture Placeholder 9"/>
          <p:cNvSpPr>
            <a:spLocks noGrp="1"/>
          </p:cNvSpPr>
          <p:nvPr>
            <p:ph type="pic" sz="quarter" idx="11" hasCustomPrompt="1"/>
          </p:nvPr>
        </p:nvSpPr>
        <p:spPr>
          <a:xfrm>
            <a:off x="190487" y="2"/>
            <a:ext cx="2666807" cy="2667343"/>
          </a:xfrm>
          <a:solidFill>
            <a:srgbClr val="E6E6E6"/>
          </a:solidFill>
        </p:spPr>
        <p:txBody>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280 x 280 image</a:t>
            </a:r>
          </a:p>
        </p:txBody>
      </p:sp>
      <p:sp>
        <p:nvSpPr>
          <p:cNvPr id="5" name="Picture Placeholder 9"/>
          <p:cNvSpPr>
            <a:spLocks noGrp="1"/>
          </p:cNvSpPr>
          <p:nvPr>
            <p:ph type="pic" sz="quarter" idx="12" hasCustomPrompt="1"/>
          </p:nvPr>
        </p:nvSpPr>
        <p:spPr>
          <a:xfrm>
            <a:off x="3238597" y="0"/>
            <a:ext cx="2666807" cy="2667343"/>
          </a:xfrm>
          <a:solidFill>
            <a:srgbClr val="E6E6E6"/>
          </a:solidFill>
        </p:spPr>
        <p:txBody>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280 x 280 image</a:t>
            </a:r>
          </a:p>
        </p:txBody>
      </p:sp>
      <p:sp>
        <p:nvSpPr>
          <p:cNvPr id="6" name="Text Placeholder 7"/>
          <p:cNvSpPr>
            <a:spLocks noGrp="1"/>
          </p:cNvSpPr>
          <p:nvPr>
            <p:ph type="body" sz="quarter" idx="13"/>
          </p:nvPr>
        </p:nvSpPr>
        <p:spPr>
          <a:xfrm>
            <a:off x="3238597" y="2762606"/>
            <a:ext cx="2666807" cy="2191032"/>
          </a:xfrm>
        </p:spPr>
        <p:txBody>
          <a:bodyPr lIns="182880" tIns="182880" rIns="182880" bIns="182880">
            <a:noAutofit/>
          </a:bodyPr>
          <a:lstStyle>
            <a:lvl1pPr>
              <a:lnSpc>
                <a:spcPct val="100000"/>
              </a:lnSpc>
              <a:spcBef>
                <a:spcPts val="0"/>
              </a:spcBef>
              <a:defRPr sz="1458">
                <a:solidFill>
                  <a:srgbClr val="53565A"/>
                </a:solidFill>
              </a:defRPr>
            </a:lvl1pPr>
          </a:lstStyle>
          <a:p>
            <a:pPr lvl="0"/>
            <a:r>
              <a:rPr lang="en-US"/>
              <a:t>Edit Master text styles</a:t>
            </a:r>
          </a:p>
        </p:txBody>
      </p:sp>
      <p:sp>
        <p:nvSpPr>
          <p:cNvPr id="7" name="Picture Placeholder 9"/>
          <p:cNvSpPr>
            <a:spLocks noGrp="1"/>
          </p:cNvSpPr>
          <p:nvPr>
            <p:ph type="pic" sz="quarter" idx="14" hasCustomPrompt="1"/>
          </p:nvPr>
        </p:nvSpPr>
        <p:spPr>
          <a:xfrm>
            <a:off x="6286706" y="0"/>
            <a:ext cx="2666807" cy="2667343"/>
          </a:xfrm>
          <a:solidFill>
            <a:srgbClr val="E6E6E6"/>
          </a:solidFill>
        </p:spPr>
        <p:txBody>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280 x 280 image</a:t>
            </a:r>
          </a:p>
        </p:txBody>
      </p:sp>
      <p:sp>
        <p:nvSpPr>
          <p:cNvPr id="9" name="Text Placeholder 7"/>
          <p:cNvSpPr>
            <a:spLocks noGrp="1"/>
          </p:cNvSpPr>
          <p:nvPr>
            <p:ph type="body" sz="quarter" idx="15"/>
          </p:nvPr>
        </p:nvSpPr>
        <p:spPr>
          <a:xfrm>
            <a:off x="6286706" y="2762606"/>
            <a:ext cx="2666807" cy="2191032"/>
          </a:xfrm>
        </p:spPr>
        <p:txBody>
          <a:bodyPr lIns="182880" tIns="182880" rIns="182880" bIns="182880">
            <a:noAutofit/>
          </a:bodyPr>
          <a:lstStyle>
            <a:lvl1pPr>
              <a:lnSpc>
                <a:spcPct val="100000"/>
              </a:lnSpc>
              <a:spcBef>
                <a:spcPts val="0"/>
              </a:spcBef>
              <a:defRPr sz="1458">
                <a:solidFill>
                  <a:srgbClr val="53565A"/>
                </a:solidFill>
              </a:defRPr>
            </a:lvl1pPr>
          </a:lstStyle>
          <a:p>
            <a:pPr lvl="0"/>
            <a:r>
              <a:rPr lang="en-US"/>
              <a:t>Edit Master text styles</a:t>
            </a:r>
          </a:p>
        </p:txBody>
      </p:sp>
      <p:sp>
        <p:nvSpPr>
          <p:cNvPr id="14" name="Title 1"/>
          <p:cNvSpPr>
            <a:spLocks noGrp="1"/>
          </p:cNvSpPr>
          <p:nvPr>
            <p:ph type="ctrTitle"/>
          </p:nvPr>
        </p:nvSpPr>
        <p:spPr>
          <a:xfrm>
            <a:off x="-1" y="-666836"/>
            <a:ext cx="9144000" cy="666836"/>
          </a:xfrm>
        </p:spPr>
        <p:txBody>
          <a:bodyPr lIns="182880" tIns="182880" rIns="182880" bIns="182880" anchor="t">
            <a:noAutofit/>
          </a:bodyPr>
          <a:lstStyle>
            <a:lvl1pPr algn="l">
              <a:lnSpc>
                <a:spcPct val="100000"/>
              </a:lnSpc>
              <a:defRPr sz="1875">
                <a:solidFill>
                  <a:srgbClr val="004785"/>
                </a:solidFill>
              </a:defRPr>
            </a:lvl1pPr>
          </a:lstStyle>
          <a:p>
            <a:r>
              <a:rPr lang="en-US"/>
              <a:t>Click to edit Master title style</a:t>
            </a:r>
          </a:p>
        </p:txBody>
      </p:sp>
    </p:spTree>
    <p:custDataLst>
      <p:tags r:id="rId1"/>
    </p:custDataLst>
    <p:extLst>
      <p:ext uri="{BB962C8B-B14F-4D97-AF65-F5344CB8AC3E}">
        <p14:creationId xmlns:p14="http://schemas.microsoft.com/office/powerpoint/2010/main" val="264447003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endParaRPr lang="en-CA" dirty="0"/>
          </a:p>
        </p:txBody>
      </p:sp>
      <p:sp>
        <p:nvSpPr>
          <p:cNvPr id="5" name="Footer Placeholder 4"/>
          <p:cNvSpPr>
            <a:spLocks noGrp="1"/>
          </p:cNvSpPr>
          <p:nvPr>
            <p:ph type="ftr" sz="quarter" idx="11"/>
          </p:nvPr>
        </p:nvSpPr>
        <p:spPr/>
        <p:txBody>
          <a:bodyPr/>
          <a:lstStyle/>
          <a:p>
            <a:r>
              <a:rPr lang="en-CA" dirty="0"/>
              <a:t>PROFESSIONAL DEVELOPMENT</a:t>
            </a:r>
          </a:p>
        </p:txBody>
      </p:sp>
      <p:sp>
        <p:nvSpPr>
          <p:cNvPr id="6" name="Slide Number Placeholder 5"/>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69935649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CA" dirty="0"/>
          </a:p>
        </p:txBody>
      </p:sp>
      <p:sp>
        <p:nvSpPr>
          <p:cNvPr id="5" name="Footer Placeholder 4"/>
          <p:cNvSpPr>
            <a:spLocks noGrp="1"/>
          </p:cNvSpPr>
          <p:nvPr>
            <p:ph type="ftr" sz="quarter" idx="11"/>
          </p:nvPr>
        </p:nvSpPr>
        <p:spPr/>
        <p:txBody>
          <a:bodyPr/>
          <a:lstStyle/>
          <a:p>
            <a:r>
              <a:rPr lang="en-CA" dirty="0"/>
              <a:t>PROFESSIONAL DEVELOPMENT</a:t>
            </a:r>
          </a:p>
        </p:txBody>
      </p:sp>
      <p:sp>
        <p:nvSpPr>
          <p:cNvPr id="6" name="Slide Number Placeholder 5"/>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79197737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CA" dirty="0"/>
          </a:p>
        </p:txBody>
      </p:sp>
      <p:sp>
        <p:nvSpPr>
          <p:cNvPr id="5" name="Footer Placeholder 4"/>
          <p:cNvSpPr>
            <a:spLocks noGrp="1"/>
          </p:cNvSpPr>
          <p:nvPr>
            <p:ph type="ftr" sz="quarter" idx="11"/>
          </p:nvPr>
        </p:nvSpPr>
        <p:spPr/>
        <p:txBody>
          <a:bodyPr/>
          <a:lstStyle/>
          <a:p>
            <a:r>
              <a:rPr lang="en-CA" dirty="0"/>
              <a:t>PROFESSIONAL DEVELOPMENT</a:t>
            </a:r>
          </a:p>
        </p:txBody>
      </p:sp>
      <p:sp>
        <p:nvSpPr>
          <p:cNvPr id="6" name="Slide Number Placeholder 5"/>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357279644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CA" dirty="0"/>
          </a:p>
        </p:txBody>
      </p:sp>
      <p:sp>
        <p:nvSpPr>
          <p:cNvPr id="6" name="Footer Placeholder 5"/>
          <p:cNvSpPr>
            <a:spLocks noGrp="1"/>
          </p:cNvSpPr>
          <p:nvPr>
            <p:ph type="ftr" sz="quarter" idx="11"/>
          </p:nvPr>
        </p:nvSpPr>
        <p:spPr/>
        <p:txBody>
          <a:bodyPr/>
          <a:lstStyle/>
          <a:p>
            <a:r>
              <a:rPr lang="en-CA" dirty="0"/>
              <a:t>PROFESSIONAL DEVELOPMENT</a:t>
            </a:r>
          </a:p>
        </p:txBody>
      </p:sp>
      <p:sp>
        <p:nvSpPr>
          <p:cNvPr id="7" name="Slide Number Placeholder 6"/>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298142196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CA" dirty="0"/>
          </a:p>
        </p:txBody>
      </p:sp>
      <p:sp>
        <p:nvSpPr>
          <p:cNvPr id="8" name="Footer Placeholder 7"/>
          <p:cNvSpPr>
            <a:spLocks noGrp="1"/>
          </p:cNvSpPr>
          <p:nvPr>
            <p:ph type="ftr" sz="quarter" idx="11"/>
          </p:nvPr>
        </p:nvSpPr>
        <p:spPr/>
        <p:txBody>
          <a:bodyPr/>
          <a:lstStyle/>
          <a:p>
            <a:r>
              <a:rPr lang="en-CA" dirty="0"/>
              <a:t>PROFESSIONAL DEVELOPMENT</a:t>
            </a:r>
          </a:p>
        </p:txBody>
      </p:sp>
      <p:sp>
        <p:nvSpPr>
          <p:cNvPr id="9" name="Slide Number Placeholder 8"/>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108991474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CA" dirty="0"/>
          </a:p>
        </p:txBody>
      </p:sp>
      <p:sp>
        <p:nvSpPr>
          <p:cNvPr id="4" name="Footer Placeholder 3"/>
          <p:cNvSpPr>
            <a:spLocks noGrp="1"/>
          </p:cNvSpPr>
          <p:nvPr>
            <p:ph type="ftr" sz="quarter" idx="11"/>
          </p:nvPr>
        </p:nvSpPr>
        <p:spPr/>
        <p:txBody>
          <a:bodyPr/>
          <a:lstStyle/>
          <a:p>
            <a:r>
              <a:rPr lang="en-CA" dirty="0"/>
              <a:t>PROFESSIONAL DEVELOPMENT</a:t>
            </a:r>
          </a:p>
        </p:txBody>
      </p:sp>
      <p:sp>
        <p:nvSpPr>
          <p:cNvPr id="5" name="Slide Number Placeholder 4"/>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240776556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CA" dirty="0"/>
          </a:p>
        </p:txBody>
      </p:sp>
      <p:sp>
        <p:nvSpPr>
          <p:cNvPr id="3" name="Footer Placeholder 2"/>
          <p:cNvSpPr>
            <a:spLocks noGrp="1"/>
          </p:cNvSpPr>
          <p:nvPr>
            <p:ph type="ftr" sz="quarter" idx="11"/>
          </p:nvPr>
        </p:nvSpPr>
        <p:spPr/>
        <p:txBody>
          <a:bodyPr/>
          <a:lstStyle/>
          <a:p>
            <a:r>
              <a:rPr lang="en-CA" dirty="0"/>
              <a:t>PROFESSIONAL DEVELOPMENT</a:t>
            </a:r>
          </a:p>
        </p:txBody>
      </p:sp>
      <p:sp>
        <p:nvSpPr>
          <p:cNvPr id="4" name="Slide Number Placeholder 3"/>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290527515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endParaRPr lang="en-CA" dirty="0"/>
          </a:p>
        </p:txBody>
      </p:sp>
      <p:sp>
        <p:nvSpPr>
          <p:cNvPr id="6" name="Footer Placeholder 5"/>
          <p:cNvSpPr>
            <a:spLocks noGrp="1"/>
          </p:cNvSpPr>
          <p:nvPr>
            <p:ph type="ftr" sz="quarter" idx="11"/>
          </p:nvPr>
        </p:nvSpPr>
        <p:spPr/>
        <p:txBody>
          <a:bodyPr/>
          <a:lstStyle/>
          <a:p>
            <a:r>
              <a:rPr lang="en-CA" dirty="0"/>
              <a:t>PROFESSIONAL DEVELOPMENT</a:t>
            </a:r>
          </a:p>
        </p:txBody>
      </p:sp>
      <p:sp>
        <p:nvSpPr>
          <p:cNvPr id="7" name="Slide Number Placeholder 6"/>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4218302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slide - 01">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0E1D547-1889-4C4A-A713-D606A26528D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10800000" flipH="1">
            <a:off x="2527" y="0"/>
            <a:ext cx="9138947" cy="1302714"/>
          </a:xfrm>
          <a:prstGeom prst="rect">
            <a:avLst/>
          </a:prstGeom>
        </p:spPr>
      </p:pic>
      <p:sp>
        <p:nvSpPr>
          <p:cNvPr id="12" name="Title 1">
            <a:extLst>
              <a:ext uri="{FF2B5EF4-FFF2-40B4-BE49-F238E27FC236}">
                <a16:creationId xmlns:a16="http://schemas.microsoft.com/office/drawing/2014/main" id="{78085B22-04F0-9F45-A731-FA93376A3C81}"/>
              </a:ext>
            </a:extLst>
          </p:cNvPr>
          <p:cNvSpPr>
            <a:spLocks noGrp="1"/>
          </p:cNvSpPr>
          <p:nvPr>
            <p:ph type="title" hasCustomPrompt="1"/>
          </p:nvPr>
        </p:nvSpPr>
        <p:spPr>
          <a:xfrm>
            <a:off x="450668" y="412750"/>
            <a:ext cx="6885797" cy="581025"/>
          </a:xfrm>
          <a:prstGeom prst="rect">
            <a:avLst/>
          </a:prstGeom>
        </p:spPr>
        <p:txBody>
          <a:bodyPr lIns="0">
            <a:noAutofit/>
          </a:bodyPr>
          <a:lstStyle>
            <a:lvl1pPr>
              <a:defRPr sz="2500">
                <a:latin typeface="Sun Life Sans" panose="02000503000000020004" pitchFamily="2" charset="77"/>
              </a:defRPr>
            </a:lvl1pPr>
          </a:lstStyle>
          <a:p>
            <a:r>
              <a:rPr lang="en-CA"/>
              <a:t>Headline goes here </a:t>
            </a:r>
            <a:endParaRPr lang="en-US"/>
          </a:p>
        </p:txBody>
      </p:sp>
      <p:sp>
        <p:nvSpPr>
          <p:cNvPr id="13" name="Slide Number Placeholder 5">
            <a:extLst>
              <a:ext uri="{FF2B5EF4-FFF2-40B4-BE49-F238E27FC236}">
                <a16:creationId xmlns:a16="http://schemas.microsoft.com/office/drawing/2014/main" id="{EFEC3559-8DD9-D647-8C35-AD0E3F0C9EA1}"/>
              </a:ext>
            </a:extLst>
          </p:cNvPr>
          <p:cNvSpPr>
            <a:spLocks noGrp="1"/>
          </p:cNvSpPr>
          <p:nvPr>
            <p:ph type="sldNum" sz="quarter" idx="4"/>
          </p:nvPr>
        </p:nvSpPr>
        <p:spPr>
          <a:xfrm>
            <a:off x="8165804" y="4781544"/>
            <a:ext cx="742969" cy="208840"/>
          </a:xfrm>
          <a:prstGeom prst="rect">
            <a:avLst/>
          </a:prstGeom>
        </p:spPr>
        <p:txBody>
          <a:bodyPr vert="horz" lIns="91440" tIns="45720" rIns="90000" bIns="45720" rtlCol="0" anchor="ctr"/>
          <a:lstStyle>
            <a:lvl1pPr algn="r">
              <a:defRPr sz="750" b="1">
                <a:solidFill>
                  <a:srgbClr val="003946"/>
                </a:solidFill>
                <a:latin typeface="Sun Life Sans" panose="02000503000000020004" pitchFamily="2" charset="77"/>
                <a:cs typeface="Calibri"/>
              </a:defRPr>
            </a:lvl1pPr>
          </a:lstStyle>
          <a:p>
            <a:fld id="{CD0B62E8-4833-C84D-A86B-4CF3C4DE74F8}" type="slidenum">
              <a:rPr lang="uk-UA" smtClean="0"/>
              <a:pPr/>
              <a:t>‹N°›</a:t>
            </a:fld>
            <a:endParaRPr lang="uk-UA"/>
          </a:p>
        </p:txBody>
      </p:sp>
      <p:sp>
        <p:nvSpPr>
          <p:cNvPr id="14" name="TextBox 13">
            <a:extLst>
              <a:ext uri="{FF2B5EF4-FFF2-40B4-BE49-F238E27FC236}">
                <a16:creationId xmlns:a16="http://schemas.microsoft.com/office/drawing/2014/main" id="{D823A99C-4AF0-8947-BA3F-042B6BFF03F6}"/>
              </a:ext>
            </a:extLst>
          </p:cNvPr>
          <p:cNvSpPr txBox="1"/>
          <p:nvPr userDrawn="1"/>
        </p:nvSpPr>
        <p:spPr>
          <a:xfrm>
            <a:off x="450668" y="4789518"/>
            <a:ext cx="1036938" cy="208840"/>
          </a:xfrm>
          <a:prstGeom prst="rect">
            <a:avLst/>
          </a:prstGeom>
          <a:noFill/>
        </p:spPr>
        <p:txBody>
          <a:bodyPr wrap="square" lIns="0" rIns="72000" bIns="468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sz="750" b="1" i="0" spc="400" baseline="0" dirty="0">
                <a:solidFill>
                  <a:srgbClr val="003946"/>
                </a:solidFill>
                <a:latin typeface="Sun Life Sans" panose="02000503000000020004" pitchFamily="2" charset="77"/>
                <a:cs typeface="Calibri" panose="020F0502020204030204" pitchFamily="34" charset="0"/>
              </a:rPr>
              <a:t>SUN LIFE</a:t>
            </a:r>
            <a:r>
              <a:rPr lang="en-CA" sz="750" b="1" i="0" spc="400" baseline="0" dirty="0">
                <a:solidFill>
                  <a:srgbClr val="EAAB00"/>
                </a:solidFill>
                <a:latin typeface="Sun Life Sans" panose="02000503000000020004" pitchFamily="2" charset="77"/>
                <a:cs typeface="Calibri" panose="020F0502020204030204" pitchFamily="34" charset="0"/>
              </a:rPr>
              <a:t>•</a:t>
            </a:r>
          </a:p>
        </p:txBody>
      </p:sp>
      <p:sp>
        <p:nvSpPr>
          <p:cNvPr id="15" name="Text Placeholder 2">
            <a:extLst>
              <a:ext uri="{FF2B5EF4-FFF2-40B4-BE49-F238E27FC236}">
                <a16:creationId xmlns:a16="http://schemas.microsoft.com/office/drawing/2014/main" id="{5E150865-0C1A-A940-A53F-FAC9EE77A84F}"/>
              </a:ext>
            </a:extLst>
          </p:cNvPr>
          <p:cNvSpPr>
            <a:spLocks noGrp="1"/>
          </p:cNvSpPr>
          <p:nvPr>
            <p:ph type="body" sz="quarter" idx="10" hasCustomPrompt="1"/>
          </p:nvPr>
        </p:nvSpPr>
        <p:spPr>
          <a:xfrm>
            <a:off x="1385248" y="4789517"/>
            <a:ext cx="6578537" cy="208841"/>
          </a:xfrm>
          <a:prstGeom prst="rect">
            <a:avLst/>
          </a:prstGeom>
        </p:spPr>
        <p:txBody>
          <a:bodyPr lIns="0" rIns="0"/>
          <a:lstStyle>
            <a:lvl1pPr>
              <a:buFontTx/>
              <a:buNone/>
              <a:defRPr sz="750" b="0" i="0" spc="400" baseline="0">
                <a:latin typeface="Sun Life Sans" panose="02000503000000020004" pitchFamily="2" charset="77"/>
              </a:defRPr>
            </a:lvl1pPr>
            <a:lvl2pPr marL="0" indent="0">
              <a:buFontTx/>
              <a:buNone/>
              <a:defRPr/>
            </a:lvl2pPr>
            <a:lvl3pPr marL="271463" indent="0">
              <a:buFontTx/>
              <a:buNone/>
              <a:defRPr/>
            </a:lvl3pPr>
            <a:lvl4pPr marL="449263" indent="0">
              <a:buFontTx/>
              <a:buNone/>
              <a:defRPr/>
            </a:lvl4pPr>
            <a:lvl5pPr marL="627063" indent="0">
              <a:buFontTx/>
              <a:buNone/>
              <a:defRPr/>
            </a:lvl5pPr>
          </a:lstStyle>
          <a:p>
            <a:pPr lvl="0"/>
            <a:r>
              <a:rPr lang="en-US"/>
              <a:t>Professional Development</a:t>
            </a:r>
          </a:p>
        </p:txBody>
      </p:sp>
      <p:sp>
        <p:nvSpPr>
          <p:cNvPr id="16" name="Content Placeholder 4">
            <a:extLst>
              <a:ext uri="{FF2B5EF4-FFF2-40B4-BE49-F238E27FC236}">
                <a16:creationId xmlns:a16="http://schemas.microsoft.com/office/drawing/2014/main" id="{0388AD51-3BB8-A948-8524-9196EBC857E4}"/>
              </a:ext>
            </a:extLst>
          </p:cNvPr>
          <p:cNvSpPr>
            <a:spLocks noGrp="1"/>
          </p:cNvSpPr>
          <p:nvPr>
            <p:ph sz="quarter" idx="13" hasCustomPrompt="1"/>
          </p:nvPr>
        </p:nvSpPr>
        <p:spPr>
          <a:xfrm>
            <a:off x="453934" y="1555964"/>
            <a:ext cx="8236129" cy="310453"/>
          </a:xfrm>
          <a:prstGeom prst="rect">
            <a:avLst/>
          </a:prstGeom>
        </p:spPr>
        <p:txBody>
          <a:bodyPr/>
          <a:lstStyle>
            <a:lvl1pPr>
              <a:spcBef>
                <a:spcPts val="0"/>
              </a:spcBef>
              <a:defRPr sz="1500" b="1">
                <a:solidFill>
                  <a:srgbClr val="EAAB00"/>
                </a:solidFill>
                <a:latin typeface="Sun Life Sans" panose="02000503000000020004" pitchFamily="2" charset="77"/>
              </a:defRPr>
            </a:lvl1pPr>
          </a:lstStyle>
          <a:p>
            <a:pPr lvl="0"/>
            <a:r>
              <a:rPr lang="en-CA"/>
              <a:t>SECTION TITLE GOES HERE</a:t>
            </a:r>
          </a:p>
        </p:txBody>
      </p:sp>
      <p:sp>
        <p:nvSpPr>
          <p:cNvPr id="17" name="Content Placeholder 14">
            <a:extLst>
              <a:ext uri="{FF2B5EF4-FFF2-40B4-BE49-F238E27FC236}">
                <a16:creationId xmlns:a16="http://schemas.microsoft.com/office/drawing/2014/main" id="{4EFBFF57-8967-2C4D-9A71-F672C4EF27D3}"/>
              </a:ext>
            </a:extLst>
          </p:cNvPr>
          <p:cNvSpPr>
            <a:spLocks noGrp="1"/>
          </p:cNvSpPr>
          <p:nvPr>
            <p:ph sz="quarter" idx="14" hasCustomPrompt="1"/>
          </p:nvPr>
        </p:nvSpPr>
        <p:spPr>
          <a:xfrm>
            <a:off x="453934" y="2036290"/>
            <a:ext cx="8236129" cy="2072872"/>
          </a:xfrm>
          <a:prstGeom prst="rect">
            <a:avLst/>
          </a:prstGeom>
        </p:spPr>
        <p:txBody>
          <a:bodyPr/>
          <a:lstStyle>
            <a:lvl1pPr>
              <a:defRPr sz="1200">
                <a:solidFill>
                  <a:srgbClr val="555555"/>
                </a:solidFill>
                <a:latin typeface="Sun Life Sans" panose="02000503000000020004" pitchFamily="2" charset="77"/>
              </a:defRPr>
            </a:lvl1pPr>
            <a:lvl2pPr marL="86400" indent="-122400">
              <a:buClr>
                <a:srgbClr val="EAAB00"/>
              </a:buClr>
              <a:defRPr sz="1200">
                <a:solidFill>
                  <a:srgbClr val="555555"/>
                </a:solidFill>
                <a:latin typeface="Sun Life Sans" panose="02000503000000020004" pitchFamily="2" charset="77"/>
              </a:defRPr>
            </a:lvl2pPr>
            <a:lvl3pPr marL="237600" indent="-122400">
              <a:buClr>
                <a:srgbClr val="EAAB00"/>
              </a:buClr>
              <a:defRPr sz="1200">
                <a:solidFill>
                  <a:srgbClr val="555555"/>
                </a:solidFill>
                <a:latin typeface="Sun Life Sans" panose="02000503000000020004" pitchFamily="2" charset="77"/>
              </a:defRPr>
            </a:lvl3pPr>
            <a:lvl4pPr marL="356400" indent="-122400">
              <a:buClr>
                <a:srgbClr val="EAAB00"/>
              </a:buClr>
              <a:defRPr sz="1200">
                <a:solidFill>
                  <a:srgbClr val="555555"/>
                </a:solidFill>
                <a:latin typeface="Sun Life Sans" panose="02000503000000020004" pitchFamily="2" charset="77"/>
              </a:defRPr>
            </a:lvl4pPr>
            <a:lvl5pPr marL="478800" indent="-122400">
              <a:buClr>
                <a:srgbClr val="EAAB00"/>
              </a:buClr>
              <a:defRPr sz="1200">
                <a:solidFill>
                  <a:srgbClr val="555555"/>
                </a:solidFill>
                <a:latin typeface="Sun Life Sans" panose="02000503000000020004" pitchFamily="2" charset="77"/>
              </a:defRPr>
            </a:lvl5pPr>
          </a:lstStyle>
          <a:p>
            <a:pPr lvl="0"/>
            <a:r>
              <a:rPr lang="en-CA"/>
              <a:t>Add text here</a:t>
            </a:r>
          </a:p>
          <a:p>
            <a:pPr lvl="1"/>
            <a:r>
              <a:rPr lang="en-CA"/>
              <a:t>bullet level 1</a:t>
            </a:r>
          </a:p>
          <a:p>
            <a:pPr lvl="2"/>
            <a:r>
              <a:rPr lang="en-CA"/>
              <a:t>bullet level 2</a:t>
            </a:r>
          </a:p>
          <a:p>
            <a:pPr lvl="3"/>
            <a:r>
              <a:rPr lang="en-CA"/>
              <a:t>bullet level 3</a:t>
            </a:r>
          </a:p>
          <a:p>
            <a:pPr lvl="4"/>
            <a:r>
              <a:rPr lang="en-CA"/>
              <a:t>bullet level 4</a:t>
            </a:r>
          </a:p>
        </p:txBody>
      </p:sp>
      <p:sp>
        <p:nvSpPr>
          <p:cNvPr id="18" name="Text Placeholder 20">
            <a:extLst>
              <a:ext uri="{FF2B5EF4-FFF2-40B4-BE49-F238E27FC236}">
                <a16:creationId xmlns:a16="http://schemas.microsoft.com/office/drawing/2014/main" id="{E19A0024-2432-0840-BC35-37171B6DB31C}"/>
              </a:ext>
            </a:extLst>
          </p:cNvPr>
          <p:cNvSpPr>
            <a:spLocks noGrp="1"/>
          </p:cNvSpPr>
          <p:nvPr>
            <p:ph type="body" sz="quarter" idx="15" hasCustomPrompt="1"/>
          </p:nvPr>
        </p:nvSpPr>
        <p:spPr>
          <a:xfrm>
            <a:off x="453934" y="1075638"/>
            <a:ext cx="8236129" cy="398463"/>
          </a:xfrm>
          <a:prstGeom prst="rect">
            <a:avLst/>
          </a:prstGeom>
        </p:spPr>
        <p:txBody>
          <a:bodyPr anchor="ctr"/>
          <a:lstStyle>
            <a:lvl1pPr>
              <a:spcBef>
                <a:spcPts val="0"/>
              </a:spcBef>
              <a:defRPr sz="1700" baseline="0">
                <a:latin typeface="Sun Life Sans" panose="02000503000000020004" pitchFamily="2" charset="77"/>
              </a:defRPr>
            </a:lvl1pPr>
          </a:lstStyle>
          <a:p>
            <a:pPr lvl="0"/>
            <a:r>
              <a:rPr lang="en-CA"/>
              <a:t>Subhead goes here</a:t>
            </a:r>
          </a:p>
        </p:txBody>
      </p:sp>
    </p:spTree>
    <p:extLst>
      <p:ext uri="{BB962C8B-B14F-4D97-AF65-F5344CB8AC3E}">
        <p14:creationId xmlns:p14="http://schemas.microsoft.com/office/powerpoint/2010/main" val="417526043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endParaRPr lang="en-CA" dirty="0"/>
          </a:p>
        </p:txBody>
      </p:sp>
      <p:sp>
        <p:nvSpPr>
          <p:cNvPr id="6" name="Footer Placeholder 5"/>
          <p:cNvSpPr>
            <a:spLocks noGrp="1"/>
          </p:cNvSpPr>
          <p:nvPr>
            <p:ph type="ftr" sz="quarter" idx="11"/>
          </p:nvPr>
        </p:nvSpPr>
        <p:spPr/>
        <p:txBody>
          <a:bodyPr/>
          <a:lstStyle/>
          <a:p>
            <a:r>
              <a:rPr lang="en-CA" dirty="0"/>
              <a:t>PROFESSIONAL DEVELOPMENT</a:t>
            </a:r>
          </a:p>
        </p:txBody>
      </p:sp>
      <p:sp>
        <p:nvSpPr>
          <p:cNvPr id="7" name="Slide Number Placeholder 6"/>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223495201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CA" dirty="0"/>
          </a:p>
        </p:txBody>
      </p:sp>
      <p:sp>
        <p:nvSpPr>
          <p:cNvPr id="5" name="Footer Placeholder 4"/>
          <p:cNvSpPr>
            <a:spLocks noGrp="1"/>
          </p:cNvSpPr>
          <p:nvPr>
            <p:ph type="ftr" sz="quarter" idx="11"/>
          </p:nvPr>
        </p:nvSpPr>
        <p:spPr/>
        <p:txBody>
          <a:bodyPr/>
          <a:lstStyle/>
          <a:p>
            <a:r>
              <a:rPr lang="en-CA" dirty="0"/>
              <a:t>PROFESSIONAL DEVELOPMENT</a:t>
            </a:r>
          </a:p>
        </p:txBody>
      </p:sp>
      <p:sp>
        <p:nvSpPr>
          <p:cNvPr id="6" name="Slide Number Placeholder 5"/>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140911614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CA" dirty="0"/>
          </a:p>
        </p:txBody>
      </p:sp>
      <p:sp>
        <p:nvSpPr>
          <p:cNvPr id="5" name="Footer Placeholder 4"/>
          <p:cNvSpPr>
            <a:spLocks noGrp="1"/>
          </p:cNvSpPr>
          <p:nvPr>
            <p:ph type="ftr" sz="quarter" idx="11"/>
          </p:nvPr>
        </p:nvSpPr>
        <p:spPr/>
        <p:txBody>
          <a:bodyPr/>
          <a:lstStyle/>
          <a:p>
            <a:r>
              <a:rPr lang="en-CA" dirty="0"/>
              <a:t>PROFESSIONAL DEVELOPMENT</a:t>
            </a:r>
          </a:p>
        </p:txBody>
      </p:sp>
      <p:sp>
        <p:nvSpPr>
          <p:cNvPr id="6" name="Slide Number Placeholder 5"/>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98598960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Full">
    <p:bg>
      <p:bgPr>
        <a:solidFill>
          <a:srgbClr val="808080"/>
        </a:solidFill>
        <a:effectLst/>
      </p:bgPr>
    </p:bg>
    <p:spTree>
      <p:nvGrpSpPr>
        <p:cNvPr id="1" name=""/>
        <p:cNvGrpSpPr/>
        <p:nvPr/>
      </p:nvGrpSpPr>
      <p:grpSpPr>
        <a:xfrm>
          <a:off x="0" y="0"/>
          <a:ext cx="0" cy="0"/>
          <a:chOff x="0" y="0"/>
          <a:chExt cx="0" cy="0"/>
        </a:xfrm>
      </p:grpSpPr>
      <p:sp>
        <p:nvSpPr>
          <p:cNvPr id="3" name="placeholder"/>
          <p:cNvSpPr>
            <a:spLocks noGrp="1"/>
          </p:cNvSpPr>
          <p:nvPr>
            <p:ph type="body" sz="quarter" idx="10" hasCustomPrompt="1"/>
          </p:nvPr>
        </p:nvSpPr>
        <p:spPr>
          <a:xfrm>
            <a:off x="0" y="0"/>
            <a:ext cx="9144000" cy="4970678"/>
          </a:xfrm>
          <a:solidFill>
            <a:schemeClr val="bg1"/>
          </a:solidFill>
        </p:spPr>
        <p:txBody>
          <a:bodyPr lIns="457200" tIns="1280160"/>
          <a:lstStyle>
            <a:lvl1pPr>
              <a:defRPr/>
            </a:lvl1pPr>
          </a:lstStyle>
          <a:p>
            <a:pPr lvl="0"/>
            <a:r>
              <a:rPr lang="en-US"/>
              <a:t> </a:t>
            </a:r>
          </a:p>
        </p:txBody>
      </p:sp>
      <p:sp>
        <p:nvSpPr>
          <p:cNvPr id="4" name="Title"/>
          <p:cNvSpPr>
            <a:spLocks noGrp="1"/>
          </p:cNvSpPr>
          <p:nvPr>
            <p:ph type="title" hasCustomPrompt="1"/>
          </p:nvPr>
        </p:nvSpPr>
        <p:spPr>
          <a:xfrm>
            <a:off x="0" y="0"/>
            <a:ext cx="5029200" cy="1135685"/>
          </a:xfrm>
        </p:spPr>
        <p:txBody>
          <a:bodyPr lIns="274320" rIns="274320">
            <a:noAutofit/>
          </a:bodyPr>
          <a:lstStyle>
            <a:lvl1pPr algn="l">
              <a:defRPr sz="1800" b="0">
                <a:solidFill>
                  <a:srgbClr val="000000"/>
                </a:solidFill>
              </a:defRPr>
            </a:lvl1pPr>
          </a:lstStyle>
          <a:p>
            <a:r>
              <a:rPr lang="en-US"/>
              <a:t>Type slide title here</a:t>
            </a:r>
          </a:p>
        </p:txBody>
      </p:sp>
    </p:spTree>
    <p:custDataLst>
      <p:tags r:id="rId1"/>
    </p:custDataLst>
    <p:extLst>
      <p:ext uri="{BB962C8B-B14F-4D97-AF65-F5344CB8AC3E}">
        <p14:creationId xmlns:p14="http://schemas.microsoft.com/office/powerpoint/2010/main" val="38977859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 02">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A25CB518-F75C-B84A-A99D-11D8AEC42455}"/>
              </a:ext>
            </a:extLst>
          </p:cNvPr>
          <p:cNvSpPr>
            <a:spLocks noGrp="1"/>
          </p:cNvSpPr>
          <p:nvPr>
            <p:ph type="title" hasCustomPrompt="1"/>
          </p:nvPr>
        </p:nvSpPr>
        <p:spPr>
          <a:xfrm>
            <a:off x="450670" y="412750"/>
            <a:ext cx="8242661" cy="581025"/>
          </a:xfrm>
          <a:prstGeom prst="rect">
            <a:avLst/>
          </a:prstGeom>
        </p:spPr>
        <p:txBody>
          <a:bodyPr lIns="0">
            <a:noAutofit/>
          </a:bodyPr>
          <a:lstStyle>
            <a:lvl1pPr>
              <a:defRPr sz="2400" b="0" i="0">
                <a:latin typeface="Sun Life Sans" panose="02000503000000020004" pitchFamily="2" charset="77"/>
              </a:defRPr>
            </a:lvl1pPr>
          </a:lstStyle>
          <a:p>
            <a:r>
              <a:rPr lang="en-CA"/>
              <a:t>Headline goes here </a:t>
            </a:r>
            <a:endParaRPr lang="en-US"/>
          </a:p>
        </p:txBody>
      </p:sp>
      <p:sp>
        <p:nvSpPr>
          <p:cNvPr id="19" name="TextBox 18">
            <a:extLst>
              <a:ext uri="{FF2B5EF4-FFF2-40B4-BE49-F238E27FC236}">
                <a16:creationId xmlns:a16="http://schemas.microsoft.com/office/drawing/2014/main" id="{E746F5A9-F5CB-4740-8B8C-633BB9BF3AFF}"/>
              </a:ext>
            </a:extLst>
          </p:cNvPr>
          <p:cNvSpPr txBox="1"/>
          <p:nvPr userDrawn="1"/>
        </p:nvSpPr>
        <p:spPr>
          <a:xfrm>
            <a:off x="5881189" y="4789518"/>
            <a:ext cx="2730548" cy="208840"/>
          </a:xfrm>
          <a:prstGeom prst="rect">
            <a:avLst/>
          </a:prstGeom>
          <a:noFill/>
        </p:spPr>
        <p:txBody>
          <a:bodyPr wrap="square" lIns="0" rIns="72000" bIns="46800"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CA" sz="750" b="0" i="0" spc="300" baseline="0" dirty="0">
                <a:solidFill>
                  <a:srgbClr val="003946"/>
                </a:solidFill>
                <a:latin typeface="Sun Life Sans" panose="02000503000000020004" pitchFamily="2" charset="77"/>
                <a:cs typeface="Calibri" panose="020F0502020204030204" pitchFamily="34" charset="0"/>
              </a:rPr>
              <a:t>SUN LIFE</a:t>
            </a:r>
            <a:endParaRPr lang="en-CA" sz="750" b="0" i="0" spc="300" baseline="0" dirty="0">
              <a:solidFill>
                <a:srgbClr val="FFCB05"/>
              </a:solidFill>
              <a:latin typeface="Sun Life Sans" panose="02000503000000020004" pitchFamily="2" charset="77"/>
              <a:cs typeface="Calibri" panose="020F0502020204030204" pitchFamily="34" charset="0"/>
            </a:endParaRPr>
          </a:p>
        </p:txBody>
      </p:sp>
      <p:sp>
        <p:nvSpPr>
          <p:cNvPr id="20" name="Text Placeholder 2">
            <a:extLst>
              <a:ext uri="{FF2B5EF4-FFF2-40B4-BE49-F238E27FC236}">
                <a16:creationId xmlns:a16="http://schemas.microsoft.com/office/drawing/2014/main" id="{541D5EFF-5A88-9E4A-A55A-44B3B9B844B1}"/>
              </a:ext>
            </a:extLst>
          </p:cNvPr>
          <p:cNvSpPr>
            <a:spLocks noGrp="1"/>
          </p:cNvSpPr>
          <p:nvPr>
            <p:ph type="body" sz="quarter" idx="10" hasCustomPrompt="1"/>
          </p:nvPr>
        </p:nvSpPr>
        <p:spPr>
          <a:xfrm>
            <a:off x="450668" y="4789518"/>
            <a:ext cx="3009708" cy="224789"/>
          </a:xfrm>
          <a:prstGeom prst="rect">
            <a:avLst/>
          </a:prstGeom>
        </p:spPr>
        <p:txBody>
          <a:bodyPr lIns="0" rIns="0"/>
          <a:lstStyle>
            <a:lvl1pPr>
              <a:buFontTx/>
              <a:buNone/>
              <a:defRPr sz="750" b="0" i="0" spc="300" baseline="0">
                <a:latin typeface="Sun Life Sans" panose="02000503000000020004" pitchFamily="2" charset="77"/>
              </a:defRPr>
            </a:lvl1pPr>
            <a:lvl2pPr marL="0" indent="0">
              <a:buFontTx/>
              <a:buNone/>
              <a:defRPr/>
            </a:lvl2pPr>
            <a:lvl3pPr marL="271463" indent="0">
              <a:buFontTx/>
              <a:buNone/>
              <a:defRPr/>
            </a:lvl3pPr>
            <a:lvl4pPr marL="449263" indent="0">
              <a:buFontTx/>
              <a:buNone/>
              <a:defRPr/>
            </a:lvl4pPr>
            <a:lvl5pPr marL="627063" indent="0">
              <a:buFontTx/>
              <a:buNone/>
              <a:defRPr/>
            </a:lvl5pPr>
          </a:lstStyle>
          <a:p>
            <a:pPr lvl="0"/>
            <a:r>
              <a:rPr lang="en-US"/>
              <a:t>Professional Development</a:t>
            </a:r>
          </a:p>
        </p:txBody>
      </p:sp>
      <p:sp>
        <p:nvSpPr>
          <p:cNvPr id="22" name="Slide Number Placeholder 5">
            <a:extLst>
              <a:ext uri="{FF2B5EF4-FFF2-40B4-BE49-F238E27FC236}">
                <a16:creationId xmlns:a16="http://schemas.microsoft.com/office/drawing/2014/main" id="{49404BBC-88D5-CD4D-9509-29277CD4286A}"/>
              </a:ext>
            </a:extLst>
          </p:cNvPr>
          <p:cNvSpPr>
            <a:spLocks noGrp="1"/>
          </p:cNvSpPr>
          <p:nvPr>
            <p:ph type="sldNum" sz="quarter" idx="4"/>
          </p:nvPr>
        </p:nvSpPr>
        <p:spPr>
          <a:xfrm>
            <a:off x="8475260" y="4789518"/>
            <a:ext cx="433513" cy="208840"/>
          </a:xfrm>
          <a:prstGeom prst="rect">
            <a:avLst/>
          </a:prstGeom>
        </p:spPr>
        <p:txBody>
          <a:bodyPr vert="horz" lIns="91440" tIns="45720" rIns="90000" bIns="45720" rtlCol="0" anchor="ctr"/>
          <a:lstStyle>
            <a:lvl1pPr algn="r">
              <a:defRPr sz="750" b="0" i="0">
                <a:solidFill>
                  <a:srgbClr val="003946"/>
                </a:solidFill>
                <a:latin typeface="Sun Life Sans" panose="02000503000000020004" pitchFamily="2" charset="77"/>
                <a:cs typeface="Calibri"/>
              </a:defRPr>
            </a:lvl1pPr>
          </a:lstStyle>
          <a:p>
            <a:fld id="{CD0B62E8-4833-C84D-A86B-4CF3C4DE74F8}" type="slidenum">
              <a:rPr lang="uk-UA" smtClean="0"/>
              <a:pPr/>
              <a:t>‹N°›</a:t>
            </a:fld>
            <a:endParaRPr lang="uk-UA"/>
          </a:p>
        </p:txBody>
      </p:sp>
      <p:sp>
        <p:nvSpPr>
          <p:cNvPr id="23" name="Content Placeholder 4">
            <a:extLst>
              <a:ext uri="{FF2B5EF4-FFF2-40B4-BE49-F238E27FC236}">
                <a16:creationId xmlns:a16="http://schemas.microsoft.com/office/drawing/2014/main" id="{75E09434-7F30-7D4A-8CA8-F34BD7388AE9}"/>
              </a:ext>
            </a:extLst>
          </p:cNvPr>
          <p:cNvSpPr>
            <a:spLocks noGrp="1"/>
          </p:cNvSpPr>
          <p:nvPr>
            <p:ph sz="quarter" idx="13" hasCustomPrompt="1"/>
          </p:nvPr>
        </p:nvSpPr>
        <p:spPr>
          <a:xfrm>
            <a:off x="453934" y="1555964"/>
            <a:ext cx="8236129" cy="310453"/>
          </a:xfrm>
          <a:prstGeom prst="rect">
            <a:avLst/>
          </a:prstGeom>
        </p:spPr>
        <p:txBody>
          <a:bodyPr lIns="0"/>
          <a:lstStyle>
            <a:lvl1pPr>
              <a:spcBef>
                <a:spcPts val="0"/>
              </a:spcBef>
              <a:defRPr sz="1500" b="0" i="0">
                <a:solidFill>
                  <a:srgbClr val="EAAB00"/>
                </a:solidFill>
                <a:latin typeface="Sun Life Sans" panose="02000503000000020004" pitchFamily="2" charset="77"/>
              </a:defRPr>
            </a:lvl1pPr>
          </a:lstStyle>
          <a:p>
            <a:pPr lvl="0"/>
            <a:r>
              <a:rPr lang="en-CA"/>
              <a:t>SECTION TITLE GOES HERE</a:t>
            </a:r>
          </a:p>
        </p:txBody>
      </p:sp>
      <p:sp>
        <p:nvSpPr>
          <p:cNvPr id="24" name="Content Placeholder 14">
            <a:extLst>
              <a:ext uri="{FF2B5EF4-FFF2-40B4-BE49-F238E27FC236}">
                <a16:creationId xmlns:a16="http://schemas.microsoft.com/office/drawing/2014/main" id="{5030A7B9-125C-3544-A8BC-8578C9A581A6}"/>
              </a:ext>
            </a:extLst>
          </p:cNvPr>
          <p:cNvSpPr>
            <a:spLocks noGrp="1"/>
          </p:cNvSpPr>
          <p:nvPr>
            <p:ph sz="quarter" idx="14" hasCustomPrompt="1"/>
          </p:nvPr>
        </p:nvSpPr>
        <p:spPr>
          <a:xfrm>
            <a:off x="453934" y="2036290"/>
            <a:ext cx="8236129" cy="2072872"/>
          </a:xfrm>
          <a:prstGeom prst="rect">
            <a:avLst/>
          </a:prstGeom>
        </p:spPr>
        <p:txBody>
          <a:bodyPr lIns="0"/>
          <a:lstStyle>
            <a:lvl1pPr>
              <a:defRPr sz="1200" b="0" i="0">
                <a:solidFill>
                  <a:srgbClr val="555555"/>
                </a:solidFill>
                <a:latin typeface="Sun Life Sans" panose="02000503000000020004" pitchFamily="2" charset="77"/>
              </a:defRPr>
            </a:lvl1pPr>
            <a:lvl2pPr marL="86400" indent="-122400">
              <a:buClr>
                <a:srgbClr val="EAAB00"/>
              </a:buClr>
              <a:defRPr sz="1200" b="0" i="0">
                <a:solidFill>
                  <a:srgbClr val="555555"/>
                </a:solidFill>
                <a:latin typeface="Sun Life Sans" panose="02000503000000020004" pitchFamily="2" charset="77"/>
              </a:defRPr>
            </a:lvl2pPr>
            <a:lvl3pPr marL="237600" indent="-122400">
              <a:buClr>
                <a:srgbClr val="EAAB00"/>
              </a:buClr>
              <a:defRPr sz="1200" b="0" i="0">
                <a:solidFill>
                  <a:srgbClr val="555555"/>
                </a:solidFill>
                <a:latin typeface="Sun Life Sans" panose="02000503000000020004" pitchFamily="2" charset="77"/>
              </a:defRPr>
            </a:lvl3pPr>
            <a:lvl4pPr marL="356400" indent="-122400">
              <a:buClr>
                <a:srgbClr val="EAAB00"/>
              </a:buClr>
              <a:defRPr sz="1200" b="0" i="0">
                <a:solidFill>
                  <a:srgbClr val="555555"/>
                </a:solidFill>
                <a:latin typeface="Sun Life Sans" panose="02000503000000020004" pitchFamily="2" charset="77"/>
              </a:defRPr>
            </a:lvl4pPr>
            <a:lvl5pPr marL="478800" indent="-122400">
              <a:buClr>
                <a:srgbClr val="EAAB00"/>
              </a:buClr>
              <a:defRPr sz="1200" b="0" i="0">
                <a:solidFill>
                  <a:srgbClr val="555555"/>
                </a:solidFill>
                <a:latin typeface="Sun Life Sans" panose="02000503000000020004" pitchFamily="2" charset="77"/>
              </a:defRPr>
            </a:lvl5pPr>
          </a:lstStyle>
          <a:p>
            <a:pPr lvl="0"/>
            <a:r>
              <a:rPr lang="en-CA"/>
              <a:t>Add text here</a:t>
            </a:r>
          </a:p>
          <a:p>
            <a:pPr lvl="1"/>
            <a:r>
              <a:rPr lang="en-CA"/>
              <a:t>bullet level 1</a:t>
            </a:r>
          </a:p>
          <a:p>
            <a:pPr lvl="2"/>
            <a:r>
              <a:rPr lang="en-CA"/>
              <a:t>bullet level 2</a:t>
            </a:r>
          </a:p>
          <a:p>
            <a:pPr lvl="3"/>
            <a:r>
              <a:rPr lang="en-CA"/>
              <a:t>bullet level 3</a:t>
            </a:r>
          </a:p>
          <a:p>
            <a:pPr lvl="4"/>
            <a:r>
              <a:rPr lang="en-CA"/>
              <a:t>bullet level 4</a:t>
            </a:r>
          </a:p>
        </p:txBody>
      </p:sp>
      <p:sp>
        <p:nvSpPr>
          <p:cNvPr id="25" name="Text Placeholder 20">
            <a:extLst>
              <a:ext uri="{FF2B5EF4-FFF2-40B4-BE49-F238E27FC236}">
                <a16:creationId xmlns:a16="http://schemas.microsoft.com/office/drawing/2014/main" id="{23A2C154-3501-8040-BF24-E3026686772F}"/>
              </a:ext>
            </a:extLst>
          </p:cNvPr>
          <p:cNvSpPr>
            <a:spLocks noGrp="1"/>
          </p:cNvSpPr>
          <p:nvPr>
            <p:ph type="body" sz="quarter" idx="15" hasCustomPrompt="1"/>
          </p:nvPr>
        </p:nvSpPr>
        <p:spPr>
          <a:xfrm>
            <a:off x="453934" y="1075638"/>
            <a:ext cx="8236129" cy="398463"/>
          </a:xfrm>
          <a:prstGeom prst="rect">
            <a:avLst/>
          </a:prstGeom>
        </p:spPr>
        <p:txBody>
          <a:bodyPr lIns="0" anchor="ctr"/>
          <a:lstStyle>
            <a:lvl1pPr>
              <a:spcBef>
                <a:spcPts val="0"/>
              </a:spcBef>
              <a:defRPr sz="1700" b="0" i="0" baseline="0">
                <a:latin typeface="Sun Life Sans" panose="02000503000000020004" pitchFamily="2" charset="77"/>
              </a:defRPr>
            </a:lvl1pPr>
          </a:lstStyle>
          <a:p>
            <a:pPr lvl="0"/>
            <a:r>
              <a:rPr lang="en-CA"/>
              <a:t>Subhead goes here</a:t>
            </a:r>
          </a:p>
        </p:txBody>
      </p:sp>
      <p:pic>
        <p:nvPicPr>
          <p:cNvPr id="12" name="Picture 11">
            <a:extLst>
              <a:ext uri="{FF2B5EF4-FFF2-40B4-BE49-F238E27FC236}">
                <a16:creationId xmlns:a16="http://schemas.microsoft.com/office/drawing/2014/main" id="{466FE6AC-EC75-6943-B73C-B1F2CFEF8E3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7864"/>
          <a:stretch/>
        </p:blipFill>
        <p:spPr>
          <a:xfrm>
            <a:off x="3724195" y="4521336"/>
            <a:ext cx="1686005" cy="622164"/>
          </a:xfrm>
          <a:prstGeom prst="rect">
            <a:avLst/>
          </a:prstGeom>
        </p:spPr>
      </p:pic>
    </p:spTree>
    <p:extLst>
      <p:ext uri="{BB962C8B-B14F-4D97-AF65-F5344CB8AC3E}">
        <p14:creationId xmlns:p14="http://schemas.microsoft.com/office/powerpoint/2010/main" val="1270587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 03">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F539FEF9-886E-D549-AE17-7EEABCE2E6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4382820"/>
            <a:ext cx="3515137" cy="760679"/>
          </a:xfrm>
          <a:prstGeom prst="rect">
            <a:avLst/>
          </a:prstGeom>
        </p:spPr>
      </p:pic>
      <p:sp>
        <p:nvSpPr>
          <p:cNvPr id="11" name="Slide Number Placeholder 5">
            <a:extLst>
              <a:ext uri="{FF2B5EF4-FFF2-40B4-BE49-F238E27FC236}">
                <a16:creationId xmlns:a16="http://schemas.microsoft.com/office/drawing/2014/main" id="{E109AA21-A75C-8C4B-87D6-504193D821DF}"/>
              </a:ext>
            </a:extLst>
          </p:cNvPr>
          <p:cNvSpPr>
            <a:spLocks noGrp="1"/>
          </p:cNvSpPr>
          <p:nvPr>
            <p:ph type="sldNum" sz="quarter" idx="4"/>
          </p:nvPr>
        </p:nvSpPr>
        <p:spPr>
          <a:xfrm>
            <a:off x="8586279" y="4680663"/>
            <a:ext cx="360013" cy="361785"/>
          </a:xfrm>
          <a:prstGeom prst="rect">
            <a:avLst/>
          </a:prstGeom>
        </p:spPr>
        <p:txBody>
          <a:bodyPr vert="horz" lIns="0" tIns="45720" rIns="0" bIns="45720" rtlCol="0" anchor="ctr"/>
          <a:lstStyle>
            <a:lvl1pPr algn="ctr">
              <a:defRPr sz="750" b="0" i="0">
                <a:solidFill>
                  <a:srgbClr val="003946"/>
                </a:solidFill>
                <a:latin typeface="Sun Life Sans" panose="02000503000000020004" pitchFamily="2" charset="77"/>
                <a:cs typeface="Calibri"/>
              </a:defRPr>
            </a:lvl1pPr>
          </a:lstStyle>
          <a:p>
            <a:fld id="{CD0B62E8-4833-C84D-A86B-4CF3C4DE74F8}" type="slidenum">
              <a:rPr lang="uk-UA" smtClean="0"/>
              <a:pPr/>
              <a:t>‹N°›</a:t>
            </a:fld>
            <a:endParaRPr lang="uk-UA"/>
          </a:p>
        </p:txBody>
      </p:sp>
      <p:sp>
        <p:nvSpPr>
          <p:cNvPr id="14" name="Title 1">
            <a:extLst>
              <a:ext uri="{FF2B5EF4-FFF2-40B4-BE49-F238E27FC236}">
                <a16:creationId xmlns:a16="http://schemas.microsoft.com/office/drawing/2014/main" id="{959AE2C7-2BF0-E040-9F25-63FE955E4F42}"/>
              </a:ext>
            </a:extLst>
          </p:cNvPr>
          <p:cNvSpPr>
            <a:spLocks noGrp="1"/>
          </p:cNvSpPr>
          <p:nvPr>
            <p:ph type="title" hasCustomPrompt="1"/>
          </p:nvPr>
        </p:nvSpPr>
        <p:spPr>
          <a:xfrm>
            <a:off x="450667" y="412750"/>
            <a:ext cx="8239395" cy="581025"/>
          </a:xfrm>
          <a:prstGeom prst="rect">
            <a:avLst/>
          </a:prstGeom>
        </p:spPr>
        <p:txBody>
          <a:bodyPr lIns="0">
            <a:noAutofit/>
          </a:bodyPr>
          <a:lstStyle>
            <a:lvl1pPr>
              <a:defRPr sz="2400" b="0" i="0">
                <a:latin typeface="Sun Life Sans" panose="02000503000000020004" pitchFamily="2" charset="77"/>
              </a:defRPr>
            </a:lvl1pPr>
          </a:lstStyle>
          <a:p>
            <a:r>
              <a:rPr lang="en-CA"/>
              <a:t>Headline goes here </a:t>
            </a:r>
            <a:endParaRPr lang="en-US"/>
          </a:p>
        </p:txBody>
      </p:sp>
      <p:sp>
        <p:nvSpPr>
          <p:cNvPr id="15" name="TextBox 14">
            <a:extLst>
              <a:ext uri="{FF2B5EF4-FFF2-40B4-BE49-F238E27FC236}">
                <a16:creationId xmlns:a16="http://schemas.microsoft.com/office/drawing/2014/main" id="{489F20D9-0209-9E4C-B8CD-B835E6C39A62}"/>
              </a:ext>
            </a:extLst>
          </p:cNvPr>
          <p:cNvSpPr txBox="1"/>
          <p:nvPr userDrawn="1"/>
        </p:nvSpPr>
        <p:spPr>
          <a:xfrm>
            <a:off x="450668" y="4757135"/>
            <a:ext cx="2413686" cy="208840"/>
          </a:xfrm>
          <a:prstGeom prst="rect">
            <a:avLst/>
          </a:prstGeom>
          <a:noFill/>
        </p:spPr>
        <p:txBody>
          <a:bodyPr wrap="square" lIns="0" rIns="72000" bIns="468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sz="750" b="0" i="0" spc="300" baseline="0" dirty="0">
                <a:solidFill>
                  <a:srgbClr val="003946"/>
                </a:solidFill>
                <a:latin typeface="Sun Life Sans" panose="02000503000000020004" pitchFamily="2" charset="77"/>
                <a:cs typeface="Calibri" panose="020F0502020204030204" pitchFamily="34" charset="0"/>
              </a:rPr>
              <a:t>SUN LIFE</a:t>
            </a:r>
            <a:endParaRPr lang="en-CA" sz="750" b="0" i="0" spc="300" baseline="0" dirty="0">
              <a:solidFill>
                <a:srgbClr val="FFCB05"/>
              </a:solidFill>
              <a:latin typeface="Sun Life Sans" panose="02000503000000020004" pitchFamily="2" charset="77"/>
              <a:cs typeface="Calibri" panose="020F0502020204030204" pitchFamily="34" charset="0"/>
            </a:endParaRPr>
          </a:p>
        </p:txBody>
      </p:sp>
      <p:sp>
        <p:nvSpPr>
          <p:cNvPr id="16" name="Text Placeholder 2">
            <a:extLst>
              <a:ext uri="{FF2B5EF4-FFF2-40B4-BE49-F238E27FC236}">
                <a16:creationId xmlns:a16="http://schemas.microsoft.com/office/drawing/2014/main" id="{73C5AE85-662D-A847-930E-896C1D1C2950}"/>
              </a:ext>
            </a:extLst>
          </p:cNvPr>
          <p:cNvSpPr>
            <a:spLocks noGrp="1"/>
          </p:cNvSpPr>
          <p:nvPr>
            <p:ph type="body" sz="quarter" idx="10" hasCustomPrompt="1"/>
          </p:nvPr>
        </p:nvSpPr>
        <p:spPr>
          <a:xfrm>
            <a:off x="3315022" y="4749161"/>
            <a:ext cx="5038563" cy="216813"/>
          </a:xfrm>
          <a:prstGeom prst="rect">
            <a:avLst/>
          </a:prstGeom>
        </p:spPr>
        <p:txBody>
          <a:bodyPr lIns="0" rIns="0"/>
          <a:lstStyle>
            <a:lvl1pPr algn="r">
              <a:buFontTx/>
              <a:buNone/>
              <a:defRPr sz="750" b="0" i="0" spc="300" baseline="0">
                <a:latin typeface="Sun Life Sans" panose="02000503000000020004" pitchFamily="2" charset="77"/>
              </a:defRPr>
            </a:lvl1pPr>
            <a:lvl2pPr marL="0" indent="0">
              <a:buFontTx/>
              <a:buNone/>
              <a:defRPr/>
            </a:lvl2pPr>
            <a:lvl3pPr marL="271463" indent="0">
              <a:buFontTx/>
              <a:buNone/>
              <a:defRPr/>
            </a:lvl3pPr>
            <a:lvl4pPr marL="449263" indent="0">
              <a:buFontTx/>
              <a:buNone/>
              <a:defRPr/>
            </a:lvl4pPr>
            <a:lvl5pPr marL="627063" indent="0">
              <a:buFontTx/>
              <a:buNone/>
              <a:defRPr/>
            </a:lvl5pPr>
          </a:lstStyle>
          <a:p>
            <a:pPr lvl="0"/>
            <a:r>
              <a:rPr lang="en-US"/>
              <a:t>Professional Development</a:t>
            </a:r>
          </a:p>
        </p:txBody>
      </p:sp>
      <p:sp>
        <p:nvSpPr>
          <p:cNvPr id="17" name="Content Placeholder 4">
            <a:extLst>
              <a:ext uri="{FF2B5EF4-FFF2-40B4-BE49-F238E27FC236}">
                <a16:creationId xmlns:a16="http://schemas.microsoft.com/office/drawing/2014/main" id="{4886BD41-E2B9-8247-88A0-0FA8B5E161BE}"/>
              </a:ext>
            </a:extLst>
          </p:cNvPr>
          <p:cNvSpPr>
            <a:spLocks noGrp="1"/>
          </p:cNvSpPr>
          <p:nvPr>
            <p:ph sz="quarter" idx="13" hasCustomPrompt="1"/>
          </p:nvPr>
        </p:nvSpPr>
        <p:spPr>
          <a:xfrm>
            <a:off x="453934" y="1555964"/>
            <a:ext cx="8236129" cy="310453"/>
          </a:xfrm>
          <a:prstGeom prst="rect">
            <a:avLst/>
          </a:prstGeom>
        </p:spPr>
        <p:txBody>
          <a:bodyPr lIns="0"/>
          <a:lstStyle>
            <a:lvl1pPr>
              <a:spcBef>
                <a:spcPts val="0"/>
              </a:spcBef>
              <a:defRPr sz="1500" b="0" i="0">
                <a:solidFill>
                  <a:srgbClr val="EAAB00"/>
                </a:solidFill>
                <a:latin typeface="Sun Life Sans" panose="02000503000000020004" pitchFamily="2" charset="77"/>
              </a:defRPr>
            </a:lvl1pPr>
          </a:lstStyle>
          <a:p>
            <a:pPr lvl="0"/>
            <a:r>
              <a:rPr lang="en-CA"/>
              <a:t>SECTION TITLE GOES HERE</a:t>
            </a:r>
          </a:p>
        </p:txBody>
      </p:sp>
      <p:sp>
        <p:nvSpPr>
          <p:cNvPr id="18" name="Content Placeholder 14">
            <a:extLst>
              <a:ext uri="{FF2B5EF4-FFF2-40B4-BE49-F238E27FC236}">
                <a16:creationId xmlns:a16="http://schemas.microsoft.com/office/drawing/2014/main" id="{0A19C6B9-EFA4-D243-928F-338809900EB3}"/>
              </a:ext>
            </a:extLst>
          </p:cNvPr>
          <p:cNvSpPr>
            <a:spLocks noGrp="1"/>
          </p:cNvSpPr>
          <p:nvPr>
            <p:ph sz="quarter" idx="14" hasCustomPrompt="1"/>
          </p:nvPr>
        </p:nvSpPr>
        <p:spPr>
          <a:xfrm>
            <a:off x="453934" y="2036290"/>
            <a:ext cx="8236129" cy="2072872"/>
          </a:xfrm>
          <a:prstGeom prst="rect">
            <a:avLst/>
          </a:prstGeom>
        </p:spPr>
        <p:txBody>
          <a:bodyPr lIns="0"/>
          <a:lstStyle>
            <a:lvl1pPr>
              <a:defRPr sz="1200" b="0" i="0">
                <a:solidFill>
                  <a:srgbClr val="555555"/>
                </a:solidFill>
                <a:latin typeface="Sun Life Sans" panose="02000503000000020004" pitchFamily="2" charset="77"/>
              </a:defRPr>
            </a:lvl1pPr>
            <a:lvl2pPr marL="86400" indent="-122400">
              <a:buClr>
                <a:srgbClr val="EAAB00"/>
              </a:buClr>
              <a:defRPr sz="1200" b="0" i="0">
                <a:solidFill>
                  <a:srgbClr val="555555"/>
                </a:solidFill>
                <a:latin typeface="Sun Life Sans" panose="02000503000000020004" pitchFamily="2" charset="77"/>
              </a:defRPr>
            </a:lvl2pPr>
            <a:lvl3pPr marL="237600" indent="-122400">
              <a:buClr>
                <a:srgbClr val="EAAB00"/>
              </a:buClr>
              <a:defRPr sz="1200" b="0" i="0">
                <a:solidFill>
                  <a:srgbClr val="555555"/>
                </a:solidFill>
                <a:latin typeface="Sun Life Sans" panose="02000503000000020004" pitchFamily="2" charset="77"/>
              </a:defRPr>
            </a:lvl3pPr>
            <a:lvl4pPr marL="356400" indent="-122400">
              <a:buClr>
                <a:srgbClr val="EAAB00"/>
              </a:buClr>
              <a:defRPr sz="1200" b="0" i="0">
                <a:solidFill>
                  <a:srgbClr val="555555"/>
                </a:solidFill>
                <a:latin typeface="Sun Life Sans" panose="02000503000000020004" pitchFamily="2" charset="77"/>
              </a:defRPr>
            </a:lvl4pPr>
            <a:lvl5pPr marL="478800" indent="-122400">
              <a:buClr>
                <a:srgbClr val="EAAB00"/>
              </a:buClr>
              <a:defRPr sz="1200" b="0" i="0">
                <a:solidFill>
                  <a:srgbClr val="555555"/>
                </a:solidFill>
                <a:latin typeface="Sun Life Sans" panose="02000503000000020004" pitchFamily="2" charset="77"/>
              </a:defRPr>
            </a:lvl5pPr>
          </a:lstStyle>
          <a:p>
            <a:pPr lvl="0"/>
            <a:r>
              <a:rPr lang="en-CA"/>
              <a:t>Add text here</a:t>
            </a:r>
          </a:p>
          <a:p>
            <a:pPr lvl="1"/>
            <a:r>
              <a:rPr lang="en-CA"/>
              <a:t>bullet level 1</a:t>
            </a:r>
          </a:p>
          <a:p>
            <a:pPr lvl="2"/>
            <a:r>
              <a:rPr lang="en-CA"/>
              <a:t>bullet level 2</a:t>
            </a:r>
          </a:p>
          <a:p>
            <a:pPr lvl="3"/>
            <a:r>
              <a:rPr lang="en-CA"/>
              <a:t>bullet level 3</a:t>
            </a:r>
          </a:p>
          <a:p>
            <a:pPr lvl="4"/>
            <a:r>
              <a:rPr lang="en-CA"/>
              <a:t>bullet level 4</a:t>
            </a:r>
          </a:p>
        </p:txBody>
      </p:sp>
      <p:sp>
        <p:nvSpPr>
          <p:cNvPr id="26" name="Text Placeholder 20">
            <a:extLst>
              <a:ext uri="{FF2B5EF4-FFF2-40B4-BE49-F238E27FC236}">
                <a16:creationId xmlns:a16="http://schemas.microsoft.com/office/drawing/2014/main" id="{D00BD232-418B-6D42-B103-FB1092D3C0A1}"/>
              </a:ext>
            </a:extLst>
          </p:cNvPr>
          <p:cNvSpPr>
            <a:spLocks noGrp="1"/>
          </p:cNvSpPr>
          <p:nvPr>
            <p:ph type="body" sz="quarter" idx="15" hasCustomPrompt="1"/>
          </p:nvPr>
        </p:nvSpPr>
        <p:spPr>
          <a:xfrm>
            <a:off x="453934" y="1075638"/>
            <a:ext cx="8236129" cy="398463"/>
          </a:xfrm>
          <a:prstGeom prst="rect">
            <a:avLst/>
          </a:prstGeom>
        </p:spPr>
        <p:txBody>
          <a:bodyPr lIns="0" anchor="ctr"/>
          <a:lstStyle>
            <a:lvl1pPr>
              <a:spcBef>
                <a:spcPts val="0"/>
              </a:spcBef>
              <a:defRPr sz="1700" b="0" i="0" baseline="0">
                <a:latin typeface="Sun Life Sans" panose="02000503000000020004" pitchFamily="2" charset="77"/>
              </a:defRPr>
            </a:lvl1pPr>
          </a:lstStyle>
          <a:p>
            <a:pPr lvl="0"/>
            <a:r>
              <a:rPr lang="en-CA"/>
              <a:t>Subhead goes here</a:t>
            </a:r>
          </a:p>
        </p:txBody>
      </p:sp>
    </p:spTree>
    <p:extLst>
      <p:ext uri="{BB962C8B-B14F-4D97-AF65-F5344CB8AC3E}">
        <p14:creationId xmlns:p14="http://schemas.microsoft.com/office/powerpoint/2010/main" val="1001339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 04">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78CEE18-3ABA-144B-8A57-A2E1FB1EAB77}"/>
              </a:ext>
            </a:extLst>
          </p:cNvPr>
          <p:cNvPicPr>
            <a:picLocks noChangeAspect="1"/>
          </p:cNvPicPr>
          <p:nvPr userDrawn="1"/>
        </p:nvPicPr>
        <p:blipFill rotWithShape="1">
          <a:blip r:embed="rId2"/>
          <a:srcRect t="16874" r="22773"/>
          <a:stretch/>
        </p:blipFill>
        <p:spPr>
          <a:xfrm>
            <a:off x="4428893" y="0"/>
            <a:ext cx="4715107" cy="3382244"/>
          </a:xfrm>
          <a:prstGeom prst="rect">
            <a:avLst/>
          </a:prstGeom>
        </p:spPr>
      </p:pic>
      <p:pic>
        <p:nvPicPr>
          <p:cNvPr id="2" name="Picture 1">
            <a:extLst>
              <a:ext uri="{FF2B5EF4-FFF2-40B4-BE49-F238E27FC236}">
                <a16:creationId xmlns:a16="http://schemas.microsoft.com/office/drawing/2014/main" id="{94CE9AEF-3A15-5E47-B6A4-DF014A4E953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3775"/>
          <a:stretch/>
        </p:blipFill>
        <p:spPr>
          <a:xfrm>
            <a:off x="0" y="0"/>
            <a:ext cx="8820588" cy="5143500"/>
          </a:xfrm>
          <a:prstGeom prst="rect">
            <a:avLst/>
          </a:prstGeom>
        </p:spPr>
      </p:pic>
      <p:sp>
        <p:nvSpPr>
          <p:cNvPr id="12" name="Text Placeholder 25">
            <a:extLst>
              <a:ext uri="{FF2B5EF4-FFF2-40B4-BE49-F238E27FC236}">
                <a16:creationId xmlns:a16="http://schemas.microsoft.com/office/drawing/2014/main" id="{9F2FE123-3F0C-B649-85CF-40339DEDB6E1}"/>
              </a:ext>
            </a:extLst>
          </p:cNvPr>
          <p:cNvSpPr>
            <a:spLocks noGrp="1"/>
          </p:cNvSpPr>
          <p:nvPr>
            <p:ph type="body" sz="quarter" idx="15" hasCustomPrompt="1"/>
          </p:nvPr>
        </p:nvSpPr>
        <p:spPr>
          <a:xfrm>
            <a:off x="453934" y="1620904"/>
            <a:ext cx="5686890" cy="1535765"/>
          </a:xfrm>
          <a:prstGeom prst="rect">
            <a:avLst/>
          </a:prstGeom>
        </p:spPr>
        <p:txBody>
          <a:bodyPr lIns="0"/>
          <a:lstStyle>
            <a:lvl1pPr>
              <a:spcBef>
                <a:spcPts val="0"/>
              </a:spcBef>
              <a:defRPr sz="2000">
                <a:solidFill>
                  <a:srgbClr val="776C62"/>
                </a:solidFill>
                <a:latin typeface="Sun Life Sans" panose="02000503000000020004" pitchFamily="2" charset="77"/>
              </a:defRPr>
            </a:lvl1pPr>
          </a:lstStyle>
          <a:p>
            <a:pPr lvl="0"/>
            <a:r>
              <a:rPr lang="en-CA" err="1"/>
              <a:t>Lorem</a:t>
            </a:r>
            <a:r>
              <a:rPr lang="en-CA"/>
              <a:t> </a:t>
            </a:r>
            <a:r>
              <a:rPr lang="en-CA" err="1"/>
              <a:t>ipsum</a:t>
            </a:r>
            <a:r>
              <a:rPr lang="en-CA"/>
              <a:t> </a:t>
            </a:r>
            <a:r>
              <a:rPr lang="en-CA" err="1"/>
              <a:t>dolor</a:t>
            </a:r>
            <a:r>
              <a:rPr lang="en-CA"/>
              <a:t> sit </a:t>
            </a:r>
            <a:r>
              <a:rPr lang="en-CA" err="1"/>
              <a:t>amet</a:t>
            </a:r>
            <a:r>
              <a:rPr lang="en-CA"/>
              <a:t>, </a:t>
            </a:r>
            <a:r>
              <a:rPr lang="en-CA" err="1"/>
              <a:t>consectetur</a:t>
            </a:r>
            <a:endParaRPr lang="en-CA"/>
          </a:p>
          <a:p>
            <a:pPr lvl="0"/>
            <a:r>
              <a:rPr lang="en-CA" err="1"/>
              <a:t>adipiscing</a:t>
            </a:r>
            <a:r>
              <a:rPr lang="en-CA"/>
              <a:t> </a:t>
            </a:r>
            <a:r>
              <a:rPr lang="en-CA" err="1"/>
              <a:t>elit</a:t>
            </a:r>
            <a:r>
              <a:rPr lang="en-CA"/>
              <a:t>. </a:t>
            </a:r>
            <a:r>
              <a:rPr lang="en-CA" err="1"/>
              <a:t>Aenean</a:t>
            </a:r>
            <a:r>
              <a:rPr lang="en-CA"/>
              <a:t> </a:t>
            </a:r>
            <a:r>
              <a:rPr lang="en-CA" err="1"/>
              <a:t>lacinia</a:t>
            </a:r>
            <a:r>
              <a:rPr lang="en-CA"/>
              <a:t> </a:t>
            </a:r>
            <a:r>
              <a:rPr lang="en-CA" err="1"/>
              <a:t>aliquet</a:t>
            </a:r>
            <a:r>
              <a:rPr lang="en-CA"/>
              <a:t> </a:t>
            </a:r>
            <a:r>
              <a:rPr lang="en-CA" err="1"/>
              <a:t>arcu</a:t>
            </a:r>
            <a:endParaRPr lang="en-CA"/>
          </a:p>
          <a:p>
            <a:pPr lvl="0"/>
            <a:r>
              <a:rPr lang="en-CA" err="1"/>
              <a:t>eu</a:t>
            </a:r>
            <a:r>
              <a:rPr lang="en-CA"/>
              <a:t> </a:t>
            </a:r>
            <a:r>
              <a:rPr lang="en-CA" err="1"/>
              <a:t>aliquet</a:t>
            </a:r>
            <a:r>
              <a:rPr lang="en-CA"/>
              <a:t>. </a:t>
            </a:r>
            <a:r>
              <a:rPr lang="en-CA" err="1"/>
              <a:t>Morbi</a:t>
            </a:r>
            <a:r>
              <a:rPr lang="en-CA"/>
              <a:t>  </a:t>
            </a:r>
            <a:r>
              <a:rPr lang="en-CA" err="1"/>
              <a:t>leo</a:t>
            </a:r>
            <a:r>
              <a:rPr lang="en-CA"/>
              <a:t> </a:t>
            </a:r>
            <a:r>
              <a:rPr lang="en-CA" err="1"/>
              <a:t>sagittis</a:t>
            </a:r>
            <a:r>
              <a:rPr lang="en-CA"/>
              <a:t> </a:t>
            </a:r>
            <a:r>
              <a:rPr lang="en-CA" err="1"/>
              <a:t>fermentum</a:t>
            </a:r>
            <a:endParaRPr lang="en-CA"/>
          </a:p>
          <a:p>
            <a:pPr lvl="0"/>
            <a:r>
              <a:rPr lang="en-CA" err="1"/>
              <a:t>laoreet</a:t>
            </a:r>
            <a:r>
              <a:rPr lang="en-CA"/>
              <a:t> in </a:t>
            </a:r>
            <a:r>
              <a:rPr lang="en-CA" err="1"/>
              <a:t>ipsum</a:t>
            </a:r>
            <a:r>
              <a:rPr lang="en-CA"/>
              <a:t> nisi </a:t>
            </a:r>
            <a:r>
              <a:rPr lang="en-CA" err="1"/>
              <a:t>ultricies</a:t>
            </a:r>
            <a:r>
              <a:rPr lang="en-CA"/>
              <a:t> id </a:t>
            </a:r>
            <a:r>
              <a:rPr lang="en-CA" err="1"/>
              <a:t>lectus</a:t>
            </a:r>
            <a:r>
              <a:rPr lang="en-CA"/>
              <a:t> in.</a:t>
            </a:r>
          </a:p>
        </p:txBody>
      </p:sp>
      <p:sp>
        <p:nvSpPr>
          <p:cNvPr id="13" name="Text Placeholder 7">
            <a:extLst>
              <a:ext uri="{FF2B5EF4-FFF2-40B4-BE49-F238E27FC236}">
                <a16:creationId xmlns:a16="http://schemas.microsoft.com/office/drawing/2014/main" id="{D108FECC-759A-5543-B78A-B9111B7F6A91}"/>
              </a:ext>
            </a:extLst>
          </p:cNvPr>
          <p:cNvSpPr>
            <a:spLocks noGrp="1"/>
          </p:cNvSpPr>
          <p:nvPr>
            <p:ph type="body" sz="quarter" idx="14" hasCustomPrompt="1"/>
          </p:nvPr>
        </p:nvSpPr>
        <p:spPr>
          <a:xfrm>
            <a:off x="453934" y="916455"/>
            <a:ext cx="5390146" cy="571708"/>
          </a:xfrm>
          <a:prstGeom prst="rect">
            <a:avLst/>
          </a:prstGeom>
        </p:spPr>
        <p:txBody>
          <a:bodyPr lIns="0"/>
          <a:lstStyle>
            <a:lvl1pPr>
              <a:lnSpc>
                <a:spcPts val="4000"/>
              </a:lnSpc>
              <a:spcBef>
                <a:spcPts val="0"/>
              </a:spcBef>
              <a:defRPr sz="3600" baseline="0">
                <a:solidFill>
                  <a:srgbClr val="EAAB00"/>
                </a:solidFill>
                <a:latin typeface="Sun Life Sans" panose="02000503000000020004" pitchFamily="2" charset="77"/>
              </a:defRPr>
            </a:lvl1pPr>
          </a:lstStyle>
          <a:p>
            <a:pPr lvl="0"/>
            <a:r>
              <a:rPr lang="en-CA"/>
              <a:t>Short Intro headline</a:t>
            </a:r>
          </a:p>
        </p:txBody>
      </p:sp>
      <p:pic>
        <p:nvPicPr>
          <p:cNvPr id="4" name="Picture 3">
            <a:extLst>
              <a:ext uri="{FF2B5EF4-FFF2-40B4-BE49-F238E27FC236}">
                <a16:creationId xmlns:a16="http://schemas.microsoft.com/office/drawing/2014/main" id="{B5577F1B-6020-7749-9CD4-4C07E041D9D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r="1632"/>
          <a:stretch/>
        </p:blipFill>
        <p:spPr>
          <a:xfrm>
            <a:off x="4598577" y="3105592"/>
            <a:ext cx="4545423" cy="2037908"/>
          </a:xfrm>
          <a:prstGeom prst="rect">
            <a:avLst/>
          </a:prstGeom>
        </p:spPr>
      </p:pic>
    </p:spTree>
    <p:extLst>
      <p:ext uri="{BB962C8B-B14F-4D97-AF65-F5344CB8AC3E}">
        <p14:creationId xmlns:p14="http://schemas.microsoft.com/office/powerpoint/2010/main" val="204502536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3" Type="http://schemas.openxmlformats.org/officeDocument/2006/relationships/slideLayout" Target="../slideLayouts/slideLayout35.xml"/><Relationship Id="rId21" Type="http://schemas.openxmlformats.org/officeDocument/2006/relationships/tags" Target="../tags/tag3.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theme" Target="../theme/theme2.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19" Type="http://schemas.openxmlformats.org/officeDocument/2006/relationships/slideLayout" Target="../slideLayouts/slideLayout51.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theme" Target="../theme/theme3.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EDD75003-26F0-2C47-9C65-918FBB6218EC}"/>
              </a:ext>
            </a:extLst>
          </p:cNvPr>
          <p:cNvSpPr>
            <a:spLocks noGrp="1"/>
          </p:cNvSpPr>
          <p:nvPr>
            <p:ph type="sldNum" sz="quarter" idx="4"/>
          </p:nvPr>
        </p:nvSpPr>
        <p:spPr>
          <a:xfrm>
            <a:off x="6553200" y="4767263"/>
            <a:ext cx="2017059" cy="273844"/>
          </a:xfrm>
          <a:prstGeom prst="rect">
            <a:avLst/>
          </a:prstGeom>
        </p:spPr>
        <p:txBody>
          <a:bodyPr vert="horz" lIns="91440" tIns="45720" rIns="0" bIns="45720" rtlCol="0" anchor="ctr"/>
          <a:lstStyle>
            <a:lvl1pPr algn="r">
              <a:defRPr sz="750" b="1">
                <a:solidFill>
                  <a:srgbClr val="003946"/>
                </a:solidFill>
                <a:latin typeface="Sun Life Sans" panose="02000503000000020004" pitchFamily="2" charset="77"/>
                <a:cs typeface="Calibri"/>
              </a:defRPr>
            </a:lvl1pPr>
          </a:lstStyle>
          <a:p>
            <a:fld id="{CD0B62E8-4833-C84D-A86B-4CF3C4DE74F8}" type="slidenum">
              <a:rPr lang="uk-UA" smtClean="0"/>
              <a:pPr/>
              <a:t>‹N°›</a:t>
            </a:fld>
            <a:endParaRPr lang="uk-UA"/>
          </a:p>
        </p:txBody>
      </p:sp>
      <p:sp>
        <p:nvSpPr>
          <p:cNvPr id="2" name="Title Placeholder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US"/>
              <a:t>Click to edit Master title style</a:t>
            </a:r>
            <a:endParaRPr lang="en-CA"/>
          </a:p>
        </p:txBody>
      </p:sp>
    </p:spTree>
    <p:extLst>
      <p:ext uri="{BB962C8B-B14F-4D97-AF65-F5344CB8AC3E}">
        <p14:creationId xmlns:p14="http://schemas.microsoft.com/office/powerpoint/2010/main" val="901259332"/>
      </p:ext>
    </p:extLst>
  </p:cSld>
  <p:clrMap bg1="lt1" tx1="dk1" bg2="lt2" tx2="dk2" accent1="accent1" accent2="accent2" accent3="accent3" accent4="accent4" accent5="accent5" accent6="accent6" hlink="hlink" folHlink="folHlink"/>
  <p:sldLayoutIdLst>
    <p:sldLayoutId id="2147483679" r:id="rId1"/>
    <p:sldLayoutId id="2147483684" r:id="rId2"/>
    <p:sldLayoutId id="2147483699" r:id="rId3"/>
    <p:sldLayoutId id="2147483698" r:id="rId4"/>
    <p:sldLayoutId id="2147483701" r:id="rId5"/>
    <p:sldLayoutId id="2147483683" r:id="rId6"/>
    <p:sldLayoutId id="2147483688" r:id="rId7"/>
    <p:sldLayoutId id="2147483689" r:id="rId8"/>
    <p:sldLayoutId id="2147483690" r:id="rId9"/>
    <p:sldLayoutId id="2147483691" r:id="rId10"/>
    <p:sldLayoutId id="2147483692" r:id="rId11"/>
    <p:sldLayoutId id="2147483696" r:id="rId12"/>
    <p:sldLayoutId id="2147483703" r:id="rId13"/>
    <p:sldLayoutId id="2147483704" r:id="rId14"/>
    <p:sldLayoutId id="2147483744" r:id="rId15"/>
    <p:sldLayoutId id="2147483746" r:id="rId16"/>
    <p:sldLayoutId id="2147483747" r:id="rId17"/>
    <p:sldLayoutId id="2147483748" r:id="rId18"/>
    <p:sldLayoutId id="2147483749" r:id="rId19"/>
    <p:sldLayoutId id="2147483750" r:id="rId20"/>
    <p:sldLayoutId id="2147483751" r:id="rId21"/>
    <p:sldLayoutId id="2147483752" r:id="rId22"/>
    <p:sldLayoutId id="2147483754" r:id="rId23"/>
    <p:sldLayoutId id="2147483755" r:id="rId24"/>
    <p:sldLayoutId id="2147483760" r:id="rId25"/>
    <p:sldLayoutId id="2147483759" r:id="rId26"/>
    <p:sldLayoutId id="2147483758" r:id="rId27"/>
    <p:sldLayoutId id="2147483795" r:id="rId28"/>
    <p:sldLayoutId id="2147483796" r:id="rId29"/>
    <p:sldLayoutId id="2147483797" r:id="rId30"/>
    <p:sldLayoutId id="2147483798" r:id="rId31"/>
    <p:sldLayoutId id="2147483799" r:id="rId32"/>
  </p:sldLayoutIdLst>
  <p:hf hdr="0" dt="0"/>
  <p:txStyles>
    <p:titleStyle>
      <a:lvl1pPr algn="l" defTabSz="457200" rtl="0" eaLnBrk="1" latinLnBrk="0" hangingPunct="1">
        <a:spcBef>
          <a:spcPct val="0"/>
        </a:spcBef>
        <a:buNone/>
        <a:defRPr sz="2800" b="0" i="0" u="none" kern="1200">
          <a:solidFill>
            <a:srgbClr val="003946"/>
          </a:solidFill>
          <a:latin typeface="Calibri"/>
          <a:ea typeface="+mj-ea"/>
          <a:cs typeface="Calibri"/>
        </a:defRPr>
      </a:lvl1pPr>
    </p:titleStyle>
    <p:bodyStyle>
      <a:lvl1pPr marL="0" indent="0" algn="l" defTabSz="457200" rtl="0" eaLnBrk="1" latinLnBrk="0" hangingPunct="1">
        <a:spcBef>
          <a:spcPct val="20000"/>
        </a:spcBef>
        <a:buFont typeface="Arial"/>
        <a:buNone/>
        <a:defRPr sz="1800" kern="1200">
          <a:solidFill>
            <a:srgbClr val="003946"/>
          </a:solidFill>
          <a:latin typeface="Calibri"/>
          <a:ea typeface="+mn-ea"/>
          <a:cs typeface="Calibri"/>
        </a:defRPr>
      </a:lvl1pPr>
      <a:lvl2pPr marL="271463" indent="-271463" algn="l" defTabSz="457200" rtl="0" eaLnBrk="1" latinLnBrk="0" hangingPunct="1">
        <a:spcBef>
          <a:spcPct val="20000"/>
        </a:spcBef>
        <a:buClr>
          <a:srgbClr val="EAAB00"/>
        </a:buClr>
        <a:buFont typeface="Arial"/>
        <a:buChar char="•"/>
        <a:tabLst/>
        <a:defRPr sz="1400" kern="1200">
          <a:solidFill>
            <a:srgbClr val="003946"/>
          </a:solidFill>
          <a:latin typeface="Calibri"/>
          <a:ea typeface="+mn-ea"/>
          <a:cs typeface="Calibri"/>
        </a:defRPr>
      </a:lvl2pPr>
      <a:lvl3pPr marL="449263" indent="-177800" algn="l" defTabSz="457200" rtl="0" eaLnBrk="1" latinLnBrk="0" hangingPunct="1">
        <a:spcBef>
          <a:spcPct val="20000"/>
        </a:spcBef>
        <a:buClr>
          <a:srgbClr val="EAAB00"/>
        </a:buClr>
        <a:buFont typeface="Arial"/>
        <a:buChar char="•"/>
        <a:tabLst/>
        <a:defRPr sz="1400" kern="1200">
          <a:solidFill>
            <a:srgbClr val="003946"/>
          </a:solidFill>
          <a:latin typeface="Calibri"/>
          <a:ea typeface="+mn-ea"/>
          <a:cs typeface="Calibri"/>
        </a:defRPr>
      </a:lvl3pPr>
      <a:lvl4pPr marL="627063" indent="-177800" algn="l" defTabSz="457200" rtl="0" eaLnBrk="1" latinLnBrk="0" hangingPunct="1">
        <a:spcBef>
          <a:spcPct val="20000"/>
        </a:spcBef>
        <a:buClr>
          <a:srgbClr val="EAAB00"/>
        </a:buClr>
        <a:buFont typeface="Arial"/>
        <a:buChar char="•"/>
        <a:tabLst/>
        <a:defRPr sz="1400" kern="1200">
          <a:solidFill>
            <a:srgbClr val="003946"/>
          </a:solidFill>
          <a:latin typeface="Calibri"/>
          <a:ea typeface="+mn-ea"/>
          <a:cs typeface="Calibri"/>
        </a:defRPr>
      </a:lvl4pPr>
      <a:lvl5pPr marL="804863" indent="-177800" algn="l" defTabSz="457200" rtl="0" eaLnBrk="1" latinLnBrk="0" hangingPunct="1">
        <a:spcBef>
          <a:spcPct val="20000"/>
        </a:spcBef>
        <a:buClr>
          <a:srgbClr val="EAAB00"/>
        </a:buClr>
        <a:buFont typeface="Arial"/>
        <a:buChar char="•"/>
        <a:tabLst/>
        <a:defRPr sz="1400" kern="1200">
          <a:solidFill>
            <a:srgbClr val="003946"/>
          </a:solidFill>
          <a:latin typeface="Calibri"/>
          <a:ea typeface="+mn-ea"/>
          <a:cs typeface="Calibri"/>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341" y="274541"/>
            <a:ext cx="7887320" cy="99397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341" y="1369395"/>
            <a:ext cx="7887320" cy="3263063"/>
          </a:xfrm>
          <a:prstGeom prst="rect">
            <a:avLst/>
          </a:prstGeom>
        </p:spPr>
        <p:txBody>
          <a:bodyPr vert="horz" lIns="91440" tIns="45720" rIns="91440" bIns="45720" rtlCol="0">
            <a:normAutofit/>
          </a:bodyPr>
          <a:lstStyle/>
          <a:p>
            <a:pPr lvl="0"/>
            <a:r>
              <a:rPr lang="en-US"/>
              <a:t>Edit Master text styles</a:t>
            </a:r>
          </a:p>
        </p:txBody>
      </p:sp>
      <p:sp>
        <p:nvSpPr>
          <p:cNvPr id="4" name="Date Placeholder 3"/>
          <p:cNvSpPr>
            <a:spLocks noGrp="1"/>
          </p:cNvSpPr>
          <p:nvPr>
            <p:ph type="dt" sz="half" idx="2"/>
          </p:nvPr>
        </p:nvSpPr>
        <p:spPr>
          <a:xfrm>
            <a:off x="628341" y="4768076"/>
            <a:ext cx="2056987" cy="272886"/>
          </a:xfrm>
          <a:prstGeom prst="rect">
            <a:avLst/>
          </a:prstGeom>
        </p:spPr>
        <p:txBody>
          <a:bodyPr vert="horz" lIns="91440" tIns="45720" rIns="91440" bIns="45720" rtlCol="0" anchor="ctr"/>
          <a:lstStyle>
            <a:lvl1pPr algn="l">
              <a:defRPr sz="125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029261" y="4768076"/>
            <a:ext cx="3085480" cy="272886"/>
          </a:xfrm>
          <a:prstGeom prst="rect">
            <a:avLst/>
          </a:prstGeom>
        </p:spPr>
        <p:txBody>
          <a:bodyPr vert="horz" lIns="91440" tIns="45720" rIns="91440" bIns="45720" rtlCol="0" anchor="ctr"/>
          <a:lstStyle>
            <a:lvl1pPr algn="ctr">
              <a:defRPr sz="1250">
                <a:solidFill>
                  <a:schemeClr val="tx1">
                    <a:tint val="75000"/>
                  </a:schemeClr>
                </a:solidFill>
              </a:defRPr>
            </a:lvl1pPr>
          </a:lstStyle>
          <a:p>
            <a:r>
              <a:rPr lang="en-US" dirty="0"/>
              <a:t>PROFESSIONAL DEVELOPMENT</a:t>
            </a:r>
          </a:p>
        </p:txBody>
      </p:sp>
      <p:sp>
        <p:nvSpPr>
          <p:cNvPr id="6" name="Slide Number Placeholder 5"/>
          <p:cNvSpPr>
            <a:spLocks noGrp="1"/>
          </p:cNvSpPr>
          <p:nvPr>
            <p:ph type="sldNum" sz="quarter" idx="4"/>
          </p:nvPr>
        </p:nvSpPr>
        <p:spPr>
          <a:xfrm>
            <a:off x="6458673" y="4768076"/>
            <a:ext cx="2056987" cy="272886"/>
          </a:xfrm>
          <a:prstGeom prst="rect">
            <a:avLst/>
          </a:prstGeom>
        </p:spPr>
        <p:txBody>
          <a:bodyPr vert="horz" lIns="91440" tIns="45720" rIns="91440" bIns="45720" rtlCol="0" anchor="ctr"/>
          <a:lstStyle>
            <a:lvl1pPr algn="r">
              <a:defRPr sz="1250">
                <a:solidFill>
                  <a:schemeClr val="tx1">
                    <a:tint val="75000"/>
                  </a:schemeClr>
                </a:solidFill>
              </a:defRPr>
            </a:lvl1pPr>
          </a:lstStyle>
          <a:p>
            <a:fld id="{AEC93E72-D9C1-4C5A-A33E-F460796873D3}" type="slidenum">
              <a:rPr lang="en-US" smtClean="0"/>
              <a:t>‹N°›</a:t>
            </a:fld>
            <a:endParaRPr lang="en-US" dirty="0"/>
          </a:p>
        </p:txBody>
      </p:sp>
    </p:spTree>
    <p:custDataLst>
      <p:tags r:id="rId21"/>
    </p:custDataLst>
    <p:extLst>
      <p:ext uri="{BB962C8B-B14F-4D97-AF65-F5344CB8AC3E}">
        <p14:creationId xmlns:p14="http://schemas.microsoft.com/office/powerpoint/2010/main" val="3466277915"/>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73" r:id="rId12"/>
    <p:sldLayoutId id="2147483774" r:id="rId13"/>
    <p:sldLayoutId id="2147483794" r:id="rId14"/>
    <p:sldLayoutId id="2147483775" r:id="rId15"/>
    <p:sldLayoutId id="2147483776" r:id="rId16"/>
    <p:sldLayoutId id="2147483777" r:id="rId17"/>
    <p:sldLayoutId id="2147483778" r:id="rId18"/>
    <p:sldLayoutId id="2147483779" r:id="rId19"/>
  </p:sldLayoutIdLst>
  <p:hf hdr="0" dt="0"/>
  <p:txStyles>
    <p:titleStyle>
      <a:lvl1pPr algn="l" defTabSz="952439" rtl="0" eaLnBrk="1" latinLnBrk="0" hangingPunct="1">
        <a:lnSpc>
          <a:spcPct val="90000"/>
        </a:lnSpc>
        <a:spcBef>
          <a:spcPct val="0"/>
        </a:spcBef>
        <a:buNone/>
        <a:defRPr sz="1875" kern="1200">
          <a:solidFill>
            <a:srgbClr val="53565A"/>
          </a:solidFill>
          <a:latin typeface="Sun Life Sans" panose="020B0504030304030303" pitchFamily="34" charset="0"/>
          <a:ea typeface="+mj-ea"/>
          <a:cs typeface="+mj-cs"/>
        </a:defRPr>
      </a:lvl1pPr>
    </p:titleStyle>
    <p:bodyStyle>
      <a:lvl1pPr marL="0" indent="0" algn="l" defTabSz="952439" rtl="0" eaLnBrk="1" latinLnBrk="0" hangingPunct="1">
        <a:lnSpc>
          <a:spcPct val="90000"/>
        </a:lnSpc>
        <a:spcBef>
          <a:spcPts val="1042"/>
        </a:spcBef>
        <a:buFont typeface="Arial" panose="020B0604020202020204" pitchFamily="34" charset="0"/>
        <a:buNone/>
        <a:defRPr sz="1458" kern="1200">
          <a:solidFill>
            <a:srgbClr val="53565A"/>
          </a:solidFill>
          <a:latin typeface="Sun Life Sans" panose="020B0504030304030303" pitchFamily="34" charset="0"/>
          <a:ea typeface="+mn-ea"/>
          <a:cs typeface="+mn-cs"/>
        </a:defRPr>
      </a:lvl1pPr>
      <a:lvl2pPr marL="714329" indent="-238110" algn="l" defTabSz="952439" rtl="0" eaLnBrk="1" latinLnBrk="0" hangingPunct="1">
        <a:lnSpc>
          <a:spcPct val="90000"/>
        </a:lnSpc>
        <a:spcBef>
          <a:spcPts val="521"/>
        </a:spcBef>
        <a:buFont typeface="Arial" panose="020B0604020202020204" pitchFamily="34" charset="0"/>
        <a:buChar char="•"/>
        <a:defRPr sz="1667" kern="1200">
          <a:solidFill>
            <a:schemeClr val="tx1"/>
          </a:solidFill>
          <a:latin typeface="+mn-lt"/>
          <a:ea typeface="+mn-ea"/>
          <a:cs typeface="+mn-cs"/>
        </a:defRPr>
      </a:lvl2pPr>
      <a:lvl3pPr marL="1190549" indent="-238110" algn="l" defTabSz="952439" rtl="0" eaLnBrk="1" latinLnBrk="0" hangingPunct="1">
        <a:lnSpc>
          <a:spcPct val="90000"/>
        </a:lnSpc>
        <a:spcBef>
          <a:spcPts val="521"/>
        </a:spcBef>
        <a:buFont typeface="Arial" panose="020B0604020202020204" pitchFamily="34" charset="0"/>
        <a:buChar char="•"/>
        <a:defRPr sz="1667" kern="1200">
          <a:solidFill>
            <a:schemeClr val="tx1"/>
          </a:solidFill>
          <a:latin typeface="+mn-lt"/>
          <a:ea typeface="+mn-ea"/>
          <a:cs typeface="+mn-cs"/>
        </a:defRPr>
      </a:lvl3pPr>
      <a:lvl4pPr marL="1666769" indent="-238110" algn="l" defTabSz="952439" rtl="0" eaLnBrk="1" latinLnBrk="0" hangingPunct="1">
        <a:lnSpc>
          <a:spcPct val="90000"/>
        </a:lnSpc>
        <a:spcBef>
          <a:spcPts val="521"/>
        </a:spcBef>
        <a:buFont typeface="Arial" panose="020B0604020202020204" pitchFamily="34" charset="0"/>
        <a:buChar char="•"/>
        <a:defRPr sz="1667" kern="1200">
          <a:solidFill>
            <a:schemeClr val="tx1"/>
          </a:solidFill>
          <a:latin typeface="+mn-lt"/>
          <a:ea typeface="+mn-ea"/>
          <a:cs typeface="+mn-cs"/>
        </a:defRPr>
      </a:lvl4pPr>
      <a:lvl5pPr marL="2142988" indent="-238110" algn="l" defTabSz="952439" rtl="0" eaLnBrk="1" latinLnBrk="0" hangingPunct="1">
        <a:lnSpc>
          <a:spcPct val="90000"/>
        </a:lnSpc>
        <a:spcBef>
          <a:spcPts val="521"/>
        </a:spcBef>
        <a:buFont typeface="Arial" panose="020B0604020202020204" pitchFamily="34" charset="0"/>
        <a:buChar char="•"/>
        <a:defRPr sz="1667" kern="1200">
          <a:solidFill>
            <a:schemeClr val="tx1"/>
          </a:solidFill>
          <a:latin typeface="+mn-lt"/>
          <a:ea typeface="+mn-ea"/>
          <a:cs typeface="+mn-cs"/>
        </a:defRPr>
      </a:lvl5pPr>
      <a:lvl6pPr marL="2619207" indent="-238110" algn="l" defTabSz="952439" rtl="0" eaLnBrk="1" latinLnBrk="0" hangingPunct="1">
        <a:lnSpc>
          <a:spcPct val="90000"/>
        </a:lnSpc>
        <a:spcBef>
          <a:spcPts val="521"/>
        </a:spcBef>
        <a:buFont typeface="Arial" panose="020B0604020202020204" pitchFamily="34" charset="0"/>
        <a:buChar char="•"/>
        <a:defRPr sz="1875" kern="1200">
          <a:solidFill>
            <a:schemeClr val="tx1"/>
          </a:solidFill>
          <a:latin typeface="+mn-lt"/>
          <a:ea typeface="+mn-ea"/>
          <a:cs typeface="+mn-cs"/>
        </a:defRPr>
      </a:lvl6pPr>
      <a:lvl7pPr marL="3095427" indent="-238110" algn="l" defTabSz="952439" rtl="0" eaLnBrk="1" latinLnBrk="0" hangingPunct="1">
        <a:lnSpc>
          <a:spcPct val="90000"/>
        </a:lnSpc>
        <a:spcBef>
          <a:spcPts val="521"/>
        </a:spcBef>
        <a:buFont typeface="Arial" panose="020B0604020202020204" pitchFamily="34" charset="0"/>
        <a:buChar char="•"/>
        <a:defRPr sz="1875" kern="1200">
          <a:solidFill>
            <a:schemeClr val="tx1"/>
          </a:solidFill>
          <a:latin typeface="+mn-lt"/>
          <a:ea typeface="+mn-ea"/>
          <a:cs typeface="+mn-cs"/>
        </a:defRPr>
      </a:lvl7pPr>
      <a:lvl8pPr marL="3571646" indent="-238110" algn="l" defTabSz="952439" rtl="0" eaLnBrk="1" latinLnBrk="0" hangingPunct="1">
        <a:lnSpc>
          <a:spcPct val="90000"/>
        </a:lnSpc>
        <a:spcBef>
          <a:spcPts val="521"/>
        </a:spcBef>
        <a:buFont typeface="Arial" panose="020B0604020202020204" pitchFamily="34" charset="0"/>
        <a:buChar char="•"/>
        <a:defRPr sz="1875" kern="1200">
          <a:solidFill>
            <a:schemeClr val="tx1"/>
          </a:solidFill>
          <a:latin typeface="+mn-lt"/>
          <a:ea typeface="+mn-ea"/>
          <a:cs typeface="+mn-cs"/>
        </a:defRPr>
      </a:lvl8pPr>
      <a:lvl9pPr marL="4047866" indent="-238110" algn="l" defTabSz="952439" rtl="0" eaLnBrk="1" latinLnBrk="0" hangingPunct="1">
        <a:lnSpc>
          <a:spcPct val="90000"/>
        </a:lnSpc>
        <a:spcBef>
          <a:spcPts val="521"/>
        </a:spcBef>
        <a:buFont typeface="Arial" panose="020B0604020202020204" pitchFamily="34" charset="0"/>
        <a:buChar char="•"/>
        <a:defRPr sz="1875" kern="1200">
          <a:solidFill>
            <a:schemeClr val="tx1"/>
          </a:solidFill>
          <a:latin typeface="+mn-lt"/>
          <a:ea typeface="+mn-ea"/>
          <a:cs typeface="+mn-cs"/>
        </a:defRPr>
      </a:lvl9pPr>
    </p:bodyStyle>
    <p:otherStyle>
      <a:defPPr>
        <a:defRPr lang="en-US"/>
      </a:defPPr>
      <a:lvl1pPr marL="0" algn="l" defTabSz="952439" rtl="0" eaLnBrk="1" latinLnBrk="0" hangingPunct="1">
        <a:defRPr sz="1875" kern="1200">
          <a:solidFill>
            <a:schemeClr val="tx1"/>
          </a:solidFill>
          <a:latin typeface="+mn-lt"/>
          <a:ea typeface="+mn-ea"/>
          <a:cs typeface="+mn-cs"/>
        </a:defRPr>
      </a:lvl1pPr>
      <a:lvl2pPr marL="476219" algn="l" defTabSz="952439" rtl="0" eaLnBrk="1" latinLnBrk="0" hangingPunct="1">
        <a:defRPr sz="1875" kern="1200">
          <a:solidFill>
            <a:schemeClr val="tx1"/>
          </a:solidFill>
          <a:latin typeface="+mn-lt"/>
          <a:ea typeface="+mn-ea"/>
          <a:cs typeface="+mn-cs"/>
        </a:defRPr>
      </a:lvl2pPr>
      <a:lvl3pPr marL="952439" algn="l" defTabSz="952439" rtl="0" eaLnBrk="1" latinLnBrk="0" hangingPunct="1">
        <a:defRPr sz="1875" kern="1200">
          <a:solidFill>
            <a:schemeClr val="tx1"/>
          </a:solidFill>
          <a:latin typeface="+mn-lt"/>
          <a:ea typeface="+mn-ea"/>
          <a:cs typeface="+mn-cs"/>
        </a:defRPr>
      </a:lvl3pPr>
      <a:lvl4pPr marL="1428659" algn="l" defTabSz="952439" rtl="0" eaLnBrk="1" latinLnBrk="0" hangingPunct="1">
        <a:defRPr sz="1875" kern="1200">
          <a:solidFill>
            <a:schemeClr val="tx1"/>
          </a:solidFill>
          <a:latin typeface="+mn-lt"/>
          <a:ea typeface="+mn-ea"/>
          <a:cs typeface="+mn-cs"/>
        </a:defRPr>
      </a:lvl4pPr>
      <a:lvl5pPr marL="1904878" algn="l" defTabSz="952439" rtl="0" eaLnBrk="1" latinLnBrk="0" hangingPunct="1">
        <a:defRPr sz="1875" kern="1200">
          <a:solidFill>
            <a:schemeClr val="tx1"/>
          </a:solidFill>
          <a:latin typeface="+mn-lt"/>
          <a:ea typeface="+mn-ea"/>
          <a:cs typeface="+mn-cs"/>
        </a:defRPr>
      </a:lvl5pPr>
      <a:lvl6pPr marL="2381098" algn="l" defTabSz="952439" rtl="0" eaLnBrk="1" latinLnBrk="0" hangingPunct="1">
        <a:defRPr sz="1875" kern="1200">
          <a:solidFill>
            <a:schemeClr val="tx1"/>
          </a:solidFill>
          <a:latin typeface="+mn-lt"/>
          <a:ea typeface="+mn-ea"/>
          <a:cs typeface="+mn-cs"/>
        </a:defRPr>
      </a:lvl6pPr>
      <a:lvl7pPr marL="2857317" algn="l" defTabSz="952439" rtl="0" eaLnBrk="1" latinLnBrk="0" hangingPunct="1">
        <a:defRPr sz="1875" kern="1200">
          <a:solidFill>
            <a:schemeClr val="tx1"/>
          </a:solidFill>
          <a:latin typeface="+mn-lt"/>
          <a:ea typeface="+mn-ea"/>
          <a:cs typeface="+mn-cs"/>
        </a:defRPr>
      </a:lvl7pPr>
      <a:lvl8pPr marL="3333537" algn="l" defTabSz="952439" rtl="0" eaLnBrk="1" latinLnBrk="0" hangingPunct="1">
        <a:defRPr sz="1875" kern="1200">
          <a:solidFill>
            <a:schemeClr val="tx1"/>
          </a:solidFill>
          <a:latin typeface="+mn-lt"/>
          <a:ea typeface="+mn-ea"/>
          <a:cs typeface="+mn-cs"/>
        </a:defRPr>
      </a:lvl8pPr>
      <a:lvl9pPr marL="3809756" algn="l" defTabSz="952439" rtl="0" eaLnBrk="1" latinLnBrk="0" hangingPunct="1">
        <a:defRPr sz="187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PROFESSIONAL DEVELOPMENT</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CD0B62E8-4833-C84D-A86B-4CF3C4DE74F8}" type="slidenum">
              <a:rPr lang="uk-UA" smtClean="0"/>
              <a:pPr/>
              <a:t>‹N°›</a:t>
            </a:fld>
            <a:endParaRPr lang="uk-UA"/>
          </a:p>
        </p:txBody>
      </p:sp>
    </p:spTree>
    <p:extLst>
      <p:ext uri="{BB962C8B-B14F-4D97-AF65-F5344CB8AC3E}">
        <p14:creationId xmlns:p14="http://schemas.microsoft.com/office/powerpoint/2010/main" val="2676205815"/>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3" Type="http://schemas.openxmlformats.org/officeDocument/2006/relationships/notesSlide" Target="../notesSlides/notesSlide1.xml" /><Relationship Id="rId2" Type="http://schemas.openxmlformats.org/officeDocument/2006/relationships/slideLayout" Target="../slideLayouts/slideLayout25.xml" /><Relationship Id="rId1" Type="http://schemas.openxmlformats.org/officeDocument/2006/relationships/tags" Target="../tags/tag24.xml" /><Relationship Id="rId5" Type="http://schemas.openxmlformats.org/officeDocument/2006/relationships/image" Target="../media/image35.png" /><Relationship Id="rId4" Type="http://schemas.openxmlformats.org/officeDocument/2006/relationships/image" Target="../media/image34.jpeg" /></Relationships>
</file>

<file path=ppt/slides/_rels/slide10.xml.rels>&#65279;<?xml version="1.0" encoding="utf-8" standalone="yes"?><Relationships xmlns="http://schemas.openxmlformats.org/package/2006/relationships"><Relationship Id="rId3" Type="http://schemas.openxmlformats.org/officeDocument/2006/relationships/notesSlide" Target="../notesSlides/notesSlide10.xml" /><Relationship Id="rId2" Type="http://schemas.openxmlformats.org/officeDocument/2006/relationships/slideLayout" Target="../slideLayouts/slideLayout31.xml" /><Relationship Id="rId1" Type="http://schemas.openxmlformats.org/officeDocument/2006/relationships/tags" Target="../tags/tag33.xml" /><Relationship Id="rId4" Type="http://schemas.openxmlformats.org/officeDocument/2006/relationships/image" Target="../media/image45.png" /></Relationships>
</file>

<file path=ppt/slides/_rels/slide11.xml.rels>&#65279;<?xml version="1.0" encoding="utf-8" standalone="yes"?><Relationships xmlns="http://schemas.openxmlformats.org/package/2006/relationships"><Relationship Id="rId3" Type="http://schemas.openxmlformats.org/officeDocument/2006/relationships/notesSlide" Target="../notesSlides/notesSlide11.xml" /><Relationship Id="rId2" Type="http://schemas.openxmlformats.org/officeDocument/2006/relationships/slideLayout" Target="../slideLayouts/slideLayout30.xml" /><Relationship Id="rId1" Type="http://schemas.openxmlformats.org/officeDocument/2006/relationships/tags" Target="../tags/tag34.xml" /><Relationship Id="rId5" Type="http://schemas.openxmlformats.org/officeDocument/2006/relationships/image" Target="../media/image41.png" /><Relationship Id="rId4" Type="http://schemas.openxmlformats.org/officeDocument/2006/relationships/image" Target="../media/image38.png" /></Relationships>
</file>

<file path=ppt/slides/_rels/slide12.xml.rels>&#65279;<?xml version="1.0" encoding="utf-8" standalone="yes"?><Relationships xmlns="http://schemas.openxmlformats.org/package/2006/relationships"><Relationship Id="rId3" Type="http://schemas.openxmlformats.org/officeDocument/2006/relationships/notesSlide" Target="../notesSlides/notesSlide12.xml" /><Relationship Id="rId2" Type="http://schemas.openxmlformats.org/officeDocument/2006/relationships/slideLayout" Target="../slideLayouts/slideLayout31.xml" /><Relationship Id="rId1" Type="http://schemas.openxmlformats.org/officeDocument/2006/relationships/tags" Target="../tags/tag35.xml" /><Relationship Id="rId4" Type="http://schemas.openxmlformats.org/officeDocument/2006/relationships/image" Target="../media/image40.jpeg" /></Relationships>
</file>

<file path=ppt/slides/_rels/slide13.xml.rels>&#65279;<?xml version="1.0" encoding="utf-8" standalone="yes"?><Relationships xmlns="http://schemas.openxmlformats.org/package/2006/relationships"><Relationship Id="rId3" Type="http://schemas.openxmlformats.org/officeDocument/2006/relationships/notesSlide" Target="../notesSlides/notesSlide13.xml" /><Relationship Id="rId2" Type="http://schemas.openxmlformats.org/officeDocument/2006/relationships/slideLayout" Target="../slideLayouts/slideLayout30.xml" /><Relationship Id="rId1" Type="http://schemas.openxmlformats.org/officeDocument/2006/relationships/tags" Target="../tags/tag36.xml" /><Relationship Id="rId5" Type="http://schemas.openxmlformats.org/officeDocument/2006/relationships/image" Target="../media/image38.png" /><Relationship Id="rId4" Type="http://schemas.openxmlformats.org/officeDocument/2006/relationships/image" Target="../media/image46.jpeg" /></Relationships>
</file>

<file path=ppt/slides/_rels/slide14.xml.rels>&#65279;<?xml version="1.0" encoding="utf-8" standalone="yes"?><Relationships xmlns="http://schemas.openxmlformats.org/package/2006/relationships"><Relationship Id="rId3" Type="http://schemas.openxmlformats.org/officeDocument/2006/relationships/notesSlide" Target="../notesSlides/notesSlide14.xml" /><Relationship Id="rId2" Type="http://schemas.openxmlformats.org/officeDocument/2006/relationships/slideLayout" Target="../slideLayouts/slideLayout31.xml" /><Relationship Id="rId1" Type="http://schemas.openxmlformats.org/officeDocument/2006/relationships/tags" Target="../tags/tag37.xml" /><Relationship Id="rId4" Type="http://schemas.openxmlformats.org/officeDocument/2006/relationships/image" Target="../media/image40.jpeg" /></Relationships>
</file>

<file path=ppt/slides/_rels/slide15.xml.rels>&#65279;<?xml version="1.0" encoding="utf-8" standalone="yes"?><Relationships xmlns="http://schemas.openxmlformats.org/package/2006/relationships"><Relationship Id="rId3" Type="http://schemas.openxmlformats.org/officeDocument/2006/relationships/notesSlide" Target="../notesSlides/notesSlide15.xml" /><Relationship Id="rId2" Type="http://schemas.openxmlformats.org/officeDocument/2006/relationships/slideLayout" Target="../slideLayouts/slideLayout31.xml" /><Relationship Id="rId1" Type="http://schemas.openxmlformats.org/officeDocument/2006/relationships/tags" Target="../tags/tag38.xml" /><Relationship Id="rId4" Type="http://schemas.openxmlformats.org/officeDocument/2006/relationships/image" Target="../media/image47.png" /></Relationships>
</file>

<file path=ppt/slides/_rels/slide16.xml.rels>&#65279;<?xml version="1.0" encoding="utf-8" standalone="yes"?><Relationships xmlns="http://schemas.openxmlformats.org/package/2006/relationships"><Relationship Id="rId3" Type="http://schemas.openxmlformats.org/officeDocument/2006/relationships/notesSlide" Target="../notesSlides/notesSlide16.xml" /><Relationship Id="rId2" Type="http://schemas.openxmlformats.org/officeDocument/2006/relationships/slideLayout" Target="../slideLayouts/slideLayout31.xml" /><Relationship Id="rId1" Type="http://schemas.openxmlformats.org/officeDocument/2006/relationships/tags" Target="../tags/tag39.xml" /><Relationship Id="rId4" Type="http://schemas.openxmlformats.org/officeDocument/2006/relationships/image" Target="../media/image40.jpeg" /></Relationships>
</file>

<file path=ppt/slides/_rels/slide17.xml.rels>&#65279;<?xml version="1.0" encoding="utf-8" standalone="yes"?><Relationships xmlns="http://schemas.openxmlformats.org/package/2006/relationships"><Relationship Id="rId3" Type="http://schemas.openxmlformats.org/officeDocument/2006/relationships/notesSlide" Target="../notesSlides/notesSlide17.xml" /><Relationship Id="rId2" Type="http://schemas.openxmlformats.org/officeDocument/2006/relationships/slideLayout" Target="../slideLayouts/slideLayout31.xml" /><Relationship Id="rId1" Type="http://schemas.openxmlformats.org/officeDocument/2006/relationships/tags" Target="../tags/tag40.xml" /><Relationship Id="rId6" Type="http://schemas.openxmlformats.org/officeDocument/2006/relationships/image" Target="../media/image50.png" /><Relationship Id="rId5" Type="http://schemas.openxmlformats.org/officeDocument/2006/relationships/image" Target="../media/image49.png" /><Relationship Id="rId4" Type="http://schemas.openxmlformats.org/officeDocument/2006/relationships/image" Target="../media/image48.png" /></Relationships>
</file>

<file path=ppt/slides/_rels/slide18.xml.rels>&#65279;<?xml version="1.0" encoding="utf-8" standalone="yes"?><Relationships xmlns="http://schemas.openxmlformats.org/package/2006/relationships"><Relationship Id="rId3" Type="http://schemas.openxmlformats.org/officeDocument/2006/relationships/notesSlide" Target="../notesSlides/notesSlide18.xml" /><Relationship Id="rId2" Type="http://schemas.openxmlformats.org/officeDocument/2006/relationships/slideLayout" Target="../slideLayouts/slideLayout31.xml" /><Relationship Id="rId1" Type="http://schemas.openxmlformats.org/officeDocument/2006/relationships/tags" Target="../tags/tag41.xml" /><Relationship Id="rId4" Type="http://schemas.openxmlformats.org/officeDocument/2006/relationships/image" Target="../media/image48.png" /></Relationships>
</file>

<file path=ppt/slides/_rels/slide19.xml.rels>&#65279;<?xml version="1.0" encoding="utf-8" standalone="yes"?><Relationships xmlns="http://schemas.openxmlformats.org/package/2006/relationships"><Relationship Id="rId3" Type="http://schemas.openxmlformats.org/officeDocument/2006/relationships/notesSlide" Target="../notesSlides/notesSlide19.xml" /><Relationship Id="rId2" Type="http://schemas.openxmlformats.org/officeDocument/2006/relationships/slideLayout" Target="../slideLayouts/slideLayout31.xml" /><Relationship Id="rId1" Type="http://schemas.openxmlformats.org/officeDocument/2006/relationships/tags" Target="../tags/tag42.xml" /><Relationship Id="rId4" Type="http://schemas.openxmlformats.org/officeDocument/2006/relationships/image" Target="../media/image48.png" /></Relationships>
</file>

<file path=ppt/slides/_rels/slide2.xml.rels>&#65279;<?xml version="1.0" encoding="utf-8" standalone="yes"?><Relationships xmlns="http://schemas.openxmlformats.org/package/2006/relationships"><Relationship Id="rId3" Type="http://schemas.openxmlformats.org/officeDocument/2006/relationships/notesSlide" Target="../notesSlides/notesSlide2.xml" /><Relationship Id="rId2" Type="http://schemas.openxmlformats.org/officeDocument/2006/relationships/slideLayout" Target="../slideLayouts/slideLayout32.xml" /><Relationship Id="rId1" Type="http://schemas.openxmlformats.org/officeDocument/2006/relationships/tags" Target="../tags/tag25.xml" /><Relationship Id="rId4" Type="http://schemas.openxmlformats.org/officeDocument/2006/relationships/image" Target="../media/image36.jpeg" /></Relationships>
</file>

<file path=ppt/slides/_rels/slide20.xml.rels>&#65279;<?xml version="1.0" encoding="utf-8" standalone="yes"?><Relationships xmlns="http://schemas.openxmlformats.org/package/2006/relationships"><Relationship Id="rId3" Type="http://schemas.openxmlformats.org/officeDocument/2006/relationships/notesSlide" Target="../notesSlides/notesSlide20.xml" /><Relationship Id="rId2" Type="http://schemas.openxmlformats.org/officeDocument/2006/relationships/slideLayout" Target="../slideLayouts/slideLayout30.xml" /><Relationship Id="rId1" Type="http://schemas.openxmlformats.org/officeDocument/2006/relationships/tags" Target="../tags/tag43.xml" /><Relationship Id="rId5" Type="http://schemas.openxmlformats.org/officeDocument/2006/relationships/image" Target="../media/image38.png" /><Relationship Id="rId4" Type="http://schemas.openxmlformats.org/officeDocument/2006/relationships/image" Target="../media/image51.jpeg" /></Relationships>
</file>

<file path=ppt/slides/_rels/slide21.xml.rels>&#65279;<?xml version="1.0" encoding="utf-8" standalone="yes"?><Relationships xmlns="http://schemas.openxmlformats.org/package/2006/relationships"><Relationship Id="rId3" Type="http://schemas.openxmlformats.org/officeDocument/2006/relationships/notesSlide" Target="../notesSlides/notesSlide21.xml" /><Relationship Id="rId2" Type="http://schemas.openxmlformats.org/officeDocument/2006/relationships/slideLayout" Target="../slideLayouts/slideLayout31.xml" /><Relationship Id="rId1" Type="http://schemas.openxmlformats.org/officeDocument/2006/relationships/tags" Target="../tags/tag44.xml" /><Relationship Id="rId4" Type="http://schemas.openxmlformats.org/officeDocument/2006/relationships/image" Target="../media/image49.png" /></Relationships>
</file>

<file path=ppt/slides/_rels/slide22.xml.rels>&#65279;<?xml version="1.0" encoding="utf-8" standalone="yes"?><Relationships xmlns="http://schemas.openxmlformats.org/package/2006/relationships"><Relationship Id="rId3" Type="http://schemas.openxmlformats.org/officeDocument/2006/relationships/notesSlide" Target="../notesSlides/notesSlide22.xml" /><Relationship Id="rId2" Type="http://schemas.openxmlformats.org/officeDocument/2006/relationships/slideLayout" Target="../slideLayouts/slideLayout31.xml" /><Relationship Id="rId1" Type="http://schemas.openxmlformats.org/officeDocument/2006/relationships/tags" Target="../tags/tag45.xml" /><Relationship Id="rId4" Type="http://schemas.openxmlformats.org/officeDocument/2006/relationships/image" Target="../media/image49.png" /></Relationships>
</file>

<file path=ppt/slides/_rels/slide23.xml.rels>&#65279;<?xml version="1.0" encoding="utf-8" standalone="yes"?><Relationships xmlns="http://schemas.openxmlformats.org/package/2006/relationships"><Relationship Id="rId3" Type="http://schemas.openxmlformats.org/officeDocument/2006/relationships/notesSlide" Target="../notesSlides/notesSlide23.xml" /><Relationship Id="rId2" Type="http://schemas.openxmlformats.org/officeDocument/2006/relationships/slideLayout" Target="../slideLayouts/slideLayout30.xml" /><Relationship Id="rId1" Type="http://schemas.openxmlformats.org/officeDocument/2006/relationships/tags" Target="../tags/tag46.xml" /><Relationship Id="rId5" Type="http://schemas.openxmlformats.org/officeDocument/2006/relationships/image" Target="../media/image38.png" /><Relationship Id="rId4" Type="http://schemas.openxmlformats.org/officeDocument/2006/relationships/image" Target="../media/image52.jpeg" /></Relationships>
</file>

<file path=ppt/slides/_rels/slide24.xml.rels>&#65279;<?xml version="1.0" encoding="utf-8" standalone="yes"?><Relationships xmlns="http://schemas.openxmlformats.org/package/2006/relationships"><Relationship Id="rId3" Type="http://schemas.openxmlformats.org/officeDocument/2006/relationships/notesSlide" Target="../notesSlides/notesSlide24.xml" /><Relationship Id="rId2" Type="http://schemas.openxmlformats.org/officeDocument/2006/relationships/slideLayout" Target="../slideLayouts/slideLayout30.xml" /><Relationship Id="rId1" Type="http://schemas.openxmlformats.org/officeDocument/2006/relationships/tags" Target="../tags/tag47.xml" /><Relationship Id="rId4" Type="http://schemas.openxmlformats.org/officeDocument/2006/relationships/image" Target="../media/image52.jpeg" /></Relationships>
</file>

<file path=ppt/slides/_rels/slide25.xml.rels>&#65279;<?xml version="1.0" encoding="utf-8" standalone="yes"?><Relationships xmlns="http://schemas.openxmlformats.org/package/2006/relationships"><Relationship Id="rId3" Type="http://schemas.openxmlformats.org/officeDocument/2006/relationships/notesSlide" Target="../notesSlides/notesSlide25.xml" /><Relationship Id="rId2" Type="http://schemas.openxmlformats.org/officeDocument/2006/relationships/slideLayout" Target="../slideLayouts/slideLayout31.xml" /><Relationship Id="rId1" Type="http://schemas.openxmlformats.org/officeDocument/2006/relationships/tags" Target="../tags/tag48.xml" /><Relationship Id="rId4" Type="http://schemas.openxmlformats.org/officeDocument/2006/relationships/image" Target="../media/image50.png" /></Relationships>
</file>

<file path=ppt/slides/_rels/slide26.xml.rels>&#65279;<?xml version="1.0" encoding="utf-8" standalone="yes"?><Relationships xmlns="http://schemas.openxmlformats.org/package/2006/relationships"><Relationship Id="rId3" Type="http://schemas.openxmlformats.org/officeDocument/2006/relationships/notesSlide" Target="../notesSlides/notesSlide26.xml" /><Relationship Id="rId2" Type="http://schemas.openxmlformats.org/officeDocument/2006/relationships/slideLayout" Target="../slideLayouts/slideLayout31.xml" /><Relationship Id="rId1" Type="http://schemas.openxmlformats.org/officeDocument/2006/relationships/tags" Target="../tags/tag49.xml" /><Relationship Id="rId4" Type="http://schemas.openxmlformats.org/officeDocument/2006/relationships/image" Target="../media/image50.png" /></Relationships>
</file>

<file path=ppt/slides/_rels/slide27.xml.rels>&#65279;<?xml version="1.0" encoding="utf-8" standalone="yes"?><Relationships xmlns="http://schemas.openxmlformats.org/package/2006/relationships"><Relationship Id="rId3" Type="http://schemas.openxmlformats.org/officeDocument/2006/relationships/notesSlide" Target="../notesSlides/notesSlide27.xml" /><Relationship Id="rId2" Type="http://schemas.openxmlformats.org/officeDocument/2006/relationships/slideLayout" Target="../slideLayouts/slideLayout30.xml" /><Relationship Id="rId1" Type="http://schemas.openxmlformats.org/officeDocument/2006/relationships/tags" Target="../tags/tag50.xml" /><Relationship Id="rId5" Type="http://schemas.openxmlformats.org/officeDocument/2006/relationships/image" Target="../media/image38.png" /><Relationship Id="rId4" Type="http://schemas.openxmlformats.org/officeDocument/2006/relationships/image" Target="../media/image53.jpeg" /></Relationships>
</file>

<file path=ppt/slides/_rels/slide28.xml.rels>&#65279;<?xml version="1.0" encoding="utf-8" standalone="yes"?><Relationships xmlns="http://schemas.openxmlformats.org/package/2006/relationships"><Relationship Id="rId3" Type="http://schemas.openxmlformats.org/officeDocument/2006/relationships/notesSlide" Target="../notesSlides/notesSlide28.xml" /><Relationship Id="rId2" Type="http://schemas.openxmlformats.org/officeDocument/2006/relationships/slideLayout" Target="../slideLayouts/slideLayout30.xml" /><Relationship Id="rId1" Type="http://schemas.openxmlformats.org/officeDocument/2006/relationships/tags" Target="../tags/tag51.xml" /><Relationship Id="rId4" Type="http://schemas.openxmlformats.org/officeDocument/2006/relationships/image" Target="../media/image53.jpeg" /></Relationships>
</file>

<file path=ppt/slides/_rels/slide29.xml.rels>&#65279;<?xml version="1.0" encoding="utf-8" standalone="yes"?><Relationships xmlns="http://schemas.openxmlformats.org/package/2006/relationships"><Relationship Id="rId3" Type="http://schemas.openxmlformats.org/officeDocument/2006/relationships/notesSlide" Target="../notesSlides/notesSlide29.xml" /><Relationship Id="rId2" Type="http://schemas.openxmlformats.org/officeDocument/2006/relationships/slideLayout" Target="../slideLayouts/slideLayout31.xml" /><Relationship Id="rId1" Type="http://schemas.openxmlformats.org/officeDocument/2006/relationships/tags" Target="../tags/tag52.xml" /></Relationships>
</file>

<file path=ppt/slides/_rels/slide3.xml.rels>&#65279;<?xml version="1.0" encoding="utf-8" standalone="yes"?><Relationships xmlns="http://schemas.openxmlformats.org/package/2006/relationships"><Relationship Id="rId3" Type="http://schemas.openxmlformats.org/officeDocument/2006/relationships/notesSlide" Target="../notesSlides/notesSlide3.xml" /><Relationship Id="rId2" Type="http://schemas.openxmlformats.org/officeDocument/2006/relationships/slideLayout" Target="../slideLayouts/slideLayout25.xml" /><Relationship Id="rId1" Type="http://schemas.openxmlformats.org/officeDocument/2006/relationships/tags" Target="../tags/tag26.xml" /><Relationship Id="rId4" Type="http://schemas.openxmlformats.org/officeDocument/2006/relationships/image" Target="../media/image37.jpeg" /></Relationships>
</file>

<file path=ppt/slides/_rels/slide30.xml.rels>&#65279;<?xml version="1.0" encoding="utf-8" standalone="yes"?><Relationships xmlns="http://schemas.openxmlformats.org/package/2006/relationships"><Relationship Id="rId3" Type="http://schemas.openxmlformats.org/officeDocument/2006/relationships/notesSlide" Target="../notesSlides/notesSlide30.xml" /><Relationship Id="rId2" Type="http://schemas.openxmlformats.org/officeDocument/2006/relationships/slideLayout" Target="../slideLayouts/slideLayout31.xml" /><Relationship Id="rId1" Type="http://schemas.openxmlformats.org/officeDocument/2006/relationships/tags" Target="../tags/tag53.xml" /><Relationship Id="rId5" Type="http://schemas.openxmlformats.org/officeDocument/2006/relationships/image" Target="../media/image38.png" /><Relationship Id="rId4" Type="http://schemas.openxmlformats.org/officeDocument/2006/relationships/image" Target="../media/image54.jpeg" /></Relationships>
</file>

<file path=ppt/slides/_rels/slide31.xml.rels>&#65279;<?xml version="1.0" encoding="utf-8" standalone="yes"?><Relationships xmlns="http://schemas.openxmlformats.org/package/2006/relationships"><Relationship Id="rId3" Type="http://schemas.openxmlformats.org/officeDocument/2006/relationships/notesSlide" Target="../notesSlides/notesSlide31.xml" /><Relationship Id="rId2" Type="http://schemas.openxmlformats.org/officeDocument/2006/relationships/slideLayout" Target="../slideLayouts/slideLayout31.xml" /><Relationship Id="rId1" Type="http://schemas.openxmlformats.org/officeDocument/2006/relationships/tags" Target="../tags/tag54.xml" /><Relationship Id="rId6" Type="http://schemas.openxmlformats.org/officeDocument/2006/relationships/hyperlink" Target="https://myadvocis.ca/prior-learning-exemptions-and-equivalencies/" TargetMode="External" /><Relationship Id="rId5" Type="http://schemas.openxmlformats.org/officeDocument/2006/relationships/hyperlink" Target="https://fpcanada.ca/students-and-candidates/education-exemptions" TargetMode="External" /><Relationship Id="rId4" Type="http://schemas.openxmlformats.org/officeDocument/2006/relationships/image" Target="../media/image54.jpeg" /></Relationships>
</file>

<file path=ppt/slides/_rels/slide32.xml.rels>&#65279;<?xml version="1.0" encoding="utf-8" standalone="yes"?><Relationships xmlns="http://schemas.openxmlformats.org/package/2006/relationships"><Relationship Id="rId3" Type="http://schemas.openxmlformats.org/officeDocument/2006/relationships/notesSlide" Target="../notesSlides/notesSlide32.xml" /><Relationship Id="rId2" Type="http://schemas.openxmlformats.org/officeDocument/2006/relationships/slideLayout" Target="../slideLayouts/slideLayout30.xml" /><Relationship Id="rId1" Type="http://schemas.openxmlformats.org/officeDocument/2006/relationships/tags" Target="../tags/tag55.xml" /><Relationship Id="rId5" Type="http://schemas.openxmlformats.org/officeDocument/2006/relationships/image" Target="../media/image38.png" /><Relationship Id="rId4" Type="http://schemas.openxmlformats.org/officeDocument/2006/relationships/image" Target="../media/image55.jpeg" /></Relationships>
</file>

<file path=ppt/slides/_rels/slide33.xml.rels>&#65279;<?xml version="1.0" encoding="utf-8" standalone="yes"?><Relationships xmlns="http://schemas.openxmlformats.org/package/2006/relationships"><Relationship Id="rId3" Type="http://schemas.openxmlformats.org/officeDocument/2006/relationships/notesSlide" Target="../notesSlides/notesSlide33.xml" /><Relationship Id="rId2" Type="http://schemas.openxmlformats.org/officeDocument/2006/relationships/slideLayout" Target="../slideLayouts/slideLayout31.xml" /><Relationship Id="rId1" Type="http://schemas.openxmlformats.org/officeDocument/2006/relationships/tags" Target="../tags/tag56.xml" /><Relationship Id="rId4" Type="http://schemas.openxmlformats.org/officeDocument/2006/relationships/image" Target="../media/image40.jpeg" /></Relationships>
</file>

<file path=ppt/slides/_rels/slide34.xml.rels>&#65279;<?xml version="1.0" encoding="utf-8" standalone="yes"?><Relationships xmlns="http://schemas.openxmlformats.org/package/2006/relationships"><Relationship Id="rId3" Type="http://schemas.openxmlformats.org/officeDocument/2006/relationships/notesSlide" Target="../notesSlides/notesSlide34.xml" /><Relationship Id="rId2" Type="http://schemas.openxmlformats.org/officeDocument/2006/relationships/slideLayout" Target="../slideLayouts/slideLayout31.xml" /><Relationship Id="rId1" Type="http://schemas.openxmlformats.org/officeDocument/2006/relationships/tags" Target="../tags/tag57.xml" /><Relationship Id="rId5" Type="http://schemas.openxmlformats.org/officeDocument/2006/relationships/image" Target="../media/image57.png" /><Relationship Id="rId4" Type="http://schemas.openxmlformats.org/officeDocument/2006/relationships/image" Target="../media/image56.png" /></Relationships>
</file>

<file path=ppt/slides/_rels/slide35.xml.rels>&#65279;<?xml version="1.0" encoding="utf-8" standalone="yes"?><Relationships xmlns="http://schemas.openxmlformats.org/package/2006/relationships"><Relationship Id="rId3" Type="http://schemas.openxmlformats.org/officeDocument/2006/relationships/notesSlide" Target="../notesSlides/notesSlide35.xml" /><Relationship Id="rId2" Type="http://schemas.openxmlformats.org/officeDocument/2006/relationships/slideLayout" Target="../slideLayouts/slideLayout31.xml" /><Relationship Id="rId1" Type="http://schemas.openxmlformats.org/officeDocument/2006/relationships/tags" Target="../tags/tag58.xml" /><Relationship Id="rId4" Type="http://schemas.openxmlformats.org/officeDocument/2006/relationships/image" Target="../media/image57.png" /></Relationships>
</file>

<file path=ppt/slides/_rels/slide36.xml.rels>&#65279;<?xml version="1.0" encoding="utf-8" standalone="yes"?><Relationships xmlns="http://schemas.openxmlformats.org/package/2006/relationships"><Relationship Id="rId3" Type="http://schemas.openxmlformats.org/officeDocument/2006/relationships/notesSlide" Target="../notesSlides/notesSlide36.xml" /><Relationship Id="rId2" Type="http://schemas.openxmlformats.org/officeDocument/2006/relationships/slideLayout" Target="../slideLayouts/slideLayout31.xml" /><Relationship Id="rId1" Type="http://schemas.openxmlformats.org/officeDocument/2006/relationships/tags" Target="../tags/tag59.xml" /><Relationship Id="rId4" Type="http://schemas.openxmlformats.org/officeDocument/2006/relationships/image" Target="../media/image57.png" /></Relationships>
</file>

<file path=ppt/slides/_rels/slide37.xml.rels>&#65279;<?xml version="1.0" encoding="utf-8" standalone="yes"?><Relationships xmlns="http://schemas.openxmlformats.org/package/2006/relationships"><Relationship Id="rId3" Type="http://schemas.openxmlformats.org/officeDocument/2006/relationships/notesSlide" Target="../notesSlides/notesSlide37.xml" /><Relationship Id="rId2" Type="http://schemas.openxmlformats.org/officeDocument/2006/relationships/slideLayout" Target="../slideLayouts/slideLayout25.xml" /><Relationship Id="rId1" Type="http://schemas.openxmlformats.org/officeDocument/2006/relationships/tags" Target="../tags/tag60.xml" /><Relationship Id="rId4" Type="http://schemas.openxmlformats.org/officeDocument/2006/relationships/image" Target="../media/image58.jpeg" /></Relationships>
</file>

<file path=ppt/slides/_rels/slide38.xml.rels>&#65279;<?xml version="1.0" encoding="utf-8" standalone="yes"?><Relationships xmlns="http://schemas.openxmlformats.org/package/2006/relationships"><Relationship Id="rId3" Type="http://schemas.openxmlformats.org/officeDocument/2006/relationships/notesSlide" Target="../notesSlides/notesSlide38.xml" /><Relationship Id="rId2" Type="http://schemas.openxmlformats.org/officeDocument/2006/relationships/slideLayout" Target="../slideLayouts/slideLayout31.xml" /><Relationship Id="rId1" Type="http://schemas.openxmlformats.org/officeDocument/2006/relationships/tags" Target="../tags/tag61.xml" /><Relationship Id="rId4" Type="http://schemas.openxmlformats.org/officeDocument/2006/relationships/image" Target="../media/image56.png" /></Relationships>
</file>

<file path=ppt/slides/_rels/slide39.xml.rels>&#65279;<?xml version="1.0" encoding="utf-8" standalone="yes"?><Relationships xmlns="http://schemas.openxmlformats.org/package/2006/relationships"><Relationship Id="rId3" Type="http://schemas.openxmlformats.org/officeDocument/2006/relationships/notesSlide" Target="../notesSlides/notesSlide39.xml" /><Relationship Id="rId2" Type="http://schemas.openxmlformats.org/officeDocument/2006/relationships/slideLayout" Target="../slideLayouts/slideLayout31.xml" /><Relationship Id="rId1" Type="http://schemas.openxmlformats.org/officeDocument/2006/relationships/tags" Target="../tags/tag62.xml" /><Relationship Id="rId4" Type="http://schemas.openxmlformats.org/officeDocument/2006/relationships/image" Target="../media/image56.png" /></Relationships>
</file>

<file path=ppt/slides/_rels/slide4.xml.rels>&#65279;<?xml version="1.0" encoding="utf-8" standalone="yes"?><Relationships xmlns="http://schemas.openxmlformats.org/package/2006/relationships"><Relationship Id="rId3" Type="http://schemas.openxmlformats.org/officeDocument/2006/relationships/notesSlide" Target="../notesSlides/notesSlide4.xml" /><Relationship Id="rId2" Type="http://schemas.openxmlformats.org/officeDocument/2006/relationships/slideLayout" Target="../slideLayouts/slideLayout25.xml" /><Relationship Id="rId1" Type="http://schemas.openxmlformats.org/officeDocument/2006/relationships/tags" Target="../tags/tag27.xml" /><Relationship Id="rId5" Type="http://schemas.openxmlformats.org/officeDocument/2006/relationships/image" Target="../media/image39.jpg" /><Relationship Id="rId4" Type="http://schemas.openxmlformats.org/officeDocument/2006/relationships/image" Target="../media/image38.png" /></Relationships>
</file>

<file path=ppt/slides/_rels/slide40.xml.rels>&#65279;<?xml version="1.0" encoding="utf-8" standalone="yes"?><Relationships xmlns="http://schemas.openxmlformats.org/package/2006/relationships"><Relationship Id="rId3" Type="http://schemas.openxmlformats.org/officeDocument/2006/relationships/notesSlide" Target="../notesSlides/notesSlide40.xml" /><Relationship Id="rId2" Type="http://schemas.openxmlformats.org/officeDocument/2006/relationships/slideLayout" Target="../slideLayouts/slideLayout25.xml" /><Relationship Id="rId1" Type="http://schemas.openxmlformats.org/officeDocument/2006/relationships/tags" Target="../tags/tag63.xml" /><Relationship Id="rId4" Type="http://schemas.openxmlformats.org/officeDocument/2006/relationships/image" Target="../media/image58.jpeg" /></Relationships>
</file>

<file path=ppt/slides/_rels/slide41.xml.rels>&#65279;<?xml version="1.0" encoding="utf-8" standalone="yes"?><Relationships xmlns="http://schemas.openxmlformats.org/package/2006/relationships"><Relationship Id="rId3" Type="http://schemas.openxmlformats.org/officeDocument/2006/relationships/notesSlide" Target="../notesSlides/notesSlide41.xml" /><Relationship Id="rId2" Type="http://schemas.openxmlformats.org/officeDocument/2006/relationships/slideLayout" Target="../slideLayouts/slideLayout25.xml" /><Relationship Id="rId1" Type="http://schemas.openxmlformats.org/officeDocument/2006/relationships/tags" Target="../tags/tag64.xml" /><Relationship Id="rId4" Type="http://schemas.openxmlformats.org/officeDocument/2006/relationships/image" Target="../media/image37.jpeg" /></Relationships>
</file>

<file path=ppt/slides/_rels/slide42.xml.rels>&#65279;<?xml version="1.0" encoding="utf-8" standalone="yes"?><Relationships xmlns="http://schemas.openxmlformats.org/package/2006/relationships"><Relationship Id="rId3" Type="http://schemas.openxmlformats.org/officeDocument/2006/relationships/notesSlide" Target="../notesSlides/notesSlide42.xml" /><Relationship Id="rId2" Type="http://schemas.openxmlformats.org/officeDocument/2006/relationships/slideLayout" Target="../slideLayouts/slideLayout31.xml" /><Relationship Id="rId1" Type="http://schemas.openxmlformats.org/officeDocument/2006/relationships/tags" Target="../tags/tag65.xml" /><Relationship Id="rId4" Type="http://schemas.openxmlformats.org/officeDocument/2006/relationships/image" Target="../media/image59.jpeg" /></Relationships>
</file>

<file path=ppt/slides/_rels/slide43.xml.rels>&#65279;<?xml version="1.0" encoding="utf-8" standalone="yes"?><Relationships xmlns="http://schemas.openxmlformats.org/package/2006/relationships"><Relationship Id="rId8" Type="http://schemas.openxmlformats.org/officeDocument/2006/relationships/hyperlink" Target="https://slfsf.force.com/AdvisorHub/s/insurance-distribution-home?language=en_US" TargetMode="External" /><Relationship Id="rId3" Type="http://schemas.openxmlformats.org/officeDocument/2006/relationships/notesSlide" Target="../notesSlides/notesSlide43.xml" /><Relationship Id="rId7" Type="http://schemas.openxmlformats.org/officeDocument/2006/relationships/hyperlink" Target="https://www.clarica.com/AdvisorBusinessCentre/distsecure/F/content/content.asp?ID=/root/sites/advisorabc/french/live/navigation/left%20navbar/Tools/subitems=Sales_Concepts/subitems=Business_owner_solutions" TargetMode="External" /><Relationship Id="rId2" Type="http://schemas.openxmlformats.org/officeDocument/2006/relationships/slideLayout" Target="../slideLayouts/slideLayout31.xml" /><Relationship Id="rId1" Type="http://schemas.openxmlformats.org/officeDocument/2006/relationships/tags" Target="../tags/tag66.xml" /><Relationship Id="rId6" Type="http://schemas.openxmlformats.org/officeDocument/2006/relationships/hyperlink" Target="mailto:PlanificationFinanciere@sunlife.com" TargetMode="External" /><Relationship Id="rId5" Type="http://schemas.openxmlformats.org/officeDocument/2006/relationships/image" Target="../media/image61.png" /><Relationship Id="rId4" Type="http://schemas.openxmlformats.org/officeDocument/2006/relationships/image" Target="../media/image60.png" /><Relationship Id="rId9" Type="http://schemas.openxmlformats.org/officeDocument/2006/relationships/hyperlink" Target="https://slfsf.force.com/AdvisorHub/s/efps-home?language=en_US" TargetMode="External" /></Relationships>
</file>

<file path=ppt/slides/_rels/slide44.xml.rels>&#65279;<?xml version="1.0" encoding="utf-8" standalone="yes"?><Relationships xmlns="http://schemas.openxmlformats.org/package/2006/relationships"><Relationship Id="rId3" Type="http://schemas.openxmlformats.org/officeDocument/2006/relationships/notesSlide" Target="../notesSlides/notesSlide44.xml" /><Relationship Id="rId2" Type="http://schemas.openxmlformats.org/officeDocument/2006/relationships/slideLayout" Target="../slideLayouts/slideLayout25.xml" /><Relationship Id="rId1" Type="http://schemas.openxmlformats.org/officeDocument/2006/relationships/tags" Target="../tags/tag67.xml" /><Relationship Id="rId5" Type="http://schemas.openxmlformats.org/officeDocument/2006/relationships/image" Target="../media/image35.png" /><Relationship Id="rId4" Type="http://schemas.openxmlformats.org/officeDocument/2006/relationships/image" Target="../media/image34.jpeg" /></Relationships>
</file>

<file path=ppt/slides/_rels/slide45.xml.rels>&#65279;<?xml version="1.0" encoding="utf-8" standalone="yes"?><Relationships xmlns="http://schemas.openxmlformats.org/package/2006/relationships"><Relationship Id="rId3" Type="http://schemas.openxmlformats.org/officeDocument/2006/relationships/notesSlide" Target="../notesSlides/notesSlide45.xml" /><Relationship Id="rId2" Type="http://schemas.openxmlformats.org/officeDocument/2006/relationships/slideLayout" Target="../slideLayouts/slideLayout15.xml" /><Relationship Id="rId1" Type="http://schemas.openxmlformats.org/officeDocument/2006/relationships/tags" Target="../tags/tag68.xml" /></Relationships>
</file>

<file path=ppt/slides/_rels/slide46.xml.rels>&#65279;<?xml version="1.0" encoding="utf-8" standalone="yes"?><Relationships xmlns="http://schemas.openxmlformats.org/package/2006/relationships"><Relationship Id="rId3" Type="http://schemas.openxmlformats.org/officeDocument/2006/relationships/notesSlide" Target="../notesSlides/notesSlide46.xml" /><Relationship Id="rId2" Type="http://schemas.openxmlformats.org/officeDocument/2006/relationships/slideLayout" Target="../slideLayouts/slideLayout25.xml" /><Relationship Id="rId1" Type="http://schemas.openxmlformats.org/officeDocument/2006/relationships/tags" Target="../tags/tag69.xml" /><Relationship Id="rId5" Type="http://schemas.openxmlformats.org/officeDocument/2006/relationships/image" Target="../media/image39.jpg" /><Relationship Id="rId4" Type="http://schemas.openxmlformats.org/officeDocument/2006/relationships/image" Target="../media/image38.png" /></Relationships>
</file>

<file path=ppt/slides/_rels/slide47.xml.rels>&#65279;<?xml version="1.0" encoding="utf-8" standalone="yes"?><Relationships xmlns="http://schemas.openxmlformats.org/package/2006/relationships"><Relationship Id="rId3" Type="http://schemas.openxmlformats.org/officeDocument/2006/relationships/notesSlide" Target="../notesSlides/notesSlide47.xml" /><Relationship Id="rId2" Type="http://schemas.openxmlformats.org/officeDocument/2006/relationships/slideLayout" Target="../slideLayouts/slideLayout31.xml" /><Relationship Id="rId1" Type="http://schemas.openxmlformats.org/officeDocument/2006/relationships/tags" Target="../tags/tag70.xml" /><Relationship Id="rId4" Type="http://schemas.openxmlformats.org/officeDocument/2006/relationships/image" Target="../media/image40.jpeg" /></Relationships>
</file>

<file path=ppt/slides/_rels/slide48.xml.rels>&#65279;<?xml version="1.0" encoding="utf-8" standalone="yes"?><Relationships xmlns="http://schemas.openxmlformats.org/package/2006/relationships"><Relationship Id="rId3" Type="http://schemas.openxmlformats.org/officeDocument/2006/relationships/notesSlide" Target="../notesSlides/notesSlide48.xml" /><Relationship Id="rId2" Type="http://schemas.openxmlformats.org/officeDocument/2006/relationships/slideLayout" Target="../slideLayouts/slideLayout31.xml" /><Relationship Id="rId1" Type="http://schemas.openxmlformats.org/officeDocument/2006/relationships/tags" Target="../tags/tag71.xml" /><Relationship Id="rId4" Type="http://schemas.openxmlformats.org/officeDocument/2006/relationships/image" Target="../media/image47.png" /></Relationships>
</file>

<file path=ppt/slides/_rels/slide49.xml.rels>&#65279;<?xml version="1.0" encoding="utf-8" standalone="yes"?><Relationships xmlns="http://schemas.openxmlformats.org/package/2006/relationships"><Relationship Id="rId3" Type="http://schemas.openxmlformats.org/officeDocument/2006/relationships/notesSlide" Target="../notesSlides/notesSlide49.xml" /><Relationship Id="rId2" Type="http://schemas.openxmlformats.org/officeDocument/2006/relationships/slideLayout" Target="../slideLayouts/slideLayout31.xml" /><Relationship Id="rId1" Type="http://schemas.openxmlformats.org/officeDocument/2006/relationships/tags" Target="../tags/tag72.xml" /><Relationship Id="rId4" Type="http://schemas.openxmlformats.org/officeDocument/2006/relationships/image" Target="../media/image40.jpeg" /></Relationships>
</file>

<file path=ppt/slides/_rels/slide5.xml.rels>&#65279;<?xml version="1.0" encoding="utf-8" standalone="yes"?><Relationships xmlns="http://schemas.openxmlformats.org/package/2006/relationships"><Relationship Id="rId3" Type="http://schemas.openxmlformats.org/officeDocument/2006/relationships/notesSlide" Target="../notesSlides/notesSlide5.xml" /><Relationship Id="rId2" Type="http://schemas.openxmlformats.org/officeDocument/2006/relationships/slideLayout" Target="../slideLayouts/slideLayout31.xml" /><Relationship Id="rId1" Type="http://schemas.openxmlformats.org/officeDocument/2006/relationships/tags" Target="../tags/tag28.xml" /><Relationship Id="rId4" Type="http://schemas.openxmlformats.org/officeDocument/2006/relationships/image" Target="../media/image40.jpeg" /></Relationships>
</file>

<file path=ppt/slides/_rels/slide50.xml.rels>&#65279;<?xml version="1.0" encoding="utf-8" standalone="yes"?><Relationships xmlns="http://schemas.openxmlformats.org/package/2006/relationships"><Relationship Id="rId3" Type="http://schemas.openxmlformats.org/officeDocument/2006/relationships/notesSlide" Target="../notesSlides/notesSlide50.xml" /><Relationship Id="rId2" Type="http://schemas.openxmlformats.org/officeDocument/2006/relationships/slideLayout" Target="../slideLayouts/slideLayout31.xml" /><Relationship Id="rId1" Type="http://schemas.openxmlformats.org/officeDocument/2006/relationships/tags" Target="../tags/tag73.xml" /><Relationship Id="rId4" Type="http://schemas.openxmlformats.org/officeDocument/2006/relationships/image" Target="../media/image62.png" /></Relationships>
</file>

<file path=ppt/slides/_rels/slide51.xml.rels>&#65279;<?xml version="1.0" encoding="utf-8" standalone="yes"?><Relationships xmlns="http://schemas.openxmlformats.org/package/2006/relationships"><Relationship Id="rId3" Type="http://schemas.openxmlformats.org/officeDocument/2006/relationships/notesSlide" Target="../notesSlides/notesSlide51.xml" /><Relationship Id="rId2" Type="http://schemas.openxmlformats.org/officeDocument/2006/relationships/slideLayout" Target="../slideLayouts/slideLayout31.xml" /><Relationship Id="rId1" Type="http://schemas.openxmlformats.org/officeDocument/2006/relationships/tags" Target="../tags/tag74.xml" /><Relationship Id="rId4" Type="http://schemas.openxmlformats.org/officeDocument/2006/relationships/image" Target="../media/image62.png" /></Relationships>
</file>

<file path=ppt/slides/_rels/slide52.xml.rels>&#65279;<?xml version="1.0" encoding="utf-8" standalone="yes"?><Relationships xmlns="http://schemas.openxmlformats.org/package/2006/relationships"><Relationship Id="rId3" Type="http://schemas.openxmlformats.org/officeDocument/2006/relationships/notesSlide" Target="../notesSlides/notesSlide52.xml" /><Relationship Id="rId2" Type="http://schemas.openxmlformats.org/officeDocument/2006/relationships/slideLayout" Target="../slideLayouts/slideLayout31.xml" /><Relationship Id="rId1" Type="http://schemas.openxmlformats.org/officeDocument/2006/relationships/tags" Target="../tags/tag75.xml" /><Relationship Id="rId4" Type="http://schemas.openxmlformats.org/officeDocument/2006/relationships/image" Target="../media/image62.png" /></Relationships>
</file>

<file path=ppt/slides/_rels/slide53.xml.rels>&#65279;<?xml version="1.0" encoding="utf-8" standalone="yes"?><Relationships xmlns="http://schemas.openxmlformats.org/package/2006/relationships"><Relationship Id="rId3" Type="http://schemas.openxmlformats.org/officeDocument/2006/relationships/notesSlide" Target="../notesSlides/notesSlide53.xml" /><Relationship Id="rId2" Type="http://schemas.openxmlformats.org/officeDocument/2006/relationships/slideLayout" Target="../slideLayouts/slideLayout30.xml" /><Relationship Id="rId1" Type="http://schemas.openxmlformats.org/officeDocument/2006/relationships/tags" Target="../tags/tag76.xml" /><Relationship Id="rId4" Type="http://schemas.openxmlformats.org/officeDocument/2006/relationships/image" Target="../media/image63.jpeg" /></Relationships>
</file>

<file path=ppt/slides/_rels/slide54.xml.rels>&#65279;<?xml version="1.0" encoding="utf-8" standalone="yes"?><Relationships xmlns="http://schemas.openxmlformats.org/package/2006/relationships"><Relationship Id="rId3" Type="http://schemas.openxmlformats.org/officeDocument/2006/relationships/notesSlide" Target="../notesSlides/notesSlide54.xml" /><Relationship Id="rId2" Type="http://schemas.openxmlformats.org/officeDocument/2006/relationships/slideLayout" Target="../slideLayouts/slideLayout30.xml" /><Relationship Id="rId1" Type="http://schemas.openxmlformats.org/officeDocument/2006/relationships/tags" Target="../tags/tag77.xml" /><Relationship Id="rId5" Type="http://schemas.openxmlformats.org/officeDocument/2006/relationships/image" Target="../media/image38.png" /><Relationship Id="rId4" Type="http://schemas.openxmlformats.org/officeDocument/2006/relationships/image" Target="../media/image55.jpeg" /></Relationships>
</file>

<file path=ppt/slides/_rels/slide55.xml.rels>&#65279;<?xml version="1.0" encoding="utf-8" standalone="yes"?><Relationships xmlns="http://schemas.openxmlformats.org/package/2006/relationships"><Relationship Id="rId3" Type="http://schemas.openxmlformats.org/officeDocument/2006/relationships/notesSlide" Target="../notesSlides/notesSlide55.xml" /><Relationship Id="rId2" Type="http://schemas.openxmlformats.org/officeDocument/2006/relationships/slideLayout" Target="../slideLayouts/slideLayout31.xml" /><Relationship Id="rId1" Type="http://schemas.openxmlformats.org/officeDocument/2006/relationships/tags" Target="../tags/tag78.xml" /><Relationship Id="rId4" Type="http://schemas.openxmlformats.org/officeDocument/2006/relationships/image" Target="../media/image40.jpeg" /></Relationships>
</file>

<file path=ppt/slides/_rels/slide56.xml.rels>&#65279;<?xml version="1.0" encoding="utf-8" standalone="yes"?><Relationships xmlns="http://schemas.openxmlformats.org/package/2006/relationships"><Relationship Id="rId3" Type="http://schemas.openxmlformats.org/officeDocument/2006/relationships/notesSlide" Target="../notesSlides/notesSlide56.xml" /><Relationship Id="rId2" Type="http://schemas.openxmlformats.org/officeDocument/2006/relationships/slideLayout" Target="../slideLayouts/slideLayout31.xml" /><Relationship Id="rId1" Type="http://schemas.openxmlformats.org/officeDocument/2006/relationships/tags" Target="../tags/tag79.xml" /><Relationship Id="rId4" Type="http://schemas.openxmlformats.org/officeDocument/2006/relationships/image" Target="../media/image64.png" /></Relationships>
</file>

<file path=ppt/slides/_rels/slide57.xml.rels>&#65279;<?xml version="1.0" encoding="utf-8" standalone="yes"?><Relationships xmlns="http://schemas.openxmlformats.org/package/2006/relationships"><Relationship Id="rId3" Type="http://schemas.openxmlformats.org/officeDocument/2006/relationships/notesSlide" Target="../notesSlides/notesSlide57.xml" /><Relationship Id="rId2" Type="http://schemas.openxmlformats.org/officeDocument/2006/relationships/slideLayout" Target="../slideLayouts/slideLayout31.xml" /><Relationship Id="rId1" Type="http://schemas.openxmlformats.org/officeDocument/2006/relationships/tags" Target="../tags/tag80.xml" /><Relationship Id="rId5" Type="http://schemas.openxmlformats.org/officeDocument/2006/relationships/image" Target="../media/image38.png" /><Relationship Id="rId4" Type="http://schemas.openxmlformats.org/officeDocument/2006/relationships/image" Target="../media/image64.png" /></Relationships>
</file>

<file path=ppt/slides/_rels/slide58.xml.rels>&#65279;<?xml version="1.0" encoding="utf-8" standalone="yes"?><Relationships xmlns="http://schemas.openxmlformats.org/package/2006/relationships"><Relationship Id="rId3" Type="http://schemas.openxmlformats.org/officeDocument/2006/relationships/notesSlide" Target="../notesSlides/notesSlide58.xml" /><Relationship Id="rId2" Type="http://schemas.openxmlformats.org/officeDocument/2006/relationships/slideLayout" Target="../slideLayouts/slideLayout30.xml" /><Relationship Id="rId1" Type="http://schemas.openxmlformats.org/officeDocument/2006/relationships/tags" Target="../tags/tag81.xml" /><Relationship Id="rId4" Type="http://schemas.openxmlformats.org/officeDocument/2006/relationships/image" Target="../media/image65.jpeg" /></Relationships>
</file>

<file path=ppt/slides/_rels/slide59.xml.rels>&#65279;<?xml version="1.0" encoding="utf-8" standalone="yes"?><Relationships xmlns="http://schemas.openxmlformats.org/package/2006/relationships"><Relationship Id="rId3" Type="http://schemas.openxmlformats.org/officeDocument/2006/relationships/notesSlide" Target="../notesSlides/notesSlide59.xml" /><Relationship Id="rId2" Type="http://schemas.openxmlformats.org/officeDocument/2006/relationships/slideLayout" Target="../slideLayouts/slideLayout31.xml" /><Relationship Id="rId1" Type="http://schemas.openxmlformats.org/officeDocument/2006/relationships/tags" Target="../tags/tag82.xml" /><Relationship Id="rId4" Type="http://schemas.openxmlformats.org/officeDocument/2006/relationships/image" Target="../media/image57.png" /></Relationships>
</file>

<file path=ppt/slides/_rels/slide6.xml.rels>&#65279;<?xml version="1.0" encoding="utf-8" standalone="yes"?><Relationships xmlns="http://schemas.openxmlformats.org/package/2006/relationships"><Relationship Id="rId3" Type="http://schemas.openxmlformats.org/officeDocument/2006/relationships/notesSlide" Target="../notesSlides/notesSlide6.xml" /><Relationship Id="rId7" Type="http://schemas.openxmlformats.org/officeDocument/2006/relationships/image" Target="../media/image44.png" /><Relationship Id="rId2" Type="http://schemas.openxmlformats.org/officeDocument/2006/relationships/slideLayout" Target="../slideLayouts/slideLayout31.xml" /><Relationship Id="rId1" Type="http://schemas.openxmlformats.org/officeDocument/2006/relationships/tags" Target="../tags/tag29.xml" /><Relationship Id="rId6" Type="http://schemas.openxmlformats.org/officeDocument/2006/relationships/image" Target="../media/image43.png" /><Relationship Id="rId5" Type="http://schemas.openxmlformats.org/officeDocument/2006/relationships/image" Target="../media/image42.png" /><Relationship Id="rId4" Type="http://schemas.openxmlformats.org/officeDocument/2006/relationships/image" Target="../media/image41.png" /></Relationships>
</file>

<file path=ppt/slides/_rels/slide60.xml.rels>&#65279;<?xml version="1.0" encoding="utf-8" standalone="yes"?><Relationships xmlns="http://schemas.openxmlformats.org/package/2006/relationships"><Relationship Id="rId3" Type="http://schemas.openxmlformats.org/officeDocument/2006/relationships/notesSlide" Target="../notesSlides/notesSlide60.xml" /><Relationship Id="rId2" Type="http://schemas.openxmlformats.org/officeDocument/2006/relationships/slideLayout" Target="../slideLayouts/slideLayout31.xml" /><Relationship Id="rId1" Type="http://schemas.openxmlformats.org/officeDocument/2006/relationships/tags" Target="../tags/tag83.xml" /><Relationship Id="rId4" Type="http://schemas.openxmlformats.org/officeDocument/2006/relationships/image" Target="../media/image57.png" /></Relationships>
</file>

<file path=ppt/slides/_rels/slide61.xml.rels>&#65279;<?xml version="1.0" encoding="utf-8" standalone="yes"?><Relationships xmlns="http://schemas.openxmlformats.org/package/2006/relationships"><Relationship Id="rId3" Type="http://schemas.openxmlformats.org/officeDocument/2006/relationships/notesSlide" Target="../notesSlides/notesSlide61.xml" /><Relationship Id="rId2" Type="http://schemas.openxmlformats.org/officeDocument/2006/relationships/slideLayout" Target="../slideLayouts/slideLayout25.xml" /><Relationship Id="rId1" Type="http://schemas.openxmlformats.org/officeDocument/2006/relationships/tags" Target="../tags/tag84.xml" /><Relationship Id="rId4" Type="http://schemas.openxmlformats.org/officeDocument/2006/relationships/image" Target="../media/image58.jpeg" /></Relationships>
</file>

<file path=ppt/slides/_rels/slide62.xml.rels>&#65279;<?xml version="1.0" encoding="utf-8" standalone="yes"?><Relationships xmlns="http://schemas.openxmlformats.org/package/2006/relationships"><Relationship Id="rId3" Type="http://schemas.openxmlformats.org/officeDocument/2006/relationships/notesSlide" Target="../notesSlides/notesSlide62.xml" /><Relationship Id="rId2" Type="http://schemas.openxmlformats.org/officeDocument/2006/relationships/slideLayout" Target="../slideLayouts/slideLayout31.xml" /><Relationship Id="rId1" Type="http://schemas.openxmlformats.org/officeDocument/2006/relationships/tags" Target="../tags/tag85.xml" /><Relationship Id="rId4" Type="http://schemas.openxmlformats.org/officeDocument/2006/relationships/image" Target="../media/image56.png" /></Relationships>
</file>

<file path=ppt/slides/_rels/slide63.xml.rels>&#65279;<?xml version="1.0" encoding="utf-8" standalone="yes"?><Relationships xmlns="http://schemas.openxmlformats.org/package/2006/relationships"><Relationship Id="rId3" Type="http://schemas.openxmlformats.org/officeDocument/2006/relationships/notesSlide" Target="../notesSlides/notesSlide63.xml" /><Relationship Id="rId2" Type="http://schemas.openxmlformats.org/officeDocument/2006/relationships/slideLayout" Target="../slideLayouts/slideLayout31.xml" /><Relationship Id="rId1" Type="http://schemas.openxmlformats.org/officeDocument/2006/relationships/tags" Target="../tags/tag86.xml" /><Relationship Id="rId4" Type="http://schemas.openxmlformats.org/officeDocument/2006/relationships/image" Target="../media/image56.png" /></Relationships>
</file>

<file path=ppt/slides/_rels/slide64.xml.rels>&#65279;<?xml version="1.0" encoding="utf-8" standalone="yes"?><Relationships xmlns="http://schemas.openxmlformats.org/package/2006/relationships"><Relationship Id="rId3" Type="http://schemas.openxmlformats.org/officeDocument/2006/relationships/notesSlide" Target="../notesSlides/notesSlide64.xml" /><Relationship Id="rId2" Type="http://schemas.openxmlformats.org/officeDocument/2006/relationships/slideLayout" Target="../slideLayouts/slideLayout25.xml" /><Relationship Id="rId1" Type="http://schemas.openxmlformats.org/officeDocument/2006/relationships/tags" Target="../tags/tag87.xml" /><Relationship Id="rId4" Type="http://schemas.openxmlformats.org/officeDocument/2006/relationships/image" Target="../media/image58.jpeg" /></Relationships>
</file>

<file path=ppt/slides/_rels/slide7.xml.rels>&#65279;<?xml version="1.0" encoding="utf-8" standalone="yes"?><Relationships xmlns="http://schemas.openxmlformats.org/package/2006/relationships"><Relationship Id="rId3" Type="http://schemas.openxmlformats.org/officeDocument/2006/relationships/notesSlide" Target="../notesSlides/notesSlide7.xml" /><Relationship Id="rId2" Type="http://schemas.openxmlformats.org/officeDocument/2006/relationships/slideLayout" Target="../slideLayouts/slideLayout30.xml" /><Relationship Id="rId1" Type="http://schemas.openxmlformats.org/officeDocument/2006/relationships/tags" Target="../tags/tag30.xml" /><Relationship Id="rId5" Type="http://schemas.openxmlformats.org/officeDocument/2006/relationships/image" Target="../media/image44.png" /><Relationship Id="rId4" Type="http://schemas.openxmlformats.org/officeDocument/2006/relationships/image" Target="../media/image38.png" /></Relationships>
</file>

<file path=ppt/slides/_rels/slide8.xml.rels>&#65279;<?xml version="1.0" encoding="utf-8" standalone="yes"?><Relationships xmlns="http://schemas.openxmlformats.org/package/2006/relationships"><Relationship Id="rId3" Type="http://schemas.openxmlformats.org/officeDocument/2006/relationships/notesSlide" Target="../notesSlides/notesSlide8.xml" /><Relationship Id="rId2" Type="http://schemas.openxmlformats.org/officeDocument/2006/relationships/slideLayout" Target="../slideLayouts/slideLayout30.xml" /><Relationship Id="rId1" Type="http://schemas.openxmlformats.org/officeDocument/2006/relationships/tags" Target="../tags/tag31.xml" /><Relationship Id="rId5" Type="http://schemas.openxmlformats.org/officeDocument/2006/relationships/image" Target="../media/image43.png" /><Relationship Id="rId4" Type="http://schemas.openxmlformats.org/officeDocument/2006/relationships/image" Target="../media/image38.png" /></Relationships>
</file>

<file path=ppt/slides/_rels/slide9.xml.rels>&#65279;<?xml version="1.0" encoding="utf-8" standalone="yes"?><Relationships xmlns="http://schemas.openxmlformats.org/package/2006/relationships"><Relationship Id="rId3" Type="http://schemas.openxmlformats.org/officeDocument/2006/relationships/notesSlide" Target="../notesSlides/notesSlide9.xml" /><Relationship Id="rId2" Type="http://schemas.openxmlformats.org/officeDocument/2006/relationships/slideLayout" Target="../slideLayouts/slideLayout30.xml" /><Relationship Id="rId1" Type="http://schemas.openxmlformats.org/officeDocument/2006/relationships/tags" Target="../tags/tag32.xml" /><Relationship Id="rId5" Type="http://schemas.openxmlformats.org/officeDocument/2006/relationships/image" Target="../media/image43.png" /><Relationship Id="rId4" Type="http://schemas.openxmlformats.org/officeDocument/2006/relationships/image" Target="../media/image38.png"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738270" y="0"/>
            <a:ext cx="7706821" cy="5143500"/>
          </a:xfrm>
          <a:prstGeom prst="rect">
            <a:avLst/>
          </a:prstGeom>
        </p:spPr>
      </p:pic>
      <p:sp>
        <p:nvSpPr>
          <p:cNvPr id="9" name="Oval 8"/>
          <p:cNvSpPr/>
          <p:nvPr/>
        </p:nvSpPr>
        <p:spPr>
          <a:xfrm>
            <a:off x="-1536353" y="-817579"/>
            <a:ext cx="6778659" cy="6778659"/>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5" name="Oval 14"/>
          <p:cNvSpPr/>
          <p:nvPr/>
        </p:nvSpPr>
        <p:spPr>
          <a:xfrm>
            <a:off x="3780235" y="-1408734"/>
            <a:ext cx="6778659" cy="6778659"/>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2" name="TextBox 11"/>
          <p:cNvSpPr txBox="1"/>
          <p:nvPr/>
        </p:nvSpPr>
        <p:spPr>
          <a:xfrm>
            <a:off x="390906" y="824768"/>
            <a:ext cx="4686300" cy="2123658"/>
          </a:xfrm>
          <a:prstGeom prst="rect">
            <a:avLst/>
          </a:prstGeom>
          <a:noFill/>
        </p:spPr>
        <p:txBody>
          <a:bodyPr wrap="square" rtlCol="0">
            <a:spAutoFit/>
          </a:bodyPr>
          <a:lstStyle/>
          <a:p>
            <a:r>
              <a:rPr lang="fr-CA" dirty="1" sz="4400">
                <a:solidFill>
                  <a:srgbClr val="003946"/>
                </a:solidFill>
                <a:latin typeface="Sun Life Sans Black" panose="020B0A04030304030303" pitchFamily="34" charset="0"/>
              </a:rPr>
              <a:t>Solutions pour les propriétaires d’entreprise</a:t>
            </a:r>
          </a:p>
          <a:p/>
          <a:p/>
        </p:txBody>
      </p:sp>
      <p:sp>
        <p:nvSpPr>
          <p:cNvPr id="16" name="Title 5">
            <a:extLst>
              <a:ext uri="{FF2B5EF4-FFF2-40B4-BE49-F238E27FC236}">
                <a16:creationId xmlns:a16="http://schemas.microsoft.com/office/drawing/2014/main" id="{42C97E06-D0D1-E049-A70E-3FBBC94AD452}"/>
              </a:ext>
            </a:extLst>
          </p:cNvPr>
          <p:cNvSpPr>
            <a:spLocks noGrp="1"/>
          </p:cNvSpPr>
          <p:nvPr>
            <p:ph type="title"/>
          </p:nvPr>
        </p:nvSpPr>
        <p:spPr>
          <a:xfrm>
            <a:off x="390906" y="2996246"/>
            <a:ext cx="7886700" cy="1422019"/>
          </a:xfrm>
        </p:spPr>
        <p:txBody>
          <a:bodyPr anchor="t">
            <a:noAutofit/>
          </a:bodyPr>
          <a:lstStyle/>
          <a:p>
            <a:r>
              <a:rPr lang="fr-CA" dirty="1">
                <a:solidFill>
                  <a:srgbClr val="EAAB00"/>
                </a:solidFill>
                <a:latin typeface="Sun Life Sans Light" panose="020B0304030304030303" pitchFamily="34" charset="0"/>
              </a:rPr>
              <a:t>Les titres professionnels</a:t>
            </a:r>
          </a:p>
        </p:txBody>
      </p:sp>
      <p:sp>
        <p:nvSpPr>
          <p:cNvPr id="17" name="Rectangle 16">
            <a:extLst>
              <a:ext uri="{FF2B5EF4-FFF2-40B4-BE49-F238E27FC236}">
                <a16:creationId xmlns:a16="http://schemas.microsoft.com/office/drawing/2014/main" id="{D08DD8AD-722E-6444-A142-112CFEE8104A}"/>
              </a:ext>
            </a:extLst>
          </p:cNvPr>
          <p:cNvSpPr/>
          <p:nvPr/>
        </p:nvSpPr>
        <p:spPr>
          <a:xfrm>
            <a:off x="390906" y="4484899"/>
            <a:ext cx="5277884" cy="461665"/>
          </a:xfrm>
          <a:prstGeom prst="rect">
            <a:avLst/>
          </a:prstGeom>
        </p:spPr>
        <p:txBody>
          <a:bodyPr wrap="square" anchor="t">
            <a:spAutoFit/>
          </a:bodyPr>
          <a:lstStyle/>
          <a:p>
            <a:pPr>
              <a:defRPr/>
            </a:pPr>
            <a:r>
              <a:rPr lang="fr-CA" dirty="1" sz="1200">
                <a:solidFill>
                  <a:srgbClr val="003946"/>
                </a:solidFill>
                <a:latin typeface="Sun Life Sans Light" panose="020B0304030304030303" pitchFamily="34" charset="0"/>
              </a:rPr>
              <a:t>&lt;ENTRER LE NOM&gt;</a:t>
            </a:r>
          </a:p>
          <a:p>
            <a:pPr>
              <a:defRPr/>
            </a:pPr>
            <a:r>
              <a:rPr lang="fr-CA" dirty="1" sz="1200">
                <a:solidFill>
                  <a:srgbClr val="003946"/>
                </a:solidFill>
                <a:latin typeface="Sun Life Sans Light" panose="020B0304030304030303" pitchFamily="34" charset="0"/>
              </a:rPr>
              <a:t>&lt;ENTRER LE TITRE&gt;</a:t>
            </a:r>
          </a:p>
        </p:txBody>
      </p:sp>
      <p:pic>
        <p:nvPicPr>
          <p:cNvPr id="11" name="Picture 10"/>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533581" y="223729"/>
            <a:ext cx="2090888" cy="505996"/>
          </a:xfrm>
          <a:prstGeom prst="rect">
            <a:avLst/>
          </a:prstGeom>
        </p:spPr>
      </p:pic>
    </p:spTree>
    <p:custDataLst>
      <p:tags r:id="rId1"/>
    </p:custDataLst>
    <p:extLst>
      <p:ext uri="{BB962C8B-B14F-4D97-AF65-F5344CB8AC3E}">
        <p14:creationId xmlns:p14="http://schemas.microsoft.com/office/powerpoint/2010/main" val="6662221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34" name="TextBox 33">
            <a:extLst>
              <a:ext uri="{FF2B5EF4-FFF2-40B4-BE49-F238E27FC236}">
                <a16:creationId xmlns:a16="http://schemas.microsoft.com/office/drawing/2014/main" id="{01DE9704-546F-6444-936B-5500656EDCC3}"/>
              </a:ext>
            </a:extLst>
          </p:cNvPr>
          <p:cNvSpPr txBox="1"/>
          <p:nvPr/>
        </p:nvSpPr>
        <p:spPr>
          <a:xfrm>
            <a:off x="1794426" y="1718935"/>
            <a:ext cx="3009494" cy="1815882"/>
          </a:xfrm>
          <a:prstGeom prst="rect">
            <a:avLst/>
          </a:prstGeom>
          <a:noFill/>
        </p:spPr>
        <p:txBody>
          <a:bodyPr wrap="square" numCol="1" spcCol="457200" rtlCol="0">
            <a:spAutoFit/>
          </a:bodyPr>
          <a:lstStyle/>
          <a:p>
            <a:r>
              <a:rPr lang="fr-CA" dirty="1" sz="2800">
                <a:solidFill>
                  <a:schemeClr val="tx2"/>
                </a:solidFill>
                <a:latin typeface="Sun Life Sans" panose="020B0504030304030303" pitchFamily="34" charset="0"/>
              </a:rPr>
              <a:t>Quelles sont les conséquences de la planification sur les ventes?</a:t>
            </a:r>
          </a:p>
        </p:txBody>
      </p:sp>
      <p:pic>
        <p:nvPicPr>
          <p:cNvPr id="11" name="Picture 10"/>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803920" y="1609717"/>
            <a:ext cx="2563557" cy="2163642"/>
          </a:xfrm>
          <a:prstGeom prst="rect">
            <a:avLst/>
          </a:prstGeom>
        </p:spPr>
      </p:pic>
      <p:sp>
        <p:nvSpPr>
          <p:cNvPr id="12" name="TextBox 11">
            <a:extLst>
              <a:ext uri="{FF2B5EF4-FFF2-40B4-BE49-F238E27FC236}">
                <a16:creationId xmlns:a16="http://schemas.microsoft.com/office/drawing/2014/main" id="{EFFAC51D-686C-6149-B1B3-36925C5CAAAF}"/>
              </a:ext>
            </a:extLst>
          </p:cNvPr>
          <p:cNvSpPr txBox="1"/>
          <p:nvPr/>
        </p:nvSpPr>
        <p:spPr>
          <a:xfrm>
            <a:off x="2554131" y="239929"/>
            <a:ext cx="2249789"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de l’industrie</a:t>
            </a:r>
          </a:p>
        </p:txBody>
      </p:sp>
      <p:sp>
        <p:nvSpPr>
          <p:cNvPr id="13" name="TextBox 12"/>
          <p:cNvSpPr txBox="1"/>
          <p:nvPr/>
        </p:nvSpPr>
        <p:spPr>
          <a:xfrm>
            <a:off x="4572000" y="175267"/>
            <a:ext cx="2760528" cy="830997"/>
          </a:xfrm>
          <a:prstGeom prst="rect">
            <a:avLst/>
          </a:prstGeom>
          <a:noFill/>
        </p:spPr>
        <p:txBody>
          <a:bodyPr wrap="square" rtlCol="0">
            <a:spAutoFit/>
          </a:bodyPr>
          <a:lstStyle/>
          <a:p>
            <a:r>
              <a:rPr lang="fr-CA" dirty="1" sz="4800">
                <a:solidFill>
                  <a:srgbClr val="EAAB00"/>
                </a:solidFill>
                <a:latin typeface="Sun Life Script" pitchFamily="2" charset="0"/>
              </a:rPr>
              <a:t>Aperçu</a:t>
            </a:r>
          </a:p>
        </p:txBody>
      </p:sp>
    </p:spTree>
    <p:custDataLst>
      <p:tags r:id="rId1"/>
    </p:custDataLst>
    <p:extLst>
      <p:ext uri="{BB962C8B-B14F-4D97-AF65-F5344CB8AC3E}">
        <p14:creationId xmlns:p14="http://schemas.microsoft.com/office/powerpoint/2010/main" val="3976690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717" y="4557551"/>
            <a:ext cx="8056180" cy="58594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30" name="Oval 29"/>
          <p:cNvSpPr/>
          <p:nvPr/>
        </p:nvSpPr>
        <p:spPr>
          <a:xfrm>
            <a:off x="3537952" y="-1204798"/>
            <a:ext cx="7376434" cy="73279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1" name="Oval 10"/>
          <p:cNvSpPr/>
          <p:nvPr/>
        </p:nvSpPr>
        <p:spPr>
          <a:xfrm>
            <a:off x="2294692" y="-1204798"/>
            <a:ext cx="7376434" cy="73279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Oval 12"/>
          <p:cNvSpPr/>
          <p:nvPr/>
        </p:nvSpPr>
        <p:spPr>
          <a:xfrm>
            <a:off x="2513921" y="-1820903"/>
            <a:ext cx="8244037" cy="8244035"/>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8" name="TextBox 7"/>
          <p:cNvSpPr txBox="1"/>
          <p:nvPr/>
        </p:nvSpPr>
        <p:spPr>
          <a:xfrm>
            <a:off x="3322343" y="200784"/>
            <a:ext cx="3076686" cy="646331"/>
          </a:xfrm>
          <a:prstGeom prst="rect">
            <a:avLst/>
          </a:prstGeom>
          <a:noFill/>
        </p:spPr>
        <p:txBody>
          <a:bodyPr wrap="square" rtlCol="0">
            <a:spAutoFit/>
          </a:bodyPr>
          <a:lstStyle/>
          <a:p>
            <a:r>
              <a:rPr lang="fr-CA" dirty="1" sz="3600">
                <a:solidFill>
                  <a:srgbClr val="003946"/>
                </a:solidFill>
                <a:latin typeface="Sun Life Sans" panose="020B0504030304030303" pitchFamily="34" charset="0"/>
              </a:rPr>
              <a:t>de l’industrie</a:t>
            </a:r>
          </a:p>
        </p:txBody>
      </p:sp>
      <p:sp>
        <p:nvSpPr>
          <p:cNvPr id="24" name="TextBox 23"/>
          <p:cNvSpPr txBox="1"/>
          <p:nvPr/>
        </p:nvSpPr>
        <p:spPr>
          <a:xfrm>
            <a:off x="5195517" y="106254"/>
            <a:ext cx="3948483" cy="830997"/>
          </a:xfrm>
          <a:prstGeom prst="rect">
            <a:avLst/>
          </a:prstGeom>
          <a:noFill/>
        </p:spPr>
        <p:txBody>
          <a:bodyPr wrap="square" rtlCol="0">
            <a:spAutoFit/>
          </a:bodyPr>
          <a:lstStyle/>
          <a:p>
            <a:r>
              <a:rPr lang="fr-CA" dirty="1" sz="4800">
                <a:solidFill>
                  <a:srgbClr val="EAAB00"/>
                </a:solidFill>
                <a:latin typeface="Sun Life Script" pitchFamily="2" charset="0"/>
              </a:rPr>
              <a:t>Aperçu</a:t>
            </a:r>
          </a:p>
        </p:txBody>
      </p:sp>
      <p:sp>
        <p:nvSpPr>
          <p:cNvPr id="16" name="TextBox 15"/>
          <p:cNvSpPr txBox="1"/>
          <p:nvPr/>
        </p:nvSpPr>
        <p:spPr>
          <a:xfrm>
            <a:off x="3875435" y="1085925"/>
            <a:ext cx="5036768" cy="646331"/>
          </a:xfrm>
          <a:prstGeom prst="rect">
            <a:avLst/>
          </a:prstGeom>
          <a:noFill/>
        </p:spPr>
        <p:txBody>
          <a:bodyPr wrap="square" rtlCol="0">
            <a:spAutoFit/>
          </a:bodyPr>
          <a:lstStyle/>
          <a:p>
            <a:pPr>
              <a:spcAft>
                <a:spcPts val="0"/>
              </a:spcAft>
              <a:buClr>
                <a:srgbClr val="FFC000"/>
              </a:buClr>
            </a:pPr>
            <a:r>
              <a:rPr lang="fr-CA" dirty="1">
                <a:solidFill>
                  <a:schemeClr val="tx2"/>
                </a:solidFill>
                <a:latin typeface="Sun Life Sans" panose="020B0504030304030303" pitchFamily="34" charset="0"/>
              </a:rPr>
              <a:t>Les conseillers qui effectuent une planification régulière vendent </a:t>
            </a:r>
            <a:r>
              <a:rPr lang="fr-CA" dirty="1" b="1">
                <a:solidFill>
                  <a:schemeClr val="tx2"/>
                </a:solidFill>
                <a:latin typeface="Sun Life Sans" panose="020B0504030304030303" pitchFamily="34" charset="0"/>
              </a:rPr>
              <a:t>24 %</a:t>
            </a:r>
            <a:r>
              <a:rPr lang="fr-CA" dirty="1">
                <a:solidFill>
                  <a:schemeClr val="tx2"/>
                </a:solidFill>
                <a:latin typeface="Sun Life Sans" panose="020B0504030304030303" pitchFamily="34" charset="0"/>
              </a:rPr>
              <a:t> plus de produits d’assurance et </a:t>
            </a:r>
            <a:r>
              <a:rPr lang="fr-CA" dirty="1" b="1">
                <a:solidFill>
                  <a:schemeClr val="tx2"/>
                </a:solidFill>
                <a:latin typeface="Sun Life Sans" panose="020B0504030304030303" pitchFamily="34" charset="0"/>
              </a:rPr>
              <a:t>41 %</a:t>
            </a:r>
            <a:r>
              <a:rPr lang="fr-CA" dirty="1">
                <a:solidFill>
                  <a:schemeClr val="tx2"/>
                </a:solidFill>
                <a:latin typeface="Sun Life Sans" panose="020B0504030304030303" pitchFamily="34" charset="0"/>
              </a:rPr>
              <a:t> plus de produits de gestion de patrimoine</a:t>
            </a:r>
          </a:p>
        </p:txBody>
      </p:sp>
      <p:sp>
        <p:nvSpPr>
          <p:cNvPr id="17" name="TextBox 16"/>
          <p:cNvSpPr txBox="1"/>
          <p:nvPr/>
        </p:nvSpPr>
        <p:spPr>
          <a:xfrm>
            <a:off x="3875435" y="1952846"/>
            <a:ext cx="3976658" cy="923330"/>
          </a:xfrm>
          <a:prstGeom prst="rect">
            <a:avLst/>
          </a:prstGeom>
          <a:noFill/>
        </p:spPr>
        <p:txBody>
          <a:bodyPr wrap="square" rtlCol="0">
            <a:spAutoFit/>
          </a:bodyPr>
          <a:lstStyle/>
          <a:p>
            <a:r>
              <a:rPr lang="fr-CA" dirty="1">
                <a:solidFill>
                  <a:schemeClr val="tx2"/>
                </a:solidFill>
                <a:latin typeface="Sun Life Sans" panose="020B0504030304030303" pitchFamily="34" charset="0"/>
              </a:rPr>
              <a:t>Les Clients pour qui une analyse des besoins a été effectuée ont </a:t>
            </a:r>
            <a:r>
              <a:rPr lang="fr-CA" dirty="1" b="1">
                <a:solidFill>
                  <a:schemeClr val="tx2"/>
                </a:solidFill>
                <a:latin typeface="Sun Life Sans" panose="020B0504030304030303" pitchFamily="34" charset="0"/>
              </a:rPr>
              <a:t>50 %</a:t>
            </a:r>
            <a:r>
              <a:rPr lang="fr-CA" dirty="1">
                <a:solidFill>
                  <a:schemeClr val="tx2"/>
                </a:solidFill>
                <a:latin typeface="Sun Life Sans" panose="020B0504030304030303" pitchFamily="34" charset="0"/>
              </a:rPr>
              <a:t> plus de chance de souscrire une assurance</a:t>
            </a:r>
          </a:p>
        </p:txBody>
      </p:sp>
      <p:pic>
        <p:nvPicPr>
          <p:cNvPr id="18" name="Picture 1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286115" y="1202956"/>
            <a:ext cx="503674" cy="503674"/>
          </a:xfrm>
          <a:prstGeom prst="rect">
            <a:avLst/>
          </a:prstGeom>
        </p:spPr>
      </p:pic>
      <p:pic>
        <p:nvPicPr>
          <p:cNvPr id="20" name="Picture 19"/>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286115" y="2181697"/>
            <a:ext cx="503674" cy="503674"/>
          </a:xfrm>
          <a:prstGeom prst="rect">
            <a:avLst/>
          </a:prstGeom>
        </p:spPr>
      </p:pic>
      <p:pic>
        <p:nvPicPr>
          <p:cNvPr id="23" name="Picture 22"/>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286115" y="3160437"/>
            <a:ext cx="503674" cy="503674"/>
          </a:xfrm>
          <a:prstGeom prst="rect">
            <a:avLst/>
          </a:prstGeom>
        </p:spPr>
      </p:pic>
      <p:sp>
        <p:nvSpPr>
          <p:cNvPr id="27" name="TextBox 26"/>
          <p:cNvSpPr txBox="1"/>
          <p:nvPr/>
        </p:nvSpPr>
        <p:spPr>
          <a:xfrm>
            <a:off x="3875435" y="3073738"/>
            <a:ext cx="4521989" cy="646331"/>
          </a:xfrm>
          <a:prstGeom prst="rect">
            <a:avLst/>
          </a:prstGeom>
          <a:noFill/>
        </p:spPr>
        <p:txBody>
          <a:bodyPr wrap="square" rtlCol="0">
            <a:spAutoFit/>
          </a:bodyPr>
          <a:lstStyle/>
          <a:p>
            <a:r>
              <a:rPr lang="fr-CA" dirty="1">
                <a:solidFill>
                  <a:schemeClr val="tx2"/>
                </a:solidFill>
                <a:latin typeface="Sun Life Sans" panose="020B0504030304030303" pitchFamily="34" charset="0"/>
              </a:rPr>
              <a:t>50 % de ces Clients sont en bonne voie d’atteindre leurs objectifs financiers, tandis que ce sont seulement 22 % des autres Clients qui atteindront leurs objectifs</a:t>
            </a:r>
          </a:p>
        </p:txBody>
      </p:sp>
      <p:sp>
        <p:nvSpPr>
          <p:cNvPr id="22" name="Rounded Rectangle 21"/>
          <p:cNvSpPr/>
          <p:nvPr/>
        </p:nvSpPr>
        <p:spPr>
          <a:xfrm>
            <a:off x="413568" y="1503485"/>
            <a:ext cx="1944000" cy="1736724"/>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a:solidFill>
                  <a:schemeClr val="bg1"/>
                </a:solidFill>
                <a:latin typeface="Sun Life Sans" panose="020B0504030304030303" pitchFamily="34" charset="0"/>
              </a:rPr>
              <a:t>Valeur pour l’entreprise</a:t>
            </a:r>
          </a:p>
        </p:txBody>
      </p:sp>
      <p:pic>
        <p:nvPicPr>
          <p:cNvPr id="25" name="Picture 24"/>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993283" y="1005261"/>
            <a:ext cx="899571" cy="900000"/>
          </a:xfrm>
          <a:prstGeom prst="rect">
            <a:avLst/>
          </a:prstGeom>
        </p:spPr>
      </p:pic>
    </p:spTree>
    <p:custDataLst>
      <p:tags r:id="rId1"/>
    </p:custDataLst>
    <p:extLst>
      <p:ext uri="{BB962C8B-B14F-4D97-AF65-F5344CB8AC3E}">
        <p14:creationId xmlns:p14="http://schemas.microsoft.com/office/powerpoint/2010/main" val="778763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flipH="1">
            <a:off x="-1944776" y="-663462"/>
            <a:ext cx="11111204" cy="7417320"/>
          </a:xfrm>
          <a:prstGeom prst="rect">
            <a:avLst/>
          </a:prstGeom>
        </p:spPr>
      </p:pic>
      <p:sp>
        <p:nvSpPr>
          <p:cNvPr id="7" name="Oval 6"/>
          <p:cNvSpPr/>
          <p:nvPr/>
        </p:nvSpPr>
        <p:spPr>
          <a:xfrm>
            <a:off x="4646693" y="-256500"/>
            <a:ext cx="5400000" cy="54000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5" name="Oval 14"/>
          <p:cNvSpPr/>
          <p:nvPr/>
        </p:nvSpPr>
        <p:spPr>
          <a:xfrm>
            <a:off x="4418092" y="-556591"/>
            <a:ext cx="5288749" cy="5288749"/>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TextBox 12"/>
          <p:cNvSpPr txBox="1"/>
          <p:nvPr/>
        </p:nvSpPr>
        <p:spPr>
          <a:xfrm>
            <a:off x="5663550" y="1132809"/>
            <a:ext cx="3552888" cy="2123658"/>
          </a:xfrm>
          <a:prstGeom prst="rect">
            <a:avLst/>
          </a:prstGeom>
          <a:noFill/>
        </p:spPr>
        <p:txBody>
          <a:bodyPr wrap="square" rtlCol="0">
            <a:spAutoFit/>
          </a:bodyPr>
          <a:lstStyle/>
          <a:p>
            <a:r>
              <a:rPr lang="fr-CA" dirty="1" sz="4400">
                <a:solidFill>
                  <a:srgbClr val="003946"/>
                </a:solidFill>
                <a:latin typeface="Sun Life Sans" panose="020B0504030304030303" pitchFamily="34" charset="0"/>
              </a:rPr>
              <a:t>Changements réglementaires à</a:t>
            </a:r>
          </a:p>
        </p:txBody>
      </p:sp>
      <p:sp>
        <p:nvSpPr>
          <p:cNvPr id="14" name="Title 5">
            <a:extLst>
              <a:ext uri="{FF2B5EF4-FFF2-40B4-BE49-F238E27FC236}">
                <a16:creationId xmlns:a16="http://schemas.microsoft.com/office/drawing/2014/main" id="{42C97E06-D0D1-E049-A70E-3FBBC94AD452}"/>
              </a:ext>
            </a:extLst>
          </p:cNvPr>
          <p:cNvSpPr txBox="1">
            <a:spLocks/>
          </p:cNvSpPr>
          <p:nvPr/>
        </p:nvSpPr>
        <p:spPr>
          <a:xfrm>
            <a:off x="6663468" y="2389044"/>
            <a:ext cx="4047272" cy="994172"/>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0" i="0" u="none" kern="1200">
                <a:solidFill>
                  <a:srgbClr val="003946"/>
                </a:solidFill>
                <a:latin typeface="Calibri"/>
                <a:ea typeface="+mj-ea"/>
                <a:cs typeface="Calibri"/>
              </a:defRPr>
            </a:lvl1pPr>
          </a:lstStyle>
          <a:p>
            <a:r>
              <a:rPr lang="fr-CA" dirty="1" sz="4800">
                <a:solidFill>
                  <a:srgbClr val="EAAB00"/>
                </a:solidFill>
                <a:latin typeface="Sun Life Script" pitchFamily="2" charset="0"/>
              </a:rPr>
              <a:t>l’horizon</a:t>
            </a:r>
          </a:p>
        </p:txBody>
      </p:sp>
    </p:spTree>
    <p:custDataLst>
      <p:tags r:id="rId1"/>
    </p:custDataLst>
    <p:extLst>
      <p:ext uri="{BB962C8B-B14F-4D97-AF65-F5344CB8AC3E}">
        <p14:creationId xmlns:p14="http://schemas.microsoft.com/office/powerpoint/2010/main" val="39340483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526833" y="-51276"/>
            <a:ext cx="7792164" cy="5194776"/>
          </a:xfrm>
          <a:prstGeom prst="rect">
            <a:avLst/>
          </a:prstGeom>
        </p:spPr>
      </p:pic>
      <p:sp>
        <p:nvSpPr>
          <p:cNvPr id="11" name="Oval 10"/>
          <p:cNvSpPr/>
          <p:nvPr/>
        </p:nvSpPr>
        <p:spPr>
          <a:xfrm>
            <a:off x="-821122" y="-1044072"/>
            <a:ext cx="6814417" cy="73279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Oval 12"/>
          <p:cNvSpPr/>
          <p:nvPr/>
        </p:nvSpPr>
        <p:spPr>
          <a:xfrm>
            <a:off x="-1858566" y="-2046198"/>
            <a:ext cx="8244037" cy="8244035"/>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8" name="TextBox 7"/>
          <p:cNvSpPr txBox="1"/>
          <p:nvPr/>
        </p:nvSpPr>
        <p:spPr>
          <a:xfrm>
            <a:off x="204372" y="345703"/>
            <a:ext cx="2101506" cy="646331"/>
          </a:xfrm>
          <a:prstGeom prst="rect">
            <a:avLst/>
          </a:prstGeom>
          <a:noFill/>
        </p:spPr>
        <p:txBody>
          <a:bodyPr wrap="square" rtlCol="0">
            <a:spAutoFit/>
          </a:bodyPr>
          <a:lstStyle/>
          <a:p>
            <a:r>
              <a:rPr lang="fr-CA" dirty="1" sz="3600">
                <a:solidFill>
                  <a:srgbClr val="003946"/>
                </a:solidFill>
                <a:latin typeface="Sun Life Sans" panose="020B0504030304030303" pitchFamily="34" charset="0"/>
              </a:rPr>
              <a:t>À</a:t>
            </a:r>
          </a:p>
        </p:txBody>
      </p:sp>
      <p:sp>
        <p:nvSpPr>
          <p:cNvPr id="10" name="TextBox 9"/>
          <p:cNvSpPr txBox="1"/>
          <p:nvPr/>
        </p:nvSpPr>
        <p:spPr>
          <a:xfrm>
            <a:off x="1368826" y="1669648"/>
            <a:ext cx="4272874" cy="369332"/>
          </a:xfrm>
          <a:prstGeom prst="rect">
            <a:avLst/>
          </a:prstGeom>
          <a:noFill/>
        </p:spPr>
        <p:txBody>
          <a:bodyPr wrap="square" rtlCol="0">
            <a:spAutoFit/>
          </a:bodyPr>
          <a:lstStyle/>
          <a:p>
            <a:r>
              <a:rPr lang="fr-CA" dirty="1">
                <a:solidFill>
                  <a:srgbClr val="003946"/>
                </a:solidFill>
                <a:latin typeface="Sun Life Sans" panose="020B0504030304030303" pitchFamily="34" charset="0"/>
              </a:rPr>
              <a:t>Restrictions réglementaires</a:t>
            </a:r>
          </a:p>
        </p:txBody>
      </p:sp>
      <p:sp>
        <p:nvSpPr>
          <p:cNvPr id="12" name="TextBox 11"/>
          <p:cNvSpPr txBox="1"/>
          <p:nvPr/>
        </p:nvSpPr>
        <p:spPr>
          <a:xfrm>
            <a:off x="1368826" y="2620007"/>
            <a:ext cx="4576188" cy="369332"/>
          </a:xfrm>
          <a:prstGeom prst="rect">
            <a:avLst/>
          </a:prstGeom>
          <a:noFill/>
        </p:spPr>
        <p:txBody>
          <a:bodyPr wrap="square" rtlCol="0">
            <a:spAutoFit/>
          </a:bodyPr>
          <a:lstStyle/>
          <a:p>
            <a:r>
              <a:rPr lang="fr-CA" dirty="1">
                <a:solidFill>
                  <a:srgbClr val="003946"/>
                </a:solidFill>
                <a:latin typeface="Sun Life Sans" panose="020B0504030304030303" pitchFamily="34" charset="0"/>
              </a:rPr>
              <a:t>Recours aux titres de conseiller financier et de planificateur financier</a:t>
            </a:r>
          </a:p>
        </p:txBody>
      </p:sp>
      <p:pic>
        <p:nvPicPr>
          <p:cNvPr id="16" name="Picture 15"/>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45696" y="1594324"/>
            <a:ext cx="503674" cy="503674"/>
          </a:xfrm>
          <a:prstGeom prst="rect">
            <a:avLst/>
          </a:prstGeom>
        </p:spPr>
      </p:pic>
      <p:pic>
        <p:nvPicPr>
          <p:cNvPr id="17" name="Picture 16"/>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45696" y="2539749"/>
            <a:ext cx="503674" cy="503674"/>
          </a:xfrm>
          <a:prstGeom prst="rect">
            <a:avLst/>
          </a:prstGeom>
        </p:spPr>
      </p:pic>
      <p:sp>
        <p:nvSpPr>
          <p:cNvPr id="24" name="TextBox 23"/>
          <p:cNvSpPr txBox="1"/>
          <p:nvPr/>
        </p:nvSpPr>
        <p:spPr>
          <a:xfrm>
            <a:off x="1777432" y="244403"/>
            <a:ext cx="3948483" cy="830997"/>
          </a:xfrm>
          <a:prstGeom prst="rect">
            <a:avLst/>
          </a:prstGeom>
          <a:noFill/>
        </p:spPr>
        <p:txBody>
          <a:bodyPr wrap="square" rtlCol="0">
            <a:spAutoFit/>
          </a:bodyPr>
          <a:lstStyle/>
          <a:p>
            <a:r>
              <a:rPr lang="fr-CA" dirty="1" sz="4800">
                <a:solidFill>
                  <a:srgbClr val="EAAB00"/>
                </a:solidFill>
                <a:latin typeface="Sun Life Script" pitchFamily="2" charset="0"/>
              </a:rPr>
              <a:t>l’horizon</a:t>
            </a:r>
          </a:p>
        </p:txBody>
      </p:sp>
      <p:sp>
        <p:nvSpPr>
          <p:cNvPr id="14" name="TextBox 13"/>
          <p:cNvSpPr txBox="1"/>
          <p:nvPr/>
        </p:nvSpPr>
        <p:spPr>
          <a:xfrm>
            <a:off x="1368826" y="3425927"/>
            <a:ext cx="4576188" cy="646331"/>
          </a:xfrm>
          <a:prstGeom prst="rect">
            <a:avLst/>
          </a:prstGeom>
          <a:noFill/>
        </p:spPr>
        <p:txBody>
          <a:bodyPr wrap="square" rtlCol="0">
            <a:spAutoFit/>
          </a:bodyPr>
          <a:lstStyle/>
          <a:p>
            <a:r>
              <a:rPr lang="fr-CA" dirty="1">
                <a:solidFill>
                  <a:srgbClr val="003946"/>
                </a:solidFill>
                <a:latin typeface="Sun Life Sans" panose="020B0504030304030303" pitchFamily="34" charset="0"/>
              </a:rPr>
              <a:t>Moment tout indiqué pour avoir une longueur d’avance sur les changements réglementaires</a:t>
            </a:r>
          </a:p>
        </p:txBody>
      </p:sp>
      <p:pic>
        <p:nvPicPr>
          <p:cNvPr id="18" name="Picture 17"/>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45696" y="3485174"/>
            <a:ext cx="503674" cy="503674"/>
          </a:xfrm>
          <a:prstGeom prst="rect">
            <a:avLst/>
          </a:prstGeom>
        </p:spPr>
      </p:pic>
    </p:spTree>
    <p:custDataLst>
      <p:tags r:id="rId1"/>
    </p:custDataLst>
    <p:extLst>
      <p:ext uri="{BB962C8B-B14F-4D97-AF65-F5344CB8AC3E}">
        <p14:creationId xmlns:p14="http://schemas.microsoft.com/office/powerpoint/2010/main" val="1246760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flipH="1">
            <a:off x="-1944776" y="-663462"/>
            <a:ext cx="11111204" cy="7417320"/>
          </a:xfrm>
          <a:prstGeom prst="rect">
            <a:avLst/>
          </a:prstGeom>
        </p:spPr>
      </p:pic>
      <p:sp>
        <p:nvSpPr>
          <p:cNvPr id="7" name="Oval 6"/>
          <p:cNvSpPr/>
          <p:nvPr/>
        </p:nvSpPr>
        <p:spPr>
          <a:xfrm>
            <a:off x="4646693" y="-256500"/>
            <a:ext cx="5400000" cy="54000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5" name="Oval 14"/>
          <p:cNvSpPr/>
          <p:nvPr/>
        </p:nvSpPr>
        <p:spPr>
          <a:xfrm>
            <a:off x="4418092" y="-556591"/>
            <a:ext cx="5288749" cy="5288749"/>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TextBox 12"/>
          <p:cNvSpPr txBox="1"/>
          <p:nvPr/>
        </p:nvSpPr>
        <p:spPr>
          <a:xfrm>
            <a:off x="5157494" y="1291180"/>
            <a:ext cx="3552888" cy="769441"/>
          </a:xfrm>
          <a:prstGeom prst="rect">
            <a:avLst/>
          </a:prstGeom>
          <a:noFill/>
        </p:spPr>
        <p:txBody>
          <a:bodyPr wrap="square" rtlCol="0">
            <a:spAutoFit/>
          </a:bodyPr>
          <a:lstStyle/>
          <a:p>
            <a:r>
              <a:rPr lang="fr-CA" dirty="1" sz="4400">
                <a:solidFill>
                  <a:srgbClr val="003946"/>
                </a:solidFill>
                <a:latin typeface="Sun Life Sans" panose="020B0504030304030303" pitchFamily="34" charset="0"/>
              </a:rPr>
              <a:t>Avantages des</a:t>
            </a:r>
          </a:p>
        </p:txBody>
      </p:sp>
      <p:sp>
        <p:nvSpPr>
          <p:cNvPr id="14" name="Title 5">
            <a:extLst>
              <a:ext uri="{FF2B5EF4-FFF2-40B4-BE49-F238E27FC236}">
                <a16:creationId xmlns:a16="http://schemas.microsoft.com/office/drawing/2014/main" id="{42C97E06-D0D1-E049-A70E-3FBBC94AD452}"/>
              </a:ext>
            </a:extLst>
          </p:cNvPr>
          <p:cNvSpPr txBox="1">
            <a:spLocks/>
          </p:cNvSpPr>
          <p:nvPr/>
        </p:nvSpPr>
        <p:spPr>
          <a:xfrm>
            <a:off x="5663550" y="1825946"/>
            <a:ext cx="4047272" cy="994172"/>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0" i="0" u="none" kern="1200">
                <a:solidFill>
                  <a:srgbClr val="003946"/>
                </a:solidFill>
                <a:latin typeface="Calibri"/>
                <a:ea typeface="+mj-ea"/>
                <a:cs typeface="Calibri"/>
              </a:defRPr>
            </a:lvl1pPr>
          </a:lstStyle>
          <a:p>
            <a:r>
              <a:rPr lang="fr-CA" dirty="1" sz="4800">
                <a:solidFill>
                  <a:srgbClr val="EAAB00"/>
                </a:solidFill>
                <a:latin typeface="Sun Life Script" pitchFamily="2" charset="0"/>
              </a:rPr>
              <a:t>Titres</a:t>
            </a:r>
          </a:p>
        </p:txBody>
      </p:sp>
    </p:spTree>
    <p:custDataLst>
      <p:tags r:id="rId1"/>
    </p:custDataLst>
    <p:extLst>
      <p:ext uri="{BB962C8B-B14F-4D97-AF65-F5344CB8AC3E}">
        <p14:creationId xmlns:p14="http://schemas.microsoft.com/office/powerpoint/2010/main" val="36122906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330200" y="4711700"/>
            <a:ext cx="3657600" cy="2921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3" name="TextBox 2">
            <a:extLst>
              <a:ext uri="{FF2B5EF4-FFF2-40B4-BE49-F238E27FC236}">
                <a16:creationId xmlns:a16="http://schemas.microsoft.com/office/drawing/2014/main" id="{EFFAC51D-686C-6149-B1B3-36925C5CAAAF}"/>
              </a:ext>
            </a:extLst>
          </p:cNvPr>
          <p:cNvSpPr txBox="1"/>
          <p:nvPr/>
        </p:nvSpPr>
        <p:spPr>
          <a:xfrm>
            <a:off x="1710384" y="108083"/>
            <a:ext cx="2811683"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Avantages des</a:t>
            </a:r>
            <a:r>
              <a:rPr lang="fr-CA" dirty="1" sz="4000">
                <a:solidFill>
                  <a:srgbClr val="003946"/>
                </a:solidFill>
                <a:latin typeface="Sun Life Sans" panose="02000503000000020004" pitchFamily="2" charset="77"/>
              </a:rPr>
              <a:t> </a:t>
            </a:r>
          </a:p>
        </p:txBody>
      </p:sp>
      <p:sp>
        <p:nvSpPr>
          <p:cNvPr id="15" name="TextBox 14"/>
          <p:cNvSpPr txBox="1"/>
          <p:nvPr/>
        </p:nvSpPr>
        <p:spPr>
          <a:xfrm>
            <a:off x="4403335" y="60605"/>
            <a:ext cx="3335665" cy="830997"/>
          </a:xfrm>
          <a:prstGeom prst="rect">
            <a:avLst/>
          </a:prstGeom>
          <a:noFill/>
        </p:spPr>
        <p:txBody>
          <a:bodyPr wrap="square" rtlCol="0">
            <a:spAutoFit/>
          </a:bodyPr>
          <a:lstStyle/>
          <a:p>
            <a:r>
              <a:rPr lang="fr-CA" dirty="1" sz="4800">
                <a:solidFill>
                  <a:srgbClr val="EAAB00"/>
                </a:solidFill>
                <a:latin typeface="Sun Life Script" pitchFamily="2" charset="0"/>
              </a:rPr>
              <a:t>Titres</a:t>
            </a:r>
          </a:p>
        </p:txBody>
      </p:sp>
      <p:sp>
        <p:nvSpPr>
          <p:cNvPr id="12" name="Oval 11"/>
          <p:cNvSpPr/>
          <p:nvPr/>
        </p:nvSpPr>
        <p:spPr>
          <a:xfrm>
            <a:off x="1527383" y="1581916"/>
            <a:ext cx="6120000" cy="6120000"/>
          </a:xfrm>
          <a:prstGeom prst="ellipse">
            <a:avLst/>
          </a:prstGeom>
          <a:no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ln>
                <a:solidFill>
                  <a:schemeClr val="accent1"/>
                </a:solidFill>
              </a:ln>
              <a:noFill/>
            </a:endParaRPr>
          </a:p>
        </p:txBody>
      </p:sp>
      <p:sp>
        <p:nvSpPr>
          <p:cNvPr id="13" name="Oval 12"/>
          <p:cNvSpPr/>
          <p:nvPr/>
        </p:nvSpPr>
        <p:spPr>
          <a:xfrm>
            <a:off x="1239385" y="3225703"/>
            <a:ext cx="1620000" cy="1620000"/>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sz="1400" b="1">
                <a:solidFill>
                  <a:schemeClr val="bg1"/>
                </a:solidFill>
                <a:latin typeface="Sun Life Sans" panose="020B0504030304030303" pitchFamily="34" charset="0"/>
              </a:rPr>
              <a:t>Connaissances</a:t>
            </a:r>
          </a:p>
        </p:txBody>
      </p:sp>
      <p:sp>
        <p:nvSpPr>
          <p:cNvPr id="16" name="Oval 15"/>
          <p:cNvSpPr/>
          <p:nvPr/>
        </p:nvSpPr>
        <p:spPr>
          <a:xfrm>
            <a:off x="2533115" y="1239228"/>
            <a:ext cx="1620000" cy="1620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sz="1350" b="1">
                <a:solidFill>
                  <a:schemeClr val="tx2"/>
                </a:solidFill>
                <a:latin typeface="Sun Life Sans" panose="020B0504030304030303" pitchFamily="34" charset="0"/>
              </a:rPr>
              <a:t>Efficacité</a:t>
            </a:r>
          </a:p>
        </p:txBody>
      </p:sp>
      <p:sp>
        <p:nvSpPr>
          <p:cNvPr id="17" name="Oval 16"/>
          <p:cNvSpPr/>
          <p:nvPr/>
        </p:nvSpPr>
        <p:spPr>
          <a:xfrm>
            <a:off x="5092744" y="1239228"/>
            <a:ext cx="1620000" cy="1620000"/>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sz="1400" b="1">
                <a:solidFill>
                  <a:schemeClr val="bg1"/>
                </a:solidFill>
                <a:latin typeface="Sun Life Sans" panose="020B0504030304030303" pitchFamily="34" charset="0"/>
              </a:rPr>
              <a:t>Crédibilité</a:t>
            </a:r>
          </a:p>
        </p:txBody>
      </p:sp>
      <p:pic>
        <p:nvPicPr>
          <p:cNvPr id="18" name="Picture 1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474671" y="2680666"/>
            <a:ext cx="2462834" cy="2462834"/>
          </a:xfrm>
          <a:prstGeom prst="rect">
            <a:avLst/>
          </a:prstGeom>
        </p:spPr>
      </p:pic>
      <p:sp>
        <p:nvSpPr>
          <p:cNvPr id="20" name="Oval 19"/>
          <p:cNvSpPr/>
          <p:nvPr/>
        </p:nvSpPr>
        <p:spPr>
          <a:xfrm>
            <a:off x="6352269" y="3225703"/>
            <a:ext cx="1620000" cy="1620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sz="1400" b="1">
                <a:solidFill>
                  <a:schemeClr val="tx2"/>
                </a:solidFill>
                <a:latin typeface="Sun Life Sans" panose="020B0504030304030303" pitchFamily="34" charset="0"/>
              </a:rPr>
              <a:t>Réseautage</a:t>
            </a:r>
          </a:p>
        </p:txBody>
      </p:sp>
    </p:spTree>
    <p:custDataLst>
      <p:tags r:id="rId1"/>
    </p:custDataLst>
    <p:extLst>
      <p:ext uri="{BB962C8B-B14F-4D97-AF65-F5344CB8AC3E}">
        <p14:creationId xmlns:p14="http://schemas.microsoft.com/office/powerpoint/2010/main" val="39457524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flipH="1">
            <a:off x="-1944776" y="-663462"/>
            <a:ext cx="11111204" cy="7417320"/>
          </a:xfrm>
          <a:prstGeom prst="rect">
            <a:avLst/>
          </a:prstGeom>
        </p:spPr>
      </p:pic>
      <p:sp>
        <p:nvSpPr>
          <p:cNvPr id="7" name="Oval 6"/>
          <p:cNvSpPr/>
          <p:nvPr/>
        </p:nvSpPr>
        <p:spPr>
          <a:xfrm>
            <a:off x="4646693" y="-256500"/>
            <a:ext cx="5400000" cy="54000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5" name="Oval 14"/>
          <p:cNvSpPr/>
          <p:nvPr/>
        </p:nvSpPr>
        <p:spPr>
          <a:xfrm>
            <a:off x="4418092" y="-556591"/>
            <a:ext cx="5288749" cy="5288749"/>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TextBox 12"/>
          <p:cNvSpPr txBox="1"/>
          <p:nvPr/>
        </p:nvSpPr>
        <p:spPr>
          <a:xfrm>
            <a:off x="5157494" y="1052644"/>
            <a:ext cx="3552888" cy="2123658"/>
          </a:xfrm>
          <a:prstGeom prst="rect">
            <a:avLst/>
          </a:prstGeom>
          <a:noFill/>
        </p:spPr>
        <p:txBody>
          <a:bodyPr wrap="square" rtlCol="0">
            <a:spAutoFit/>
          </a:bodyPr>
          <a:lstStyle/>
          <a:p>
            <a:r>
              <a:rPr lang="fr-CA" dirty="1" sz="4400">
                <a:solidFill>
                  <a:srgbClr val="003946"/>
                </a:solidFill>
                <a:latin typeface="Sun Life Sans" panose="020B0504030304030303" pitchFamily="34" charset="0"/>
              </a:rPr>
              <a:t>Core financial planning</a:t>
            </a:r>
          </a:p>
        </p:txBody>
      </p:sp>
      <p:sp>
        <p:nvSpPr>
          <p:cNvPr id="14" name="Title 5">
            <a:extLst>
              <a:ext uri="{FF2B5EF4-FFF2-40B4-BE49-F238E27FC236}">
                <a16:creationId xmlns:a16="http://schemas.microsoft.com/office/drawing/2014/main" id="{42C97E06-D0D1-E049-A70E-3FBBC94AD452}"/>
              </a:ext>
            </a:extLst>
          </p:cNvPr>
          <p:cNvSpPr txBox="1">
            <a:spLocks/>
          </p:cNvSpPr>
          <p:nvPr/>
        </p:nvSpPr>
        <p:spPr>
          <a:xfrm>
            <a:off x="5829495" y="2960058"/>
            <a:ext cx="4047272" cy="994172"/>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0" i="0" u="none" kern="1200">
                <a:solidFill>
                  <a:srgbClr val="003946"/>
                </a:solidFill>
                <a:latin typeface="Calibri"/>
                <a:ea typeface="+mj-ea"/>
                <a:cs typeface="Calibri"/>
              </a:defRPr>
            </a:lvl1pPr>
          </a:lstStyle>
          <a:p>
            <a:r>
              <a:rPr lang="fr-CA" dirty="1" sz="4800">
                <a:solidFill>
                  <a:srgbClr val="EAAB00"/>
                </a:solidFill>
                <a:latin typeface="Sun Life Script" pitchFamily="2" charset="0"/>
              </a:rPr>
              <a:t>Titres</a:t>
            </a:r>
          </a:p>
        </p:txBody>
      </p:sp>
    </p:spTree>
    <p:custDataLst>
      <p:tags r:id="rId1"/>
    </p:custDataLst>
    <p:extLst>
      <p:ext uri="{BB962C8B-B14F-4D97-AF65-F5344CB8AC3E}">
        <p14:creationId xmlns:p14="http://schemas.microsoft.com/office/powerpoint/2010/main" val="9470549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93192" y="4581144"/>
            <a:ext cx="3471126"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3" name="TextBox 2">
            <a:extLst>
              <a:ext uri="{FF2B5EF4-FFF2-40B4-BE49-F238E27FC236}">
                <a16:creationId xmlns:a16="http://schemas.microsoft.com/office/drawing/2014/main" id="{EFFAC51D-686C-6149-B1B3-36925C5CAAAF}"/>
              </a:ext>
            </a:extLst>
          </p:cNvPr>
          <p:cNvSpPr txBox="1"/>
          <p:nvPr/>
        </p:nvSpPr>
        <p:spPr>
          <a:xfrm>
            <a:off x="2621100" y="139442"/>
            <a:ext cx="1399653"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Principaux</a:t>
            </a:r>
          </a:p>
        </p:txBody>
      </p:sp>
      <p:sp>
        <p:nvSpPr>
          <p:cNvPr id="15" name="TextBox 14"/>
          <p:cNvSpPr txBox="1"/>
          <p:nvPr/>
        </p:nvSpPr>
        <p:spPr>
          <a:xfrm>
            <a:off x="3814623" y="77887"/>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Titres</a:t>
            </a:r>
          </a:p>
        </p:txBody>
      </p:sp>
      <p:sp>
        <p:nvSpPr>
          <p:cNvPr id="8" name="Rounded Rectangle 7"/>
          <p:cNvSpPr/>
          <p:nvPr/>
        </p:nvSpPr>
        <p:spPr>
          <a:xfrm>
            <a:off x="1448111" y="2931026"/>
            <a:ext cx="2857846" cy="729375"/>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1600">
                <a:solidFill>
                  <a:schemeClr val="bg1"/>
                </a:solidFill>
                <a:latin typeface="Sun Life Sans" panose="020B0504030304030303" pitchFamily="34" charset="0"/>
              </a:rPr>
              <a:t>Qualified Associate Financial Planner (QAFP)*</a:t>
            </a:r>
          </a:p>
        </p:txBody>
      </p:sp>
      <p:pic>
        <p:nvPicPr>
          <p:cNvPr id="2" name="Picture 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16819" y="2468254"/>
            <a:ext cx="1654920" cy="1654920"/>
          </a:xfrm>
          <a:prstGeom prst="rect">
            <a:avLst/>
          </a:prstGeom>
        </p:spPr>
      </p:pic>
      <p:sp>
        <p:nvSpPr>
          <p:cNvPr id="13" name="Rounded Rectangle 12"/>
          <p:cNvSpPr/>
          <p:nvPr/>
        </p:nvSpPr>
        <p:spPr>
          <a:xfrm>
            <a:off x="3864318" y="1418537"/>
            <a:ext cx="2857846" cy="729375"/>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1600">
                <a:solidFill>
                  <a:schemeClr val="bg1"/>
                </a:solidFill>
                <a:latin typeface="Sun Life Sans" panose="020B0504030304030303" pitchFamily="34" charset="0"/>
              </a:rPr>
              <a:t>Planificateur</a:t>
            </a:r>
            <a:r>
              <a:rPr lang="fr-CA" dirty="1" sz="1600">
                <a:solidFill>
                  <a:schemeClr val="bg1"/>
                </a:solidFill>
                <a:latin typeface="Sun Life Sans" panose="020B0504030304030303" pitchFamily="34" charset="0"/>
              </a:rPr>
              <a:t> </a:t>
            </a:r>
          </a:p>
          <a:p>
            <a:pPr algn="ctr"/>
            <a:r>
              <a:rPr lang="fr-CA" dirty="1" sz="1600">
                <a:solidFill>
                  <a:schemeClr val="bg1"/>
                </a:solidFill>
                <a:latin typeface="Sun Life Sans" panose="020B0504030304030303" pitchFamily="34" charset="0"/>
              </a:rPr>
              <a:t>financier agréé (CFP)**</a:t>
            </a:r>
          </a:p>
        </p:txBody>
      </p:sp>
      <p:pic>
        <p:nvPicPr>
          <p:cNvPr id="16" name="Picture 15"/>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2533026" y="956159"/>
            <a:ext cx="1654920" cy="1654132"/>
          </a:xfrm>
          <a:prstGeom prst="rect">
            <a:avLst/>
          </a:prstGeom>
        </p:spPr>
      </p:pic>
      <p:sp>
        <p:nvSpPr>
          <p:cNvPr id="17" name="Rounded Rectangle 16"/>
          <p:cNvSpPr/>
          <p:nvPr/>
        </p:nvSpPr>
        <p:spPr>
          <a:xfrm>
            <a:off x="6101019" y="2923774"/>
            <a:ext cx="2857846" cy="729375"/>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1600">
                <a:solidFill>
                  <a:schemeClr val="bg1"/>
                </a:solidFill>
                <a:latin typeface="Sun Life Sans" panose="020B0504030304030303" pitchFamily="34" charset="0"/>
              </a:rPr>
              <a:t>Assureur-vie</a:t>
            </a:r>
          </a:p>
          <a:p>
            <a:pPr algn="ctr"/>
            <a:r>
              <a:rPr lang="fr-CA" dirty="1" sz="1600">
                <a:solidFill>
                  <a:schemeClr val="bg1"/>
                </a:solidFill>
                <a:latin typeface="Sun Life Sans" panose="020B0504030304030303" pitchFamily="34" charset="0"/>
              </a:rPr>
              <a:t>agréé (AVA)***</a:t>
            </a:r>
          </a:p>
        </p:txBody>
      </p:sp>
      <p:pic>
        <p:nvPicPr>
          <p:cNvPr id="18" name="Picture 17"/>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4819422" y="2461002"/>
            <a:ext cx="1654920" cy="1654920"/>
          </a:xfrm>
          <a:prstGeom prst="rect">
            <a:avLst/>
          </a:prstGeom>
        </p:spPr>
      </p:pic>
      <p:sp>
        <p:nvSpPr>
          <p:cNvPr id="5" name="TextBox 4"/>
          <p:cNvSpPr txBox="1"/>
          <p:nvPr/>
        </p:nvSpPr>
        <p:spPr>
          <a:xfrm>
            <a:off x="1" y="4460833"/>
            <a:ext cx="9144000" cy="646331"/>
          </a:xfrm>
          <a:prstGeom prst="rect">
            <a:avLst/>
          </a:prstGeom>
          <a:noFill/>
        </p:spPr>
        <p:txBody>
          <a:bodyPr wrap="square" rtlCol="0">
            <a:spAutoFit/>
          </a:bodyPr>
          <a:lstStyle/>
          <a:p>
            <a:r>
              <a:rPr lang="fr-CA" dirty="1" sz="900">
                <a:latin typeface="Arial" panose="020B0604020202020204" pitchFamily="34" charset="0"/>
                <a:cs typeface="Arial" panose="020B0604020202020204" pitchFamily="34" charset="0"/>
              </a:rPr>
              <a:t>* Le titre de QAFP n’est pas accepté par les organismes de réglementation québécois. Ce titre ne peut pas être utilisé au Québec pour les conseillers autorisés.</a:t>
            </a:r>
          </a:p>
          <a:p>
            <a:r>
              <a:rPr lang="fr-CA" dirty="1" sz="900">
                <a:latin typeface="Arial" panose="020B0604020202020204" pitchFamily="34" charset="0"/>
                <a:cs typeface="Arial" panose="020B0604020202020204" pitchFamily="34" charset="0"/>
              </a:rPr>
              <a:t>* Le titre de CFP n’est pas accepté par les organismes de réglementation québécois. Ce titre ne peut pas être utilisé au Québec pour les conseillers autorisés.</a:t>
            </a:r>
            <a:r>
              <a:rPr lang="fr-CA" dirty="1" sz="900">
                <a:latin typeface="Arial" panose="020B0604020202020204" pitchFamily="34" charset="0"/>
                <a:cs typeface="Arial" panose="020B0604020202020204" pitchFamily="34" charset="0"/>
              </a:rPr>
              <a:t> </a:t>
            </a:r>
            <a:r>
              <a:rPr lang="fr-CA" dirty="1" sz="900">
                <a:latin typeface="Arial" panose="020B0604020202020204" pitchFamily="34" charset="0"/>
                <a:cs typeface="Arial" panose="020B0604020202020204" pitchFamily="34" charset="0"/>
              </a:rPr>
              <a:t>Les titulaires du titre de CFP peuvent obtenir le titre de planificateur financier (Pl. Fin.) au Québec en présentant une demande d’équivalence.</a:t>
            </a:r>
            <a:r>
              <a:rPr lang="fr-CA" dirty="1" sz="900">
                <a:latin typeface="Arial" panose="020B0604020202020204" pitchFamily="34" charset="0"/>
                <a:cs typeface="Arial" panose="020B0604020202020204" pitchFamily="34" charset="0"/>
              </a:rPr>
              <a:t> </a:t>
            </a:r>
          </a:p>
          <a:p>
            <a:r>
              <a:rPr lang="fr-CA" dirty="1" sz="900">
                <a:latin typeface="Arial" panose="020B0604020202020204" pitchFamily="34" charset="0"/>
                <a:cs typeface="Arial" panose="020B0604020202020204" pitchFamily="34" charset="0"/>
              </a:rPr>
              <a:t>*** Les conseillers autorisés au Québec ne peuvent pas utiliser le titre d’AVA et doivent présenter une demande d’équivalence.</a:t>
            </a:r>
            <a:r>
              <a:rPr lang="fr-CA" dirty="1" sz="900">
                <a:latin typeface="Arial" panose="020B0604020202020204" pitchFamily="34" charset="0"/>
                <a:cs typeface="Arial" panose="020B0604020202020204" pitchFamily="34" charset="0"/>
              </a:rPr>
              <a:t>  </a:t>
            </a:r>
            <a:r>
              <a:rPr lang="fr-CA" dirty="1" sz="900">
                <a:latin typeface="Arial" panose="020B0604020202020204" pitchFamily="34" charset="0"/>
                <a:cs typeface="Arial" panose="020B0604020202020204" pitchFamily="34" charset="0"/>
              </a:rPr>
              <a:t>Le titre d’AVA ne peut pas remplacer le titre de planificateur financier.</a:t>
            </a:r>
          </a:p>
        </p:txBody>
      </p:sp>
    </p:spTree>
    <p:custDataLst>
      <p:tags r:id="rId1"/>
    </p:custDataLst>
    <p:extLst>
      <p:ext uri="{BB962C8B-B14F-4D97-AF65-F5344CB8AC3E}">
        <p14:creationId xmlns:p14="http://schemas.microsoft.com/office/powerpoint/2010/main" val="12038190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93192" y="4581144"/>
            <a:ext cx="3471126"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3" name="TextBox 2">
            <a:extLst>
              <a:ext uri="{FF2B5EF4-FFF2-40B4-BE49-F238E27FC236}">
                <a16:creationId xmlns:a16="http://schemas.microsoft.com/office/drawing/2014/main" id="{EFFAC51D-686C-6149-B1B3-36925C5CAAAF}"/>
              </a:ext>
            </a:extLst>
          </p:cNvPr>
          <p:cNvSpPr txBox="1"/>
          <p:nvPr/>
        </p:nvSpPr>
        <p:spPr>
          <a:xfrm>
            <a:off x="2621100" y="139442"/>
            <a:ext cx="1399653"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Principaux</a:t>
            </a:r>
          </a:p>
        </p:txBody>
      </p:sp>
      <p:sp>
        <p:nvSpPr>
          <p:cNvPr id="15" name="TextBox 14"/>
          <p:cNvSpPr txBox="1"/>
          <p:nvPr/>
        </p:nvSpPr>
        <p:spPr>
          <a:xfrm>
            <a:off x="3814623" y="77887"/>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Titres</a:t>
            </a:r>
          </a:p>
        </p:txBody>
      </p:sp>
      <p:sp>
        <p:nvSpPr>
          <p:cNvPr id="8" name="Rounded Rectangle 7"/>
          <p:cNvSpPr/>
          <p:nvPr/>
        </p:nvSpPr>
        <p:spPr>
          <a:xfrm>
            <a:off x="1804383" y="1128545"/>
            <a:ext cx="2857846" cy="729375"/>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1600">
                <a:solidFill>
                  <a:schemeClr val="bg1"/>
                </a:solidFill>
                <a:latin typeface="Sun Life Sans" panose="020B0504030304030303" pitchFamily="34" charset="0"/>
              </a:rPr>
              <a:t>Qualified Associate Financial Planner (QAFP)</a:t>
            </a:r>
          </a:p>
        </p:txBody>
      </p:sp>
      <p:pic>
        <p:nvPicPr>
          <p:cNvPr id="2" name="Picture 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73091" y="665773"/>
            <a:ext cx="1654920" cy="1654920"/>
          </a:xfrm>
          <a:prstGeom prst="rect">
            <a:avLst/>
          </a:prstGeom>
        </p:spPr>
      </p:pic>
      <p:sp>
        <p:nvSpPr>
          <p:cNvPr id="19" name="TextBox 18">
            <a:extLst>
              <a:ext uri="{FF2B5EF4-FFF2-40B4-BE49-F238E27FC236}">
                <a16:creationId xmlns:a16="http://schemas.microsoft.com/office/drawing/2014/main" id="{01DE9704-546F-6444-936B-5500656EDCC3}"/>
              </a:ext>
            </a:extLst>
          </p:cNvPr>
          <p:cNvSpPr txBox="1"/>
          <p:nvPr/>
        </p:nvSpPr>
        <p:spPr>
          <a:xfrm>
            <a:off x="5026306" y="1171795"/>
            <a:ext cx="3207054" cy="523220"/>
          </a:xfrm>
          <a:prstGeom prst="rect">
            <a:avLst/>
          </a:prstGeom>
          <a:noFill/>
        </p:spPr>
        <p:txBody>
          <a:bodyPr wrap="square" numCol="1" spcCol="457200" rtlCol="0">
            <a:spAutoFit/>
          </a:bodyPr>
          <a:lstStyle/>
          <a:p>
            <a:r>
              <a:rPr lang="fr-CA" dirty="1" sz="2800">
                <a:solidFill>
                  <a:schemeClr val="tx2"/>
                </a:solidFill>
                <a:latin typeface="Sun Life Sans" panose="020B0504030304030303" pitchFamily="34" charset="0"/>
              </a:rPr>
              <a:t>Qu’est-ce que c’est?</a:t>
            </a:r>
          </a:p>
        </p:txBody>
      </p:sp>
      <p:sp>
        <p:nvSpPr>
          <p:cNvPr id="20" name="TextBox 19">
            <a:extLst>
              <a:ext uri="{FF2B5EF4-FFF2-40B4-BE49-F238E27FC236}">
                <a16:creationId xmlns:a16="http://schemas.microsoft.com/office/drawing/2014/main" id="{01DE9704-546F-6444-936B-5500656EDCC3}"/>
              </a:ext>
            </a:extLst>
          </p:cNvPr>
          <p:cNvSpPr txBox="1"/>
          <p:nvPr/>
        </p:nvSpPr>
        <p:spPr>
          <a:xfrm>
            <a:off x="1918897" y="2583604"/>
            <a:ext cx="5699728" cy="1077218"/>
          </a:xfrm>
          <a:prstGeom prst="rect">
            <a:avLst/>
          </a:prstGeom>
          <a:noFill/>
        </p:spPr>
        <p:txBody>
          <a:bodyPr wrap="square" numCol="1" spcCol="457200" rtlCol="0">
            <a:spAutoFit/>
          </a:bodyPr>
          <a:lstStyle/>
          <a:p>
            <a:r>
              <a:rPr lang="fr-CA" dirty="1" sz="1600">
                <a:solidFill>
                  <a:schemeClr val="tx2"/>
                </a:solidFill>
                <a:latin typeface="Sun Life Sans" panose="020B0504030304030303" pitchFamily="34" charset="0"/>
              </a:rPr>
              <a:t>Les professionnels détenant ce titre ont démontré les connaissances, les compétences, l’expérience et l’éthique nécessaires pour offrir des </a:t>
            </a:r>
            <a:r>
              <a:rPr lang="fr-CA" dirty="1" b="1" sz="1600">
                <a:solidFill>
                  <a:schemeClr val="tx2"/>
                </a:solidFill>
                <a:latin typeface="Sun Life Sans" panose="020B0504030304030303" pitchFamily="34" charset="0"/>
              </a:rPr>
              <a:t>stratégies et des solutions globales en matière de planification financière à la plupart des Canadiens et répondre à leurs besoins en matière de planification financière</a:t>
            </a:r>
            <a:r>
              <a:rPr lang="fr-CA" dirty="1" sz="1600">
                <a:solidFill>
                  <a:schemeClr val="tx2"/>
                </a:solidFill>
                <a:latin typeface="Sun Life Sans" panose="020B0504030304030303" pitchFamily="34" charset="0"/>
              </a:rPr>
              <a:t>.</a:t>
            </a:r>
          </a:p>
        </p:txBody>
      </p:sp>
      <p:sp>
        <p:nvSpPr>
          <p:cNvPr id="21" name="Oval 20"/>
          <p:cNvSpPr/>
          <p:nvPr/>
        </p:nvSpPr>
        <p:spPr>
          <a:xfrm>
            <a:off x="7133158" y="3526024"/>
            <a:ext cx="2520000" cy="2520000"/>
          </a:xfrm>
          <a:prstGeom prst="ellipse">
            <a:avLst/>
          </a:prstGeom>
          <a:solidFill>
            <a:srgbClr val="FFCB0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solidFill>
                <a:schemeClr val="tx2"/>
              </a:solidFill>
            </a:endParaRPr>
          </a:p>
        </p:txBody>
      </p:sp>
    </p:spTree>
    <p:custDataLst>
      <p:tags r:id="rId1"/>
    </p:custDataLst>
    <p:extLst>
      <p:ext uri="{BB962C8B-B14F-4D97-AF65-F5344CB8AC3E}">
        <p14:creationId xmlns:p14="http://schemas.microsoft.com/office/powerpoint/2010/main" val="31493429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93192" y="4581144"/>
            <a:ext cx="3471126"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3" name="TextBox 2">
            <a:extLst>
              <a:ext uri="{FF2B5EF4-FFF2-40B4-BE49-F238E27FC236}">
                <a16:creationId xmlns:a16="http://schemas.microsoft.com/office/drawing/2014/main" id="{EFFAC51D-686C-6149-B1B3-36925C5CAAAF}"/>
              </a:ext>
            </a:extLst>
          </p:cNvPr>
          <p:cNvSpPr txBox="1"/>
          <p:nvPr/>
        </p:nvSpPr>
        <p:spPr>
          <a:xfrm>
            <a:off x="2621100" y="139442"/>
            <a:ext cx="1399653"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Principaux</a:t>
            </a:r>
          </a:p>
        </p:txBody>
      </p:sp>
      <p:sp>
        <p:nvSpPr>
          <p:cNvPr id="15" name="TextBox 14"/>
          <p:cNvSpPr txBox="1"/>
          <p:nvPr/>
        </p:nvSpPr>
        <p:spPr>
          <a:xfrm>
            <a:off x="3814623" y="77887"/>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Titres</a:t>
            </a:r>
          </a:p>
        </p:txBody>
      </p:sp>
      <p:sp>
        <p:nvSpPr>
          <p:cNvPr id="8" name="Rounded Rectangle 7"/>
          <p:cNvSpPr/>
          <p:nvPr/>
        </p:nvSpPr>
        <p:spPr>
          <a:xfrm>
            <a:off x="1804383" y="1128545"/>
            <a:ext cx="2857846" cy="729375"/>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1600">
                <a:solidFill>
                  <a:schemeClr val="bg1"/>
                </a:solidFill>
                <a:latin typeface="Sun Life Sans" panose="020B0504030304030303" pitchFamily="34" charset="0"/>
              </a:rPr>
              <a:t>Qualified Associate Financial Planner (QAFP)</a:t>
            </a:r>
          </a:p>
        </p:txBody>
      </p:sp>
      <p:pic>
        <p:nvPicPr>
          <p:cNvPr id="2" name="Picture 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73091" y="665773"/>
            <a:ext cx="1654920" cy="1654920"/>
          </a:xfrm>
          <a:prstGeom prst="rect">
            <a:avLst/>
          </a:prstGeom>
        </p:spPr>
      </p:pic>
      <p:sp>
        <p:nvSpPr>
          <p:cNvPr id="19" name="TextBox 18">
            <a:extLst>
              <a:ext uri="{FF2B5EF4-FFF2-40B4-BE49-F238E27FC236}">
                <a16:creationId xmlns:a16="http://schemas.microsoft.com/office/drawing/2014/main" id="{01DE9704-546F-6444-936B-5500656EDCC3}"/>
              </a:ext>
            </a:extLst>
          </p:cNvPr>
          <p:cNvSpPr txBox="1"/>
          <p:nvPr/>
        </p:nvSpPr>
        <p:spPr>
          <a:xfrm>
            <a:off x="5026306" y="1171795"/>
            <a:ext cx="3644728" cy="523220"/>
          </a:xfrm>
          <a:prstGeom prst="rect">
            <a:avLst/>
          </a:prstGeom>
          <a:noFill/>
        </p:spPr>
        <p:txBody>
          <a:bodyPr wrap="square" numCol="1" spcCol="457200" rtlCol="0">
            <a:spAutoFit/>
          </a:bodyPr>
          <a:lstStyle/>
          <a:p>
            <a:r>
              <a:rPr lang="fr-CA" dirty="1" sz="2800">
                <a:solidFill>
                  <a:schemeClr val="tx2"/>
                </a:solidFill>
                <a:latin typeface="Sun Life Sans" panose="020B0504030304030303" pitchFamily="34" charset="0"/>
              </a:rPr>
              <a:t>Comment obtenir ce titre?</a:t>
            </a:r>
          </a:p>
        </p:txBody>
      </p:sp>
      <p:sp>
        <p:nvSpPr>
          <p:cNvPr id="11" name="Rounded Rectangle 10"/>
          <p:cNvSpPr/>
          <p:nvPr/>
        </p:nvSpPr>
        <p:spPr>
          <a:xfrm>
            <a:off x="2503098" y="2069743"/>
            <a:ext cx="4680000" cy="432000"/>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1600">
                <a:latin typeface="Sun Life Sans" panose="020B0504030304030303" pitchFamily="34" charset="0"/>
              </a:rPr>
              <a:t>Programme d’études de base approuvé par le FC Canada Institute</a:t>
            </a:r>
          </a:p>
        </p:txBody>
      </p:sp>
      <p:sp>
        <p:nvSpPr>
          <p:cNvPr id="12" name="Rounded Rectangle 11"/>
          <p:cNvSpPr/>
          <p:nvPr/>
        </p:nvSpPr>
        <p:spPr>
          <a:xfrm>
            <a:off x="2503098" y="2673262"/>
            <a:ext cx="4680000" cy="432000"/>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1600">
                <a:latin typeface="Sun Life Sans" panose="020B0504030304030303" pitchFamily="34" charset="0"/>
              </a:rPr>
              <a:t>Cours d’introduction à l’éthique professionnelle</a:t>
            </a:r>
          </a:p>
        </p:txBody>
      </p:sp>
      <p:sp>
        <p:nvSpPr>
          <p:cNvPr id="13" name="Rounded Rectangle 12"/>
          <p:cNvSpPr/>
          <p:nvPr/>
        </p:nvSpPr>
        <p:spPr>
          <a:xfrm>
            <a:off x="2503098" y="3276781"/>
            <a:ext cx="4680000" cy="432000"/>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1600">
                <a:latin typeface="Sun Life Sans" panose="020B0504030304030303" pitchFamily="34" charset="0"/>
              </a:rPr>
              <a:t>Examen pour le titre de QAFP</a:t>
            </a:r>
          </a:p>
        </p:txBody>
      </p:sp>
      <p:sp>
        <p:nvSpPr>
          <p:cNvPr id="16" name="Rounded Rectangle 15"/>
          <p:cNvSpPr/>
          <p:nvPr/>
        </p:nvSpPr>
        <p:spPr>
          <a:xfrm>
            <a:off x="2503098" y="3880300"/>
            <a:ext cx="4680000" cy="432000"/>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1600">
                <a:latin typeface="Sun Life Sans" panose="020B0504030304030303" pitchFamily="34" charset="0"/>
              </a:rPr>
              <a:t>Présentation d’une demande de certification de QAFP</a:t>
            </a:r>
          </a:p>
        </p:txBody>
      </p:sp>
      <p:sp>
        <p:nvSpPr>
          <p:cNvPr id="17" name="Rounded Rectangle 16"/>
          <p:cNvSpPr/>
          <p:nvPr/>
        </p:nvSpPr>
        <p:spPr>
          <a:xfrm>
            <a:off x="2503098" y="4483820"/>
            <a:ext cx="4680000" cy="432000"/>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1600">
                <a:latin typeface="Sun Life Sans" panose="020B0504030304030303" pitchFamily="34" charset="0"/>
              </a:rPr>
              <a:t>Programme de formation professionnelle QAFP</a:t>
            </a:r>
          </a:p>
        </p:txBody>
      </p:sp>
      <p:sp>
        <p:nvSpPr>
          <p:cNvPr id="18" name="Oval 17"/>
          <p:cNvSpPr/>
          <p:nvPr/>
        </p:nvSpPr>
        <p:spPr>
          <a:xfrm>
            <a:off x="2125835" y="2036656"/>
            <a:ext cx="504000" cy="504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3200">
                <a:latin typeface="Sun Life Sans" panose="020B0504030304030303" pitchFamily="34" charset="0"/>
              </a:rPr>
              <a:t>1</a:t>
            </a:r>
          </a:p>
        </p:txBody>
      </p:sp>
      <p:sp>
        <p:nvSpPr>
          <p:cNvPr id="22" name="Oval 21"/>
          <p:cNvSpPr/>
          <p:nvPr/>
        </p:nvSpPr>
        <p:spPr>
          <a:xfrm>
            <a:off x="2125835" y="2641660"/>
            <a:ext cx="504000" cy="504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3200">
                <a:latin typeface="Sun Life Sans" panose="020B0504030304030303" pitchFamily="34" charset="0"/>
              </a:rPr>
              <a:t>2</a:t>
            </a:r>
          </a:p>
        </p:txBody>
      </p:sp>
      <p:sp>
        <p:nvSpPr>
          <p:cNvPr id="23" name="Oval 22"/>
          <p:cNvSpPr/>
          <p:nvPr/>
        </p:nvSpPr>
        <p:spPr>
          <a:xfrm>
            <a:off x="2125835" y="3246664"/>
            <a:ext cx="504000" cy="504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3200">
                <a:latin typeface="Sun Life Sans" panose="020B0504030304030303" pitchFamily="34" charset="0"/>
              </a:rPr>
              <a:t>3</a:t>
            </a:r>
          </a:p>
        </p:txBody>
      </p:sp>
      <p:sp>
        <p:nvSpPr>
          <p:cNvPr id="24" name="Oval 23"/>
          <p:cNvSpPr/>
          <p:nvPr/>
        </p:nvSpPr>
        <p:spPr>
          <a:xfrm>
            <a:off x="2125835" y="3851668"/>
            <a:ext cx="504000" cy="504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3200">
                <a:latin typeface="Sun Life Sans" panose="020B0504030304030303" pitchFamily="34" charset="0"/>
              </a:rPr>
              <a:t>4</a:t>
            </a:r>
          </a:p>
        </p:txBody>
      </p:sp>
      <p:sp>
        <p:nvSpPr>
          <p:cNvPr id="25" name="Oval 24"/>
          <p:cNvSpPr/>
          <p:nvPr/>
        </p:nvSpPr>
        <p:spPr>
          <a:xfrm>
            <a:off x="2125835" y="4456674"/>
            <a:ext cx="504000" cy="504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3200">
                <a:latin typeface="Sun Life Sans" panose="020B0504030304030303" pitchFamily="34" charset="0"/>
              </a:rPr>
              <a:t>5</a:t>
            </a:r>
          </a:p>
        </p:txBody>
      </p:sp>
    </p:spTree>
    <p:custDataLst>
      <p:tags r:id="rId1"/>
    </p:custDataLst>
    <p:extLst>
      <p:ext uri="{BB962C8B-B14F-4D97-AF65-F5344CB8AC3E}">
        <p14:creationId xmlns:p14="http://schemas.microsoft.com/office/powerpoint/2010/main" val="13622521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38842" y="-105816"/>
            <a:ext cx="9683457" cy="6462655"/>
          </a:xfrm>
          <a:prstGeom prst="rect">
            <a:avLst/>
          </a:prstGeom>
        </p:spPr>
      </p:pic>
      <p:sp>
        <p:nvSpPr>
          <p:cNvPr id="7" name="Oval 6"/>
          <p:cNvSpPr/>
          <p:nvPr/>
        </p:nvSpPr>
        <p:spPr>
          <a:xfrm>
            <a:off x="1230851" y="2249615"/>
            <a:ext cx="6850742" cy="685074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8" name="Oval 7"/>
          <p:cNvSpPr/>
          <p:nvPr/>
        </p:nvSpPr>
        <p:spPr>
          <a:xfrm>
            <a:off x="559694" y="-1125543"/>
            <a:ext cx="8024612" cy="802461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6" name="TextBox 15">
            <a:extLst>
              <a:ext uri="{FF2B5EF4-FFF2-40B4-BE49-F238E27FC236}">
                <a16:creationId xmlns:a16="http://schemas.microsoft.com/office/drawing/2014/main" id="{25968F19-4593-9A4E-995B-06EDE84DC81B}"/>
              </a:ext>
            </a:extLst>
          </p:cNvPr>
          <p:cNvSpPr txBox="1"/>
          <p:nvPr/>
        </p:nvSpPr>
        <p:spPr>
          <a:xfrm>
            <a:off x="2396691" y="3427299"/>
            <a:ext cx="4658627" cy="1200329"/>
          </a:xfrm>
          <a:prstGeom prst="rect">
            <a:avLst/>
          </a:prstGeom>
          <a:noFill/>
        </p:spPr>
        <p:txBody>
          <a:bodyPr wrap="square" rtlCol="0">
            <a:spAutoFit/>
          </a:bodyPr>
          <a:lstStyle/>
          <a:p>
            <a:pPr marL="0" lvl="1" indent="0" algn="ctr">
              <a:lnSpc>
                <a:spcPct val="100000"/>
              </a:lnSpc>
              <a:spcBef>
                <a:spcPts val="1200"/>
              </a:spcBef>
              <a:buNone/>
              <a:defRPr/>
            </a:pPr>
            <a:r>
              <a:rPr lang="fr-CA" dirty="1" sz="2400">
                <a:solidFill>
                  <a:schemeClr val="tx2"/>
                </a:solidFill>
                <a:latin typeface="Sun Life Sans" panose="020B0504030304030303" pitchFamily="34" charset="0"/>
              </a:rPr>
              <a:t>Les Clients pour qui une analyse des besoins a été effectuée ont </a:t>
            </a:r>
            <a:r>
              <a:rPr lang="fr-CA" dirty="1" sz="2400">
                <a:solidFill>
                  <a:schemeClr val="tx2"/>
                </a:solidFill>
                <a:latin typeface="Sun Life Sans" panose="020B0504030304030303" pitchFamily="34" charset="0"/>
              </a:rPr>
              <a:t>50 %</a:t>
            </a:r>
            <a:r>
              <a:rPr lang="fr-CA" dirty="1" sz="2400">
                <a:solidFill>
                  <a:schemeClr val="tx2"/>
                </a:solidFill>
                <a:latin typeface="Sun Life Sans" panose="020B0504030304030303" pitchFamily="34" charset="0"/>
              </a:rPr>
              <a:t> plus de chance de souscrire une assurance</a:t>
            </a:r>
          </a:p>
        </p:txBody>
      </p:sp>
    </p:spTree>
    <p:custDataLst>
      <p:tags r:id="rId1"/>
    </p:custDataLst>
    <p:extLst>
      <p:ext uri="{BB962C8B-B14F-4D97-AF65-F5344CB8AC3E}">
        <p14:creationId xmlns:p14="http://schemas.microsoft.com/office/powerpoint/2010/main" val="10602336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833864" y="0"/>
            <a:ext cx="7903166" cy="5143500"/>
          </a:xfrm>
          <a:prstGeom prst="rect">
            <a:avLst/>
          </a:prstGeom>
        </p:spPr>
      </p:pic>
      <p:sp>
        <p:nvSpPr>
          <p:cNvPr id="11" name="Oval 10"/>
          <p:cNvSpPr/>
          <p:nvPr/>
        </p:nvSpPr>
        <p:spPr>
          <a:xfrm>
            <a:off x="-979600" y="-1091241"/>
            <a:ext cx="7678940" cy="73279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Oval 12"/>
          <p:cNvSpPr/>
          <p:nvPr/>
        </p:nvSpPr>
        <p:spPr>
          <a:xfrm>
            <a:off x="-1858566" y="-2046198"/>
            <a:ext cx="8244037" cy="8244035"/>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0" name="TextBox 9"/>
          <p:cNvSpPr txBox="1"/>
          <p:nvPr/>
        </p:nvSpPr>
        <p:spPr>
          <a:xfrm>
            <a:off x="1368826" y="1669648"/>
            <a:ext cx="4272874" cy="369332"/>
          </a:xfrm>
          <a:prstGeom prst="rect">
            <a:avLst/>
          </a:prstGeom>
          <a:noFill/>
        </p:spPr>
        <p:txBody>
          <a:bodyPr wrap="square" rtlCol="0">
            <a:spAutoFit/>
          </a:bodyPr>
          <a:lstStyle/>
          <a:p>
            <a:r>
              <a:rPr lang="fr-CA" dirty="1">
                <a:solidFill>
                  <a:srgbClr val="003946"/>
                </a:solidFill>
                <a:latin typeface="Sun Life Sans" panose="020B0504030304030303" pitchFamily="34" charset="0"/>
              </a:rPr>
              <a:t>Connaissances</a:t>
            </a:r>
          </a:p>
        </p:txBody>
      </p:sp>
      <p:sp>
        <p:nvSpPr>
          <p:cNvPr id="12" name="TextBox 11"/>
          <p:cNvSpPr txBox="1"/>
          <p:nvPr/>
        </p:nvSpPr>
        <p:spPr>
          <a:xfrm>
            <a:off x="1368826" y="2572709"/>
            <a:ext cx="4576188" cy="369332"/>
          </a:xfrm>
          <a:prstGeom prst="rect">
            <a:avLst/>
          </a:prstGeom>
          <a:noFill/>
        </p:spPr>
        <p:txBody>
          <a:bodyPr wrap="square" rtlCol="0">
            <a:spAutoFit/>
          </a:bodyPr>
          <a:lstStyle/>
          <a:p>
            <a:r>
              <a:rPr lang="fr-CA" dirty="1">
                <a:solidFill>
                  <a:srgbClr val="003946"/>
                </a:solidFill>
                <a:latin typeface="Sun Life Sans" panose="020B0504030304030303" pitchFamily="34" charset="0"/>
              </a:rPr>
              <a:t>Engagement à l’amélioration</a:t>
            </a:r>
          </a:p>
        </p:txBody>
      </p:sp>
      <p:pic>
        <p:nvPicPr>
          <p:cNvPr id="16" name="Picture 15"/>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45696" y="1594324"/>
            <a:ext cx="503674" cy="503674"/>
          </a:xfrm>
          <a:prstGeom prst="rect">
            <a:avLst/>
          </a:prstGeom>
        </p:spPr>
      </p:pic>
      <p:pic>
        <p:nvPicPr>
          <p:cNvPr id="17" name="Picture 16"/>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45696" y="2491170"/>
            <a:ext cx="503674" cy="503674"/>
          </a:xfrm>
          <a:prstGeom prst="rect">
            <a:avLst/>
          </a:prstGeom>
        </p:spPr>
      </p:pic>
      <p:sp>
        <p:nvSpPr>
          <p:cNvPr id="18" name="TextBox 17"/>
          <p:cNvSpPr txBox="1"/>
          <p:nvPr/>
        </p:nvSpPr>
        <p:spPr>
          <a:xfrm>
            <a:off x="1368826" y="3463341"/>
            <a:ext cx="4272874" cy="369332"/>
          </a:xfrm>
          <a:prstGeom prst="rect">
            <a:avLst/>
          </a:prstGeom>
          <a:noFill/>
        </p:spPr>
        <p:txBody>
          <a:bodyPr wrap="square" rtlCol="0">
            <a:spAutoFit/>
          </a:bodyPr>
          <a:lstStyle/>
          <a:p>
            <a:r>
              <a:rPr lang="fr-CA" dirty="1">
                <a:solidFill>
                  <a:srgbClr val="003946"/>
                </a:solidFill>
                <a:latin typeface="Sun Life Sans" panose="020B0504030304030303" pitchFamily="34" charset="0"/>
              </a:rPr>
              <a:t>Normes et défense des intérêts</a:t>
            </a:r>
          </a:p>
        </p:txBody>
      </p:sp>
      <p:pic>
        <p:nvPicPr>
          <p:cNvPr id="19" name="Picture 18"/>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45696" y="3388017"/>
            <a:ext cx="503674" cy="503674"/>
          </a:xfrm>
          <a:prstGeom prst="rect">
            <a:avLst/>
          </a:prstGeom>
        </p:spPr>
      </p:pic>
      <p:sp>
        <p:nvSpPr>
          <p:cNvPr id="20" name="TextBox 19">
            <a:extLst>
              <a:ext uri="{FF2B5EF4-FFF2-40B4-BE49-F238E27FC236}">
                <a16:creationId xmlns:a16="http://schemas.microsoft.com/office/drawing/2014/main" id="{EFFAC51D-686C-6149-B1B3-36925C5CAAAF}"/>
              </a:ext>
            </a:extLst>
          </p:cNvPr>
          <p:cNvSpPr txBox="1"/>
          <p:nvPr/>
        </p:nvSpPr>
        <p:spPr>
          <a:xfrm>
            <a:off x="664284" y="246579"/>
            <a:ext cx="4703244"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titre de QAFP</a:t>
            </a:r>
            <a:r>
              <a:rPr lang="fr-CA" dirty="1" sz="4000">
                <a:solidFill>
                  <a:srgbClr val="003946"/>
                </a:solidFill>
                <a:latin typeface="Sun Life Sans" panose="02000503000000020004" pitchFamily="2" charset="77"/>
              </a:rPr>
              <a:t> </a:t>
            </a:r>
          </a:p>
        </p:txBody>
      </p:sp>
      <p:sp>
        <p:nvSpPr>
          <p:cNvPr id="21" name="TextBox 20"/>
          <p:cNvSpPr txBox="1"/>
          <p:nvPr/>
        </p:nvSpPr>
        <p:spPr>
          <a:xfrm>
            <a:off x="3781298" y="732849"/>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Avantages du</a:t>
            </a:r>
          </a:p>
        </p:txBody>
      </p:sp>
    </p:spTree>
    <p:custDataLst>
      <p:tags r:id="rId1"/>
    </p:custDataLst>
    <p:extLst>
      <p:ext uri="{BB962C8B-B14F-4D97-AF65-F5344CB8AC3E}">
        <p14:creationId xmlns:p14="http://schemas.microsoft.com/office/powerpoint/2010/main" val="21134492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93192" y="4581144"/>
            <a:ext cx="3471126"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3" name="TextBox 2">
            <a:extLst>
              <a:ext uri="{FF2B5EF4-FFF2-40B4-BE49-F238E27FC236}">
                <a16:creationId xmlns:a16="http://schemas.microsoft.com/office/drawing/2014/main" id="{EFFAC51D-686C-6149-B1B3-36925C5CAAAF}"/>
              </a:ext>
            </a:extLst>
          </p:cNvPr>
          <p:cNvSpPr txBox="1"/>
          <p:nvPr/>
        </p:nvSpPr>
        <p:spPr>
          <a:xfrm>
            <a:off x="2621100" y="139442"/>
            <a:ext cx="1399653"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Principaux</a:t>
            </a:r>
          </a:p>
        </p:txBody>
      </p:sp>
      <p:sp>
        <p:nvSpPr>
          <p:cNvPr id="15" name="TextBox 14"/>
          <p:cNvSpPr txBox="1"/>
          <p:nvPr/>
        </p:nvSpPr>
        <p:spPr>
          <a:xfrm>
            <a:off x="3814623" y="77887"/>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Titres</a:t>
            </a:r>
          </a:p>
        </p:txBody>
      </p:sp>
      <p:sp>
        <p:nvSpPr>
          <p:cNvPr id="8" name="Rounded Rectangle 7"/>
          <p:cNvSpPr/>
          <p:nvPr/>
        </p:nvSpPr>
        <p:spPr>
          <a:xfrm>
            <a:off x="1804383" y="1128545"/>
            <a:ext cx="2857846" cy="729375"/>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1600">
                <a:solidFill>
                  <a:schemeClr val="bg1"/>
                </a:solidFill>
                <a:latin typeface="Sun Life Sans" panose="020B0504030304030303" pitchFamily="34" charset="0"/>
              </a:rPr>
              <a:t>Planificateur</a:t>
            </a:r>
            <a:r>
              <a:rPr lang="fr-CA" dirty="1" sz="1600">
                <a:solidFill>
                  <a:schemeClr val="bg1"/>
                </a:solidFill>
                <a:latin typeface="Sun Life Sans" panose="020B0504030304030303" pitchFamily="34" charset="0"/>
              </a:rPr>
              <a:t> </a:t>
            </a:r>
          </a:p>
          <a:p>
            <a:pPr algn="ctr"/>
            <a:r>
              <a:rPr lang="fr-CA" dirty="1" sz="1600">
                <a:solidFill>
                  <a:schemeClr val="bg1"/>
                </a:solidFill>
                <a:latin typeface="Sun Life Sans" panose="020B0504030304030303" pitchFamily="34" charset="0"/>
              </a:rPr>
              <a:t>financier agréé (CFP)</a:t>
            </a:r>
          </a:p>
        </p:txBody>
      </p:sp>
      <p:pic>
        <p:nvPicPr>
          <p:cNvPr id="2" name="Picture 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73091" y="666167"/>
            <a:ext cx="1654920" cy="1654132"/>
          </a:xfrm>
          <a:prstGeom prst="rect">
            <a:avLst/>
          </a:prstGeom>
        </p:spPr>
      </p:pic>
      <p:sp>
        <p:nvSpPr>
          <p:cNvPr id="19" name="TextBox 18">
            <a:extLst>
              <a:ext uri="{FF2B5EF4-FFF2-40B4-BE49-F238E27FC236}">
                <a16:creationId xmlns:a16="http://schemas.microsoft.com/office/drawing/2014/main" id="{01DE9704-546F-6444-936B-5500656EDCC3}"/>
              </a:ext>
            </a:extLst>
          </p:cNvPr>
          <p:cNvSpPr txBox="1"/>
          <p:nvPr/>
        </p:nvSpPr>
        <p:spPr>
          <a:xfrm>
            <a:off x="5026306" y="1171795"/>
            <a:ext cx="3207054" cy="523220"/>
          </a:xfrm>
          <a:prstGeom prst="rect">
            <a:avLst/>
          </a:prstGeom>
          <a:noFill/>
        </p:spPr>
        <p:txBody>
          <a:bodyPr wrap="square" numCol="1" spcCol="457200" rtlCol="0">
            <a:spAutoFit/>
          </a:bodyPr>
          <a:lstStyle/>
          <a:p>
            <a:r>
              <a:rPr lang="fr-CA" dirty="1" sz="2800">
                <a:solidFill>
                  <a:schemeClr val="tx2"/>
                </a:solidFill>
                <a:latin typeface="Sun Life Sans" panose="020B0504030304030303" pitchFamily="34" charset="0"/>
              </a:rPr>
              <a:t>Qu’est-ce que c’est?</a:t>
            </a:r>
          </a:p>
        </p:txBody>
      </p:sp>
      <p:sp>
        <p:nvSpPr>
          <p:cNvPr id="20" name="TextBox 19">
            <a:extLst>
              <a:ext uri="{FF2B5EF4-FFF2-40B4-BE49-F238E27FC236}">
                <a16:creationId xmlns:a16="http://schemas.microsoft.com/office/drawing/2014/main" id="{01DE9704-546F-6444-936B-5500656EDCC3}"/>
              </a:ext>
            </a:extLst>
          </p:cNvPr>
          <p:cNvSpPr txBox="1"/>
          <p:nvPr/>
        </p:nvSpPr>
        <p:spPr>
          <a:xfrm>
            <a:off x="1918897" y="2583604"/>
            <a:ext cx="5699728" cy="1323439"/>
          </a:xfrm>
          <a:prstGeom prst="rect">
            <a:avLst/>
          </a:prstGeom>
          <a:noFill/>
        </p:spPr>
        <p:txBody>
          <a:bodyPr wrap="square" numCol="1" spcCol="457200" rtlCol="0">
            <a:spAutoFit/>
          </a:bodyPr>
          <a:lstStyle/>
          <a:p>
            <a:r>
              <a:rPr lang="fr-CA" dirty="1" sz="1600">
                <a:solidFill>
                  <a:schemeClr val="tx2"/>
                </a:solidFill>
                <a:latin typeface="Sun Life Sans" panose="020B0504030304030303" pitchFamily="34" charset="0"/>
              </a:rPr>
              <a:t>Les professionnels détenant ce titre ont démontré les connaissances, les compétences, l’expérience et l’éthique nécessaires pour examiner l’ensemble de la situation financière de leurs Clients, </a:t>
            </a:r>
            <a:r>
              <a:rPr lang="fr-CA" dirty="1" b="1" sz="1600">
                <a:solidFill>
                  <a:schemeClr val="tx2"/>
                </a:solidFill>
                <a:latin typeface="Sun Life Sans" panose="020B0504030304030303" pitchFamily="34" charset="0"/>
              </a:rPr>
              <a:t>au plus haut niveau de complexité</a:t>
            </a:r>
            <a:r>
              <a:rPr lang="fr-CA" dirty="1" sz="1600">
                <a:solidFill>
                  <a:schemeClr val="tx2"/>
                </a:solidFill>
                <a:latin typeface="Sun Life Sans" panose="020B0504030304030303" pitchFamily="34" charset="0"/>
              </a:rPr>
              <a:t> requis de leur profession, et pour travailler avec leurs Clients afin de dresser un plan financier.</a:t>
            </a:r>
            <a:r>
              <a:rPr lang="fr-CA" dirty="1" sz="1600">
                <a:solidFill>
                  <a:schemeClr val="tx2"/>
                </a:solidFill>
                <a:latin typeface="Sun Life Sans" panose="020B0504030304030303" pitchFamily="34" charset="0"/>
              </a:rPr>
              <a:t> </a:t>
            </a:r>
          </a:p>
        </p:txBody>
      </p:sp>
      <p:sp>
        <p:nvSpPr>
          <p:cNvPr id="21" name="Oval 20"/>
          <p:cNvSpPr/>
          <p:nvPr/>
        </p:nvSpPr>
        <p:spPr>
          <a:xfrm>
            <a:off x="7133158" y="3526024"/>
            <a:ext cx="2520000" cy="2520000"/>
          </a:xfrm>
          <a:prstGeom prst="ellipse">
            <a:avLst/>
          </a:prstGeom>
          <a:solidFill>
            <a:srgbClr val="FFCB0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solidFill>
                <a:schemeClr val="tx2"/>
              </a:solidFill>
            </a:endParaRPr>
          </a:p>
        </p:txBody>
      </p:sp>
    </p:spTree>
    <p:custDataLst>
      <p:tags r:id="rId1"/>
    </p:custDataLst>
    <p:extLst>
      <p:ext uri="{BB962C8B-B14F-4D97-AF65-F5344CB8AC3E}">
        <p14:creationId xmlns:p14="http://schemas.microsoft.com/office/powerpoint/2010/main" val="25448653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93192" y="4581144"/>
            <a:ext cx="3471126"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3" name="TextBox 2">
            <a:extLst>
              <a:ext uri="{FF2B5EF4-FFF2-40B4-BE49-F238E27FC236}">
                <a16:creationId xmlns:a16="http://schemas.microsoft.com/office/drawing/2014/main" id="{EFFAC51D-686C-6149-B1B3-36925C5CAAAF}"/>
              </a:ext>
            </a:extLst>
          </p:cNvPr>
          <p:cNvSpPr txBox="1"/>
          <p:nvPr/>
        </p:nvSpPr>
        <p:spPr>
          <a:xfrm>
            <a:off x="2621100" y="139442"/>
            <a:ext cx="1399653"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Principaux</a:t>
            </a:r>
          </a:p>
        </p:txBody>
      </p:sp>
      <p:sp>
        <p:nvSpPr>
          <p:cNvPr id="15" name="TextBox 14"/>
          <p:cNvSpPr txBox="1"/>
          <p:nvPr/>
        </p:nvSpPr>
        <p:spPr>
          <a:xfrm>
            <a:off x="3814623" y="77887"/>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Titres</a:t>
            </a:r>
          </a:p>
        </p:txBody>
      </p:sp>
      <p:sp>
        <p:nvSpPr>
          <p:cNvPr id="8" name="Rounded Rectangle 7"/>
          <p:cNvSpPr/>
          <p:nvPr/>
        </p:nvSpPr>
        <p:spPr>
          <a:xfrm>
            <a:off x="1804383" y="1128545"/>
            <a:ext cx="2857846" cy="729375"/>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1600">
                <a:solidFill>
                  <a:schemeClr val="bg1"/>
                </a:solidFill>
                <a:latin typeface="Sun Life Sans" panose="020B0504030304030303" pitchFamily="34" charset="0"/>
              </a:rPr>
              <a:t>Planificateur</a:t>
            </a:r>
            <a:r>
              <a:rPr lang="fr-CA" dirty="1" sz="1600">
                <a:solidFill>
                  <a:schemeClr val="bg1"/>
                </a:solidFill>
                <a:latin typeface="Sun Life Sans" panose="020B0504030304030303" pitchFamily="34" charset="0"/>
              </a:rPr>
              <a:t> </a:t>
            </a:r>
          </a:p>
          <a:p>
            <a:pPr algn="ctr"/>
            <a:r>
              <a:rPr lang="fr-CA" dirty="1" sz="1600">
                <a:solidFill>
                  <a:schemeClr val="bg1"/>
                </a:solidFill>
                <a:latin typeface="Sun Life Sans" panose="020B0504030304030303" pitchFamily="34" charset="0"/>
              </a:rPr>
              <a:t>financier agréé (CFP)</a:t>
            </a:r>
          </a:p>
        </p:txBody>
      </p:sp>
      <p:pic>
        <p:nvPicPr>
          <p:cNvPr id="2" name="Picture 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73091" y="666167"/>
            <a:ext cx="1654920" cy="1654132"/>
          </a:xfrm>
          <a:prstGeom prst="rect">
            <a:avLst/>
          </a:prstGeom>
        </p:spPr>
      </p:pic>
      <p:sp>
        <p:nvSpPr>
          <p:cNvPr id="19" name="TextBox 18">
            <a:extLst>
              <a:ext uri="{FF2B5EF4-FFF2-40B4-BE49-F238E27FC236}">
                <a16:creationId xmlns:a16="http://schemas.microsoft.com/office/drawing/2014/main" id="{01DE9704-546F-6444-936B-5500656EDCC3}"/>
              </a:ext>
            </a:extLst>
          </p:cNvPr>
          <p:cNvSpPr txBox="1"/>
          <p:nvPr/>
        </p:nvSpPr>
        <p:spPr>
          <a:xfrm>
            <a:off x="5026305" y="1171795"/>
            <a:ext cx="3746313" cy="523220"/>
          </a:xfrm>
          <a:prstGeom prst="rect">
            <a:avLst/>
          </a:prstGeom>
          <a:noFill/>
        </p:spPr>
        <p:txBody>
          <a:bodyPr wrap="square" numCol="1" spcCol="457200" rtlCol="0">
            <a:spAutoFit/>
          </a:bodyPr>
          <a:lstStyle/>
          <a:p>
            <a:r>
              <a:rPr lang="fr-CA" dirty="1" sz="2800">
                <a:solidFill>
                  <a:schemeClr val="tx2"/>
                </a:solidFill>
                <a:latin typeface="Sun Life Sans" panose="020B0504030304030303" pitchFamily="34" charset="0"/>
              </a:rPr>
              <a:t>Comment obtenir ce titre?</a:t>
            </a:r>
          </a:p>
        </p:txBody>
      </p:sp>
      <p:sp>
        <p:nvSpPr>
          <p:cNvPr id="20" name="Rounded Rectangle 19"/>
          <p:cNvSpPr/>
          <p:nvPr/>
        </p:nvSpPr>
        <p:spPr>
          <a:xfrm>
            <a:off x="1073793" y="2371824"/>
            <a:ext cx="3054324" cy="432000"/>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fr-CA" dirty="1" sz="1400">
                <a:latin typeface="Sun Life Sans" panose="020B0504030304030303" pitchFamily="34" charset="0"/>
              </a:rPr>
              <a:t>  </a:t>
            </a:r>
            <a:r>
              <a:rPr lang="fr-CA" dirty="1" sz="1400">
                <a:latin typeface="Sun Life Sans" panose="020B0504030304030303" pitchFamily="34" charset="0"/>
              </a:rPr>
              <a:t>Voie directe vers la certification</a:t>
            </a:r>
          </a:p>
        </p:txBody>
      </p:sp>
      <p:sp>
        <p:nvSpPr>
          <p:cNvPr id="21" name="Oval 20"/>
          <p:cNvSpPr/>
          <p:nvPr/>
        </p:nvSpPr>
        <p:spPr>
          <a:xfrm>
            <a:off x="696530" y="2338737"/>
            <a:ext cx="504000" cy="504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3200">
                <a:latin typeface="Sun Life Sans" panose="020B0504030304030303" pitchFamily="34" charset="0"/>
              </a:rPr>
              <a:t>1</a:t>
            </a:r>
          </a:p>
        </p:txBody>
      </p:sp>
      <p:sp>
        <p:nvSpPr>
          <p:cNvPr id="26" name="Rounded Rectangle 25"/>
          <p:cNvSpPr/>
          <p:nvPr/>
        </p:nvSpPr>
        <p:spPr>
          <a:xfrm>
            <a:off x="5425331" y="2356113"/>
            <a:ext cx="3054324" cy="432000"/>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fr-CA" dirty="1" sz="1400">
                <a:latin typeface="Sun Life Sans" panose="020B0504030304030303" pitchFamily="34" charset="0"/>
              </a:rPr>
              <a:t>  </a:t>
            </a:r>
            <a:r>
              <a:rPr lang="fr-CA" dirty="1" sz="1400">
                <a:latin typeface="Sun Life Sans" panose="020B0504030304030303" pitchFamily="34" charset="0"/>
              </a:rPr>
              <a:t>Voie indirecte vers la certification (certification de QAFP)</a:t>
            </a:r>
          </a:p>
        </p:txBody>
      </p:sp>
      <p:sp>
        <p:nvSpPr>
          <p:cNvPr id="27" name="Oval 26"/>
          <p:cNvSpPr/>
          <p:nvPr/>
        </p:nvSpPr>
        <p:spPr>
          <a:xfrm>
            <a:off x="5048068" y="2323026"/>
            <a:ext cx="504000" cy="504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3200">
                <a:latin typeface="Sun Life Sans" panose="020B0504030304030303" pitchFamily="34" charset="0"/>
              </a:rPr>
              <a:t>2</a:t>
            </a:r>
          </a:p>
        </p:txBody>
      </p:sp>
      <p:sp>
        <p:nvSpPr>
          <p:cNvPr id="28" name="TextBox 27">
            <a:extLst>
              <a:ext uri="{FF2B5EF4-FFF2-40B4-BE49-F238E27FC236}">
                <a16:creationId xmlns:a16="http://schemas.microsoft.com/office/drawing/2014/main" id="{01DE9704-546F-6444-936B-5500656EDCC3}"/>
              </a:ext>
            </a:extLst>
          </p:cNvPr>
          <p:cNvSpPr txBox="1"/>
          <p:nvPr/>
        </p:nvSpPr>
        <p:spPr>
          <a:xfrm>
            <a:off x="696530" y="2875824"/>
            <a:ext cx="3742305" cy="2031325"/>
          </a:xfrm>
          <a:prstGeom prst="rect">
            <a:avLst/>
          </a:prstGeom>
          <a:noFill/>
        </p:spPr>
        <p:txBody>
          <a:bodyPr wrap="square" numCol="1" spcCol="457200" rtlCol="0">
            <a:spAutoFit/>
          </a:bodyPr>
          <a:lstStyle/>
          <a:p>
            <a:r>
              <a:rPr lang="fr-CA" dirty="1" b="1" sz="1400">
                <a:solidFill>
                  <a:schemeClr val="tx2"/>
                </a:solidFill>
                <a:latin typeface="Sun Life Sans" panose="020B0504030304030303" pitchFamily="34" charset="0"/>
              </a:rPr>
              <a:t>Étape 1 :</a:t>
            </a:r>
            <a:r>
              <a:rPr lang="fr-CA" dirty="1" b="1" sz="1400">
                <a:solidFill>
                  <a:schemeClr val="tx2"/>
                </a:solidFill>
                <a:latin typeface="Sun Life Sans" panose="020B0504030304030303" pitchFamily="34" charset="0"/>
              </a:rPr>
              <a:t> </a:t>
            </a:r>
            <a:r>
              <a:rPr lang="fr-CA" dirty="1" sz="1400">
                <a:solidFill>
                  <a:schemeClr val="tx2"/>
                </a:solidFill>
                <a:latin typeface="Sun Life Sans" panose="020B0504030304030303" pitchFamily="34" charset="0"/>
              </a:rPr>
              <a:t>Programme d’études de base approuvé par le FP Canada Institute</a:t>
            </a:r>
            <a:r>
              <a:rPr lang="fr-CA" dirty="1" sz="1400">
                <a:solidFill>
                  <a:schemeClr val="tx2"/>
                </a:solidFill>
                <a:latin typeface="Sun Life Sans" panose="020B0504030304030303" pitchFamily="34" charset="0"/>
              </a:rPr>
              <a:t> </a:t>
            </a:r>
          </a:p>
          <a:p>
            <a:r>
              <a:rPr lang="fr-CA" dirty="1" b="1" sz="1400">
                <a:solidFill>
                  <a:schemeClr val="tx2"/>
                </a:solidFill>
                <a:latin typeface="Sun Life Sans" panose="020B0504030304030303" pitchFamily="34" charset="0"/>
              </a:rPr>
              <a:t>Étape 2 :</a:t>
            </a:r>
            <a:r>
              <a:rPr lang="fr-CA" dirty="1" b="1" sz="1400">
                <a:solidFill>
                  <a:schemeClr val="tx2"/>
                </a:solidFill>
                <a:latin typeface="Sun Life Sans" panose="020B0504030304030303" pitchFamily="34" charset="0"/>
              </a:rPr>
              <a:t> </a:t>
            </a:r>
            <a:r>
              <a:rPr lang="fr-CA" dirty="1" sz="1400">
                <a:solidFill>
                  <a:schemeClr val="tx2"/>
                </a:solidFill>
                <a:latin typeface="Sun Life Sans" panose="020B0504030304030303" pitchFamily="34" charset="0"/>
              </a:rPr>
              <a:t>Programme d’études avancées approuvé par le FP Canada Institute</a:t>
            </a:r>
          </a:p>
          <a:p>
            <a:r>
              <a:rPr lang="fr-CA" dirty="1" b="1" sz="1400">
                <a:solidFill>
                  <a:schemeClr val="tx2"/>
                </a:solidFill>
                <a:latin typeface="Sun Life Sans" panose="020B0504030304030303" pitchFamily="34" charset="0"/>
              </a:rPr>
              <a:t>Étape 3 :</a:t>
            </a:r>
            <a:r>
              <a:rPr lang="fr-CA" dirty="1" sz="1400">
                <a:solidFill>
                  <a:schemeClr val="tx2"/>
                </a:solidFill>
                <a:latin typeface="Sun Life Sans" panose="020B0504030304030303" pitchFamily="34" charset="0"/>
              </a:rPr>
              <a:t> </a:t>
            </a:r>
            <a:r>
              <a:rPr lang="fr-CA" dirty="1" sz="1400">
                <a:solidFill>
                  <a:schemeClr val="tx2"/>
                </a:solidFill>
                <a:latin typeface="Sun Life Sans" panose="020B0504030304030303" pitchFamily="34" charset="0"/>
              </a:rPr>
              <a:t>Cours d’introduction à l’éthique professionnelle</a:t>
            </a:r>
          </a:p>
          <a:p>
            <a:r>
              <a:rPr lang="fr-CA" dirty="1" b="1" sz="1400">
                <a:solidFill>
                  <a:schemeClr val="tx2"/>
                </a:solidFill>
                <a:latin typeface="Sun Life Sans" panose="020B0504030304030303" pitchFamily="34" charset="0"/>
              </a:rPr>
              <a:t>Étape 4 :</a:t>
            </a:r>
            <a:r>
              <a:rPr lang="fr-CA" dirty="1" b="1" sz="1400">
                <a:solidFill>
                  <a:schemeClr val="tx2"/>
                </a:solidFill>
                <a:latin typeface="Sun Life Sans" panose="020B0504030304030303" pitchFamily="34" charset="0"/>
              </a:rPr>
              <a:t> </a:t>
            </a:r>
            <a:r>
              <a:rPr lang="fr-CA" dirty="1" sz="1400">
                <a:solidFill>
                  <a:schemeClr val="tx2"/>
                </a:solidFill>
                <a:latin typeface="Sun Life Sans" panose="020B0504030304030303" pitchFamily="34" charset="0"/>
              </a:rPr>
              <a:t>Programme de formation professionnelle CFP</a:t>
            </a:r>
          </a:p>
          <a:p>
            <a:r>
              <a:rPr lang="fr-CA" dirty="1" b="1" sz="1400">
                <a:solidFill>
                  <a:schemeClr val="tx2"/>
                </a:solidFill>
                <a:latin typeface="Sun Life Sans" panose="020B0504030304030303" pitchFamily="34" charset="0"/>
              </a:rPr>
              <a:t>Étape 5 :</a:t>
            </a:r>
            <a:r>
              <a:rPr lang="fr-CA" dirty="1" b="1" sz="1400">
                <a:solidFill>
                  <a:schemeClr val="tx2"/>
                </a:solidFill>
                <a:latin typeface="Sun Life Sans" panose="020B0504030304030303" pitchFamily="34" charset="0"/>
              </a:rPr>
              <a:t> </a:t>
            </a:r>
            <a:r>
              <a:rPr lang="fr-CA" dirty="1" sz="1400">
                <a:solidFill>
                  <a:schemeClr val="tx2"/>
                </a:solidFill>
                <a:latin typeface="Sun Life Sans" panose="020B0504030304030303" pitchFamily="34" charset="0"/>
              </a:rPr>
              <a:t>Examen pour le titre de CFP</a:t>
            </a:r>
          </a:p>
          <a:p>
            <a:r>
              <a:rPr lang="fr-CA" dirty="1" b="1" sz="1400">
                <a:solidFill>
                  <a:schemeClr val="tx2"/>
                </a:solidFill>
                <a:latin typeface="Sun Life Sans" panose="020B0504030304030303" pitchFamily="34" charset="0"/>
              </a:rPr>
              <a:t>Étape 6 :</a:t>
            </a:r>
            <a:r>
              <a:rPr lang="fr-CA" dirty="1" b="1" sz="1400">
                <a:solidFill>
                  <a:schemeClr val="tx2"/>
                </a:solidFill>
                <a:latin typeface="Sun Life Sans" panose="020B0504030304030303" pitchFamily="34" charset="0"/>
              </a:rPr>
              <a:t> </a:t>
            </a:r>
            <a:r>
              <a:rPr lang="fr-CA" dirty="1" sz="1400">
                <a:solidFill>
                  <a:schemeClr val="tx2"/>
                </a:solidFill>
                <a:latin typeface="Sun Life Sans" panose="020B0504030304030303" pitchFamily="34" charset="0"/>
              </a:rPr>
              <a:t>Présentation d’une demande de certification de CFP</a:t>
            </a:r>
          </a:p>
        </p:txBody>
      </p:sp>
      <p:sp>
        <p:nvSpPr>
          <p:cNvPr id="29" name="TextBox 28">
            <a:extLst>
              <a:ext uri="{FF2B5EF4-FFF2-40B4-BE49-F238E27FC236}">
                <a16:creationId xmlns:a16="http://schemas.microsoft.com/office/drawing/2014/main" id="{01DE9704-546F-6444-936B-5500656EDCC3}"/>
              </a:ext>
            </a:extLst>
          </p:cNvPr>
          <p:cNvSpPr txBox="1"/>
          <p:nvPr/>
        </p:nvSpPr>
        <p:spPr>
          <a:xfrm>
            <a:off x="5030314" y="2875824"/>
            <a:ext cx="3742305" cy="1600438"/>
          </a:xfrm>
          <a:prstGeom prst="rect">
            <a:avLst/>
          </a:prstGeom>
          <a:noFill/>
        </p:spPr>
        <p:txBody>
          <a:bodyPr wrap="square" numCol="1" spcCol="457200" rtlCol="0">
            <a:spAutoFit/>
          </a:bodyPr>
          <a:lstStyle/>
          <a:p>
            <a:r>
              <a:rPr lang="fr-CA" dirty="1" b="1" sz="1400">
                <a:solidFill>
                  <a:schemeClr val="tx2"/>
                </a:solidFill>
                <a:latin typeface="Sun Life Sans" panose="020B0504030304030303" pitchFamily="34" charset="0"/>
              </a:rPr>
              <a:t>Étape 1 :</a:t>
            </a:r>
            <a:r>
              <a:rPr lang="fr-CA" dirty="1" b="1" sz="1400">
                <a:solidFill>
                  <a:schemeClr val="tx2"/>
                </a:solidFill>
                <a:latin typeface="Sun Life Sans" panose="020B0504030304030303" pitchFamily="34" charset="0"/>
              </a:rPr>
              <a:t> </a:t>
            </a:r>
            <a:r>
              <a:rPr lang="fr-CA" dirty="1" sz="1400">
                <a:solidFill>
                  <a:schemeClr val="tx2"/>
                </a:solidFill>
                <a:latin typeface="Sun Life Sans" panose="020B0504030304030303" pitchFamily="34" charset="0"/>
              </a:rPr>
              <a:t>Certification de QAFP</a:t>
            </a:r>
          </a:p>
          <a:p>
            <a:r>
              <a:rPr lang="fr-CA" dirty="1" b="1" sz="1400">
                <a:solidFill>
                  <a:schemeClr val="tx2"/>
                </a:solidFill>
                <a:latin typeface="Sun Life Sans" panose="020B0504030304030303" pitchFamily="34" charset="0"/>
              </a:rPr>
              <a:t>Étape 2 :</a:t>
            </a:r>
            <a:r>
              <a:rPr lang="fr-CA" dirty="1" b="1" sz="1400">
                <a:solidFill>
                  <a:schemeClr val="tx2"/>
                </a:solidFill>
                <a:latin typeface="Sun Life Sans" panose="020B0504030304030303" pitchFamily="34" charset="0"/>
              </a:rPr>
              <a:t> </a:t>
            </a:r>
            <a:r>
              <a:rPr lang="fr-CA" dirty="1" sz="1400">
                <a:solidFill>
                  <a:schemeClr val="tx2"/>
                </a:solidFill>
                <a:latin typeface="Sun Life Sans" panose="020B0504030304030303" pitchFamily="34" charset="0"/>
              </a:rPr>
              <a:t>Programme d’études avancées approuvé par le FP Canada Institute</a:t>
            </a:r>
          </a:p>
          <a:p>
            <a:r>
              <a:rPr lang="fr-CA" dirty="1" b="1" sz="1400">
                <a:solidFill>
                  <a:schemeClr val="tx2"/>
                </a:solidFill>
                <a:latin typeface="Sun Life Sans" panose="020B0504030304030303" pitchFamily="34" charset="0"/>
              </a:rPr>
              <a:t>Étape 3 :</a:t>
            </a:r>
            <a:r>
              <a:rPr lang="fr-CA" dirty="1" b="1" sz="1400">
                <a:solidFill>
                  <a:schemeClr val="tx2"/>
                </a:solidFill>
                <a:latin typeface="Sun Life Sans" panose="020B0504030304030303" pitchFamily="34" charset="0"/>
              </a:rPr>
              <a:t> </a:t>
            </a:r>
            <a:r>
              <a:rPr lang="fr-CA" dirty="1" sz="1400">
                <a:solidFill>
                  <a:schemeClr val="tx2"/>
                </a:solidFill>
                <a:latin typeface="Sun Life Sans" panose="020B0504030304030303" pitchFamily="34" charset="0"/>
              </a:rPr>
              <a:t>Programme de formation professionnelle CFP</a:t>
            </a:r>
          </a:p>
          <a:p>
            <a:r>
              <a:rPr lang="fr-CA" dirty="1" b="1" sz="1400">
                <a:solidFill>
                  <a:schemeClr val="tx2"/>
                </a:solidFill>
                <a:latin typeface="Sun Life Sans" panose="020B0504030304030303" pitchFamily="34" charset="0"/>
              </a:rPr>
              <a:t>Étape 4 :</a:t>
            </a:r>
            <a:r>
              <a:rPr lang="fr-CA" dirty="1" b="1" sz="1400">
                <a:solidFill>
                  <a:schemeClr val="tx2"/>
                </a:solidFill>
                <a:latin typeface="Sun Life Sans" panose="020B0504030304030303" pitchFamily="34" charset="0"/>
              </a:rPr>
              <a:t> </a:t>
            </a:r>
            <a:r>
              <a:rPr lang="fr-CA" dirty="1" sz="1400">
                <a:solidFill>
                  <a:schemeClr val="tx2"/>
                </a:solidFill>
                <a:latin typeface="Sun Life Sans" panose="020B0504030304030303" pitchFamily="34" charset="0"/>
              </a:rPr>
              <a:t>Examen pour le titre de CFP</a:t>
            </a:r>
          </a:p>
          <a:p>
            <a:r>
              <a:rPr lang="fr-CA" dirty="1" b="1" sz="1400">
                <a:solidFill>
                  <a:schemeClr val="tx2"/>
                </a:solidFill>
                <a:latin typeface="Sun Life Sans" panose="020B0504030304030303" pitchFamily="34" charset="0"/>
              </a:rPr>
              <a:t>Étape 5 :</a:t>
            </a:r>
            <a:r>
              <a:rPr lang="fr-CA" dirty="1" b="1" sz="1400">
                <a:solidFill>
                  <a:schemeClr val="tx2"/>
                </a:solidFill>
                <a:latin typeface="Sun Life Sans" panose="020B0504030304030303" pitchFamily="34" charset="0"/>
              </a:rPr>
              <a:t> </a:t>
            </a:r>
            <a:r>
              <a:rPr lang="fr-CA" dirty="1" sz="1400">
                <a:solidFill>
                  <a:schemeClr val="tx2"/>
                </a:solidFill>
                <a:latin typeface="Sun Life Sans" panose="020B0504030304030303" pitchFamily="34" charset="0"/>
              </a:rPr>
              <a:t>Présentation d’une demande de certification de CFP</a:t>
            </a:r>
          </a:p>
        </p:txBody>
      </p:sp>
    </p:spTree>
    <p:custDataLst>
      <p:tags r:id="rId1"/>
    </p:custDataLst>
    <p:extLst>
      <p:ext uri="{BB962C8B-B14F-4D97-AF65-F5344CB8AC3E}">
        <p14:creationId xmlns:p14="http://schemas.microsoft.com/office/powerpoint/2010/main" val="40972116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524897" y="0"/>
            <a:ext cx="7280691" cy="5143500"/>
          </a:xfrm>
          <a:prstGeom prst="rect">
            <a:avLst/>
          </a:prstGeom>
        </p:spPr>
      </p:pic>
      <p:sp>
        <p:nvSpPr>
          <p:cNvPr id="11" name="Oval 10"/>
          <p:cNvSpPr/>
          <p:nvPr/>
        </p:nvSpPr>
        <p:spPr>
          <a:xfrm>
            <a:off x="-823564" y="-1092200"/>
            <a:ext cx="7678940" cy="73279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Oval 12"/>
          <p:cNvSpPr/>
          <p:nvPr/>
        </p:nvSpPr>
        <p:spPr>
          <a:xfrm>
            <a:off x="-1858566" y="-2046198"/>
            <a:ext cx="8244037" cy="8244035"/>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0" name="TextBox 9"/>
          <p:cNvSpPr txBox="1"/>
          <p:nvPr/>
        </p:nvSpPr>
        <p:spPr>
          <a:xfrm>
            <a:off x="1368826" y="2056621"/>
            <a:ext cx="4272874" cy="369332"/>
          </a:xfrm>
          <a:prstGeom prst="rect">
            <a:avLst/>
          </a:prstGeom>
          <a:noFill/>
        </p:spPr>
        <p:txBody>
          <a:bodyPr wrap="square" rtlCol="0">
            <a:spAutoFit/>
          </a:bodyPr>
          <a:lstStyle/>
          <a:p>
            <a:r>
              <a:rPr lang="fr-CA" dirty="1">
                <a:solidFill>
                  <a:srgbClr val="003946"/>
                </a:solidFill>
                <a:latin typeface="Sun Life Sans" panose="020B0504030304030303" pitchFamily="34" charset="0"/>
              </a:rPr>
              <a:t>Connaissances</a:t>
            </a:r>
          </a:p>
        </p:txBody>
      </p:sp>
      <p:sp>
        <p:nvSpPr>
          <p:cNvPr id="12" name="TextBox 11"/>
          <p:cNvSpPr txBox="1"/>
          <p:nvPr/>
        </p:nvSpPr>
        <p:spPr>
          <a:xfrm>
            <a:off x="1368826" y="2759981"/>
            <a:ext cx="4576188" cy="369332"/>
          </a:xfrm>
          <a:prstGeom prst="rect">
            <a:avLst/>
          </a:prstGeom>
          <a:noFill/>
        </p:spPr>
        <p:txBody>
          <a:bodyPr wrap="square" rtlCol="0">
            <a:spAutoFit/>
          </a:bodyPr>
          <a:lstStyle/>
          <a:p>
            <a:r>
              <a:rPr lang="fr-CA" dirty="1">
                <a:solidFill>
                  <a:srgbClr val="003946"/>
                </a:solidFill>
                <a:latin typeface="Sun Life Sans" panose="020B0504030304030303" pitchFamily="34" charset="0"/>
              </a:rPr>
              <a:t>Engagement à l’amélioration</a:t>
            </a:r>
          </a:p>
        </p:txBody>
      </p:sp>
      <p:pic>
        <p:nvPicPr>
          <p:cNvPr id="16" name="Picture 15"/>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50478" y="1981297"/>
            <a:ext cx="503674" cy="503674"/>
          </a:xfrm>
          <a:prstGeom prst="rect">
            <a:avLst/>
          </a:prstGeom>
        </p:spPr>
      </p:pic>
      <p:pic>
        <p:nvPicPr>
          <p:cNvPr id="17" name="Picture 16"/>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50478" y="2684657"/>
            <a:ext cx="503674" cy="503674"/>
          </a:xfrm>
          <a:prstGeom prst="rect">
            <a:avLst/>
          </a:prstGeom>
        </p:spPr>
      </p:pic>
      <p:sp>
        <p:nvSpPr>
          <p:cNvPr id="18" name="TextBox 17"/>
          <p:cNvSpPr txBox="1"/>
          <p:nvPr/>
        </p:nvSpPr>
        <p:spPr>
          <a:xfrm>
            <a:off x="1368826" y="3463341"/>
            <a:ext cx="4272874" cy="369332"/>
          </a:xfrm>
          <a:prstGeom prst="rect">
            <a:avLst/>
          </a:prstGeom>
          <a:noFill/>
        </p:spPr>
        <p:txBody>
          <a:bodyPr wrap="square" rtlCol="0">
            <a:spAutoFit/>
          </a:bodyPr>
          <a:lstStyle/>
          <a:p>
            <a:r>
              <a:rPr lang="fr-CA" dirty="1">
                <a:solidFill>
                  <a:srgbClr val="003946"/>
                </a:solidFill>
                <a:latin typeface="Sun Life Sans" panose="020B0504030304030303" pitchFamily="34" charset="0"/>
              </a:rPr>
              <a:t>Normes et défense des intérêts</a:t>
            </a:r>
          </a:p>
        </p:txBody>
      </p:sp>
      <p:pic>
        <p:nvPicPr>
          <p:cNvPr id="19" name="Picture 18"/>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50478" y="3388017"/>
            <a:ext cx="503674" cy="503674"/>
          </a:xfrm>
          <a:prstGeom prst="rect">
            <a:avLst/>
          </a:prstGeom>
        </p:spPr>
      </p:pic>
      <p:sp>
        <p:nvSpPr>
          <p:cNvPr id="20" name="TextBox 19">
            <a:extLst>
              <a:ext uri="{FF2B5EF4-FFF2-40B4-BE49-F238E27FC236}">
                <a16:creationId xmlns:a16="http://schemas.microsoft.com/office/drawing/2014/main" id="{EFFAC51D-686C-6149-B1B3-36925C5CAAAF}"/>
              </a:ext>
            </a:extLst>
          </p:cNvPr>
          <p:cNvSpPr txBox="1"/>
          <p:nvPr/>
        </p:nvSpPr>
        <p:spPr>
          <a:xfrm>
            <a:off x="664284" y="246579"/>
            <a:ext cx="4703244"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titre de CFP</a:t>
            </a:r>
            <a:r>
              <a:rPr lang="fr-CA" dirty="1" sz="4000">
                <a:solidFill>
                  <a:srgbClr val="003946"/>
                </a:solidFill>
                <a:latin typeface="Sun Life Sans" panose="02000503000000020004" pitchFamily="2" charset="77"/>
              </a:rPr>
              <a:t> </a:t>
            </a:r>
          </a:p>
        </p:txBody>
      </p:sp>
      <p:sp>
        <p:nvSpPr>
          <p:cNvPr id="21" name="TextBox 20"/>
          <p:cNvSpPr txBox="1"/>
          <p:nvPr/>
        </p:nvSpPr>
        <p:spPr>
          <a:xfrm>
            <a:off x="3781298" y="732849"/>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Avantages du</a:t>
            </a:r>
          </a:p>
        </p:txBody>
      </p:sp>
      <p:sp>
        <p:nvSpPr>
          <p:cNvPr id="14" name="TextBox 13"/>
          <p:cNvSpPr txBox="1"/>
          <p:nvPr/>
        </p:nvSpPr>
        <p:spPr>
          <a:xfrm>
            <a:off x="1368826" y="1353261"/>
            <a:ext cx="4272874" cy="369332"/>
          </a:xfrm>
          <a:prstGeom prst="rect">
            <a:avLst/>
          </a:prstGeom>
          <a:noFill/>
        </p:spPr>
        <p:txBody>
          <a:bodyPr wrap="square" rtlCol="0">
            <a:spAutoFit/>
          </a:bodyPr>
          <a:lstStyle/>
          <a:p>
            <a:r>
              <a:rPr lang="fr-CA" dirty="1">
                <a:solidFill>
                  <a:srgbClr val="003946"/>
                </a:solidFill>
                <a:latin typeface="Sun Life Sans" panose="020B0504030304030303" pitchFamily="34" charset="0"/>
              </a:rPr>
              <a:t>Crédibilité</a:t>
            </a:r>
          </a:p>
        </p:txBody>
      </p:sp>
      <p:pic>
        <p:nvPicPr>
          <p:cNvPr id="22" name="Picture 21"/>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50478" y="1277937"/>
            <a:ext cx="503674" cy="503674"/>
          </a:xfrm>
          <a:prstGeom prst="rect">
            <a:avLst/>
          </a:prstGeom>
        </p:spPr>
      </p:pic>
    </p:spTree>
    <p:custDataLst>
      <p:tags r:id="rId1"/>
    </p:custDataLst>
    <p:extLst>
      <p:ext uri="{BB962C8B-B14F-4D97-AF65-F5344CB8AC3E}">
        <p14:creationId xmlns:p14="http://schemas.microsoft.com/office/powerpoint/2010/main" val="6712523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524897" y="0"/>
            <a:ext cx="7280691" cy="5143500"/>
          </a:xfrm>
          <a:prstGeom prst="rect">
            <a:avLst/>
          </a:prstGeom>
        </p:spPr>
      </p:pic>
      <p:sp>
        <p:nvSpPr>
          <p:cNvPr id="11" name="Oval 10"/>
          <p:cNvSpPr/>
          <p:nvPr/>
        </p:nvSpPr>
        <p:spPr>
          <a:xfrm>
            <a:off x="-823564" y="-1092200"/>
            <a:ext cx="7678940" cy="73279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Oval 12"/>
          <p:cNvSpPr/>
          <p:nvPr/>
        </p:nvSpPr>
        <p:spPr>
          <a:xfrm>
            <a:off x="-1858566" y="-2046198"/>
            <a:ext cx="8244037" cy="8244035"/>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0" name="TextBox 9"/>
          <p:cNvSpPr txBox="1"/>
          <p:nvPr/>
        </p:nvSpPr>
        <p:spPr>
          <a:xfrm>
            <a:off x="431384" y="1687314"/>
            <a:ext cx="5391900" cy="2462213"/>
          </a:xfrm>
          <a:prstGeom prst="rect">
            <a:avLst/>
          </a:prstGeom>
          <a:noFill/>
        </p:spPr>
        <p:txBody>
          <a:bodyPr wrap="square" rtlCol="0">
            <a:spAutoFit/>
          </a:bodyPr>
          <a:lstStyle/>
          <a:p>
            <a:pPr lvl="0">
              <a:spcBef>
                <a:spcPts val="0"/>
              </a:spcBef>
              <a:defRPr/>
            </a:pPr>
            <a:r>
              <a:rPr lang="fr-CA" dirty="1" sz="1400">
                <a:solidFill>
                  <a:schemeClr val="tx2"/>
                </a:solidFill>
                <a:latin typeface="Sun Life Sans" panose="020B0504030304030303" pitchFamily="34" charset="0"/>
              </a:rPr>
              <a:t>« À mon avis, tous les conseillers devraient détenir ce titre.</a:t>
            </a:r>
            <a:r>
              <a:rPr lang="fr-CA" dirty="1" sz="1400">
                <a:solidFill>
                  <a:schemeClr val="tx2"/>
                </a:solidFill>
                <a:latin typeface="Sun Life Sans" panose="020B0504030304030303" pitchFamily="34" charset="0"/>
              </a:rPr>
              <a:t> </a:t>
            </a:r>
            <a:r>
              <a:rPr lang="fr-CA" dirty="1" sz="1400">
                <a:solidFill>
                  <a:schemeClr val="tx2"/>
                </a:solidFill>
                <a:latin typeface="Sun Life Sans" panose="020B0504030304030303" pitchFamily="34" charset="0"/>
              </a:rPr>
              <a:t>Je considère qu’il est le fondement de toutes les connaissances et compétences qui me sont nécessaires pour donner de bons conseils.</a:t>
            </a:r>
            <a:r>
              <a:rPr lang="fr-CA" dirty="1" sz="1400">
                <a:solidFill>
                  <a:schemeClr val="tx2"/>
                </a:solidFill>
                <a:latin typeface="Sun Life Sans" panose="020B0504030304030303" pitchFamily="34" charset="0"/>
              </a:rPr>
              <a:t> </a:t>
            </a:r>
            <a:r>
              <a:rPr lang="fr-CA" dirty="1" sz="1400">
                <a:solidFill>
                  <a:schemeClr val="tx2"/>
                </a:solidFill>
                <a:latin typeface="Sun Life Sans" panose="020B0504030304030303" pitchFamily="34" charset="0"/>
              </a:rPr>
              <a:t>On acquiert des connaissances très vastes</a:t>
            </a:r>
            <a:r>
              <a:rPr lang="fr-CA" dirty="1" sz="1400">
                <a:solidFill>
                  <a:schemeClr val="tx2"/>
                </a:solidFill>
                <a:latin typeface="Sun Life Sans" panose="020B0504030304030303" pitchFamily="34" charset="0"/>
              </a:rPr>
              <a:t> </a:t>
            </a:r>
            <a:r>
              <a:rPr lang="fr-CA" dirty="1" sz="1400">
                <a:solidFill>
                  <a:schemeClr val="tx2"/>
                </a:solidFill>
                <a:latin typeface="Sun Life Sans" panose="020B0504030304030303" pitchFamily="34" charset="0"/>
              </a:rPr>
              <a:t>et on comprend mieux chacune des étapes du processus de planification financière.</a:t>
            </a:r>
            <a:r>
              <a:rPr lang="fr-CA" dirty="1" sz="1400">
                <a:solidFill>
                  <a:schemeClr val="tx2"/>
                </a:solidFill>
                <a:latin typeface="Sun Life Sans" panose="020B0504030304030303" pitchFamily="34" charset="0"/>
              </a:rPr>
              <a:t> </a:t>
            </a:r>
            <a:r>
              <a:rPr lang="fr-CA" dirty="1" sz="1400">
                <a:solidFill>
                  <a:schemeClr val="tx2"/>
                </a:solidFill>
                <a:latin typeface="Sun Life Sans" panose="020B0504030304030303" pitchFamily="34" charset="0"/>
              </a:rPr>
              <a:t>Le fait d’être en mesure de poser les bonnes questions et de comprendre tout à fait ce qui est important pour le Client nous aide à trouver les solutions appropriées.</a:t>
            </a:r>
            <a:r>
              <a:rPr lang="fr-CA" dirty="1" sz="1400">
                <a:solidFill>
                  <a:schemeClr val="tx2"/>
                </a:solidFill>
                <a:latin typeface="Sun Life Sans" panose="020B0504030304030303" pitchFamily="34" charset="0"/>
              </a:rPr>
              <a:t> </a:t>
            </a:r>
            <a:r>
              <a:rPr lang="fr-CA" dirty="1" sz="1400">
                <a:solidFill>
                  <a:schemeClr val="tx2"/>
                </a:solidFill>
                <a:latin typeface="Sun Life Sans" panose="020B0504030304030303" pitchFamily="34" charset="0"/>
              </a:rPr>
              <a:t>D’autre part, cela prouve notre engagement envers les Clients à faire preuve de l’éthique nécessaire et à acquérir les compétences nécessaires pour gagner leur confiance. »</a:t>
            </a:r>
            <a:r>
              <a:rPr lang="fr-CA" dirty="1" sz="1400">
                <a:solidFill>
                  <a:schemeClr val="tx2"/>
                </a:solidFill>
                <a:latin typeface="Sun Life Sans" panose="020B0504030304030303" pitchFamily="34" charset="0"/>
              </a:rPr>
              <a:t> </a:t>
            </a:r>
          </a:p>
          <a:p>
            <a:pPr lvl="3" algn="r">
              <a:defRPr/>
            </a:pPr>
            <a:r>
              <a:rPr lang="fr-CA" dirty="1" sz="1400">
                <a:solidFill>
                  <a:schemeClr val="tx2"/>
                </a:solidFill>
                <a:latin typeface="Sun Life Sans" panose="020B0504030304030303" pitchFamily="34" charset="0"/>
              </a:rPr>
              <a:t>Citation d’un directeur régional des ventes</a:t>
            </a:r>
          </a:p>
        </p:txBody>
      </p:sp>
      <p:sp>
        <p:nvSpPr>
          <p:cNvPr id="20" name="TextBox 19">
            <a:extLst>
              <a:ext uri="{FF2B5EF4-FFF2-40B4-BE49-F238E27FC236}">
                <a16:creationId xmlns:a16="http://schemas.microsoft.com/office/drawing/2014/main" id="{EFFAC51D-686C-6149-B1B3-36925C5CAAAF}"/>
              </a:ext>
            </a:extLst>
          </p:cNvPr>
          <p:cNvSpPr txBox="1"/>
          <p:nvPr/>
        </p:nvSpPr>
        <p:spPr>
          <a:xfrm>
            <a:off x="664284" y="246579"/>
            <a:ext cx="4703244"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titre de CFP</a:t>
            </a:r>
            <a:r>
              <a:rPr lang="fr-CA" dirty="1" sz="4000">
                <a:solidFill>
                  <a:srgbClr val="003946"/>
                </a:solidFill>
                <a:latin typeface="Sun Life Sans" panose="02000503000000020004" pitchFamily="2" charset="77"/>
              </a:rPr>
              <a:t> </a:t>
            </a:r>
          </a:p>
        </p:txBody>
      </p:sp>
      <p:sp>
        <p:nvSpPr>
          <p:cNvPr id="21" name="TextBox 20"/>
          <p:cNvSpPr txBox="1"/>
          <p:nvPr/>
        </p:nvSpPr>
        <p:spPr>
          <a:xfrm>
            <a:off x="3781298" y="732849"/>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Avantages du</a:t>
            </a:r>
          </a:p>
        </p:txBody>
      </p:sp>
    </p:spTree>
    <p:custDataLst>
      <p:tags r:id="rId1"/>
    </p:custDataLst>
    <p:extLst>
      <p:ext uri="{BB962C8B-B14F-4D97-AF65-F5344CB8AC3E}">
        <p14:creationId xmlns:p14="http://schemas.microsoft.com/office/powerpoint/2010/main" val="17160995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93192" y="4581144"/>
            <a:ext cx="3471126"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3" name="TextBox 2">
            <a:extLst>
              <a:ext uri="{FF2B5EF4-FFF2-40B4-BE49-F238E27FC236}">
                <a16:creationId xmlns:a16="http://schemas.microsoft.com/office/drawing/2014/main" id="{EFFAC51D-686C-6149-B1B3-36925C5CAAAF}"/>
              </a:ext>
            </a:extLst>
          </p:cNvPr>
          <p:cNvSpPr txBox="1"/>
          <p:nvPr/>
        </p:nvSpPr>
        <p:spPr>
          <a:xfrm>
            <a:off x="2621100" y="139442"/>
            <a:ext cx="1399653"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Principaux</a:t>
            </a:r>
          </a:p>
        </p:txBody>
      </p:sp>
      <p:sp>
        <p:nvSpPr>
          <p:cNvPr id="15" name="TextBox 14"/>
          <p:cNvSpPr txBox="1"/>
          <p:nvPr/>
        </p:nvSpPr>
        <p:spPr>
          <a:xfrm>
            <a:off x="3814623" y="77887"/>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Titres</a:t>
            </a:r>
          </a:p>
        </p:txBody>
      </p:sp>
      <p:sp>
        <p:nvSpPr>
          <p:cNvPr id="8" name="Rounded Rectangle 7"/>
          <p:cNvSpPr/>
          <p:nvPr/>
        </p:nvSpPr>
        <p:spPr>
          <a:xfrm>
            <a:off x="1804383" y="1128545"/>
            <a:ext cx="2857846" cy="729375"/>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1600">
                <a:solidFill>
                  <a:schemeClr val="bg1"/>
                </a:solidFill>
                <a:latin typeface="Sun Life Sans" panose="020B0504030304030303" pitchFamily="34" charset="0"/>
              </a:rPr>
              <a:t>Assureur-vie</a:t>
            </a:r>
            <a:r>
              <a:rPr lang="fr-CA" dirty="1" sz="1600">
                <a:solidFill>
                  <a:schemeClr val="bg1"/>
                </a:solidFill>
                <a:latin typeface="Sun Life Sans" panose="020B0504030304030303" pitchFamily="34" charset="0"/>
              </a:rPr>
              <a:t> </a:t>
            </a:r>
          </a:p>
          <a:p>
            <a:pPr algn="ctr"/>
            <a:r>
              <a:rPr lang="fr-CA" dirty="1" sz="1600">
                <a:solidFill>
                  <a:schemeClr val="bg1"/>
                </a:solidFill>
                <a:latin typeface="Sun Life Sans" panose="020B0504030304030303" pitchFamily="34" charset="0"/>
              </a:rPr>
              <a:t>agréé (AVA)</a:t>
            </a:r>
          </a:p>
        </p:txBody>
      </p:sp>
      <p:pic>
        <p:nvPicPr>
          <p:cNvPr id="2" name="Picture 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73485" y="666167"/>
            <a:ext cx="1654132" cy="1654132"/>
          </a:xfrm>
          <a:prstGeom prst="rect">
            <a:avLst/>
          </a:prstGeom>
        </p:spPr>
      </p:pic>
      <p:sp>
        <p:nvSpPr>
          <p:cNvPr id="19" name="TextBox 18">
            <a:extLst>
              <a:ext uri="{FF2B5EF4-FFF2-40B4-BE49-F238E27FC236}">
                <a16:creationId xmlns:a16="http://schemas.microsoft.com/office/drawing/2014/main" id="{01DE9704-546F-6444-936B-5500656EDCC3}"/>
              </a:ext>
            </a:extLst>
          </p:cNvPr>
          <p:cNvSpPr txBox="1"/>
          <p:nvPr/>
        </p:nvSpPr>
        <p:spPr>
          <a:xfrm>
            <a:off x="5026306" y="1171795"/>
            <a:ext cx="3207054" cy="523220"/>
          </a:xfrm>
          <a:prstGeom prst="rect">
            <a:avLst/>
          </a:prstGeom>
          <a:noFill/>
        </p:spPr>
        <p:txBody>
          <a:bodyPr wrap="square" numCol="1" spcCol="457200" rtlCol="0">
            <a:spAutoFit/>
          </a:bodyPr>
          <a:lstStyle/>
          <a:p>
            <a:r>
              <a:rPr lang="fr-CA" dirty="1" sz="2800">
                <a:solidFill>
                  <a:schemeClr val="tx2"/>
                </a:solidFill>
                <a:latin typeface="Sun Life Sans" panose="020B0504030304030303" pitchFamily="34" charset="0"/>
              </a:rPr>
              <a:t>Qu’est-ce que c’est?</a:t>
            </a:r>
          </a:p>
        </p:txBody>
      </p:sp>
      <p:sp>
        <p:nvSpPr>
          <p:cNvPr id="20" name="TextBox 19">
            <a:extLst>
              <a:ext uri="{FF2B5EF4-FFF2-40B4-BE49-F238E27FC236}">
                <a16:creationId xmlns:a16="http://schemas.microsoft.com/office/drawing/2014/main" id="{01DE9704-546F-6444-936B-5500656EDCC3}"/>
              </a:ext>
            </a:extLst>
          </p:cNvPr>
          <p:cNvSpPr txBox="1"/>
          <p:nvPr/>
        </p:nvSpPr>
        <p:spPr>
          <a:xfrm>
            <a:off x="1918897" y="2583604"/>
            <a:ext cx="5699728" cy="1569660"/>
          </a:xfrm>
          <a:prstGeom prst="rect">
            <a:avLst/>
          </a:prstGeom>
          <a:noFill/>
        </p:spPr>
        <p:txBody>
          <a:bodyPr wrap="square" numCol="1" spcCol="457200" rtlCol="0">
            <a:spAutoFit/>
          </a:bodyPr>
          <a:lstStyle/>
          <a:p>
            <a:r>
              <a:rPr lang="fr-CA" dirty="1" sz="1600">
                <a:solidFill>
                  <a:schemeClr val="tx2"/>
                </a:solidFill>
                <a:latin typeface="Sun Life Sans" panose="020B0504030304030303" pitchFamily="34" charset="0"/>
              </a:rPr>
              <a:t>Les détenteurs du titre d’AVA sont considérés comme des conseillers financiers professionnels d’élite qui se spécialisent dans la création de solutions efficaces pour les particuliers, les propriétaires d’entreprise et les professionnels dans les domaines de la gestion du risque, de la constitution et de la préservation du patrimoine, de la planification successorale et du transfert du patrimoine.</a:t>
            </a:r>
          </a:p>
        </p:txBody>
      </p:sp>
      <p:sp>
        <p:nvSpPr>
          <p:cNvPr id="21" name="Oval 20"/>
          <p:cNvSpPr/>
          <p:nvPr/>
        </p:nvSpPr>
        <p:spPr>
          <a:xfrm>
            <a:off x="7133158" y="3526024"/>
            <a:ext cx="2520000" cy="2520000"/>
          </a:xfrm>
          <a:prstGeom prst="ellipse">
            <a:avLst/>
          </a:prstGeom>
          <a:solidFill>
            <a:srgbClr val="FFCB0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solidFill>
                <a:schemeClr val="tx2"/>
              </a:solidFill>
            </a:endParaRPr>
          </a:p>
        </p:txBody>
      </p:sp>
    </p:spTree>
    <p:custDataLst>
      <p:tags r:id="rId1"/>
    </p:custDataLst>
    <p:extLst>
      <p:ext uri="{BB962C8B-B14F-4D97-AF65-F5344CB8AC3E}">
        <p14:creationId xmlns:p14="http://schemas.microsoft.com/office/powerpoint/2010/main" val="18710305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93192" y="4581144"/>
            <a:ext cx="3471126"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3" name="TextBox 2">
            <a:extLst>
              <a:ext uri="{FF2B5EF4-FFF2-40B4-BE49-F238E27FC236}">
                <a16:creationId xmlns:a16="http://schemas.microsoft.com/office/drawing/2014/main" id="{EFFAC51D-686C-6149-B1B3-36925C5CAAAF}"/>
              </a:ext>
            </a:extLst>
          </p:cNvPr>
          <p:cNvSpPr txBox="1"/>
          <p:nvPr/>
        </p:nvSpPr>
        <p:spPr>
          <a:xfrm>
            <a:off x="2621100" y="139442"/>
            <a:ext cx="1399653"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Principaux</a:t>
            </a:r>
          </a:p>
        </p:txBody>
      </p:sp>
      <p:sp>
        <p:nvSpPr>
          <p:cNvPr id="15" name="TextBox 14"/>
          <p:cNvSpPr txBox="1"/>
          <p:nvPr/>
        </p:nvSpPr>
        <p:spPr>
          <a:xfrm>
            <a:off x="3814623" y="77887"/>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Titres</a:t>
            </a:r>
          </a:p>
        </p:txBody>
      </p:sp>
      <p:sp>
        <p:nvSpPr>
          <p:cNvPr id="19" name="TextBox 18">
            <a:extLst>
              <a:ext uri="{FF2B5EF4-FFF2-40B4-BE49-F238E27FC236}">
                <a16:creationId xmlns:a16="http://schemas.microsoft.com/office/drawing/2014/main" id="{01DE9704-546F-6444-936B-5500656EDCC3}"/>
              </a:ext>
            </a:extLst>
          </p:cNvPr>
          <p:cNvSpPr txBox="1"/>
          <p:nvPr/>
        </p:nvSpPr>
        <p:spPr>
          <a:xfrm>
            <a:off x="5026305" y="1171795"/>
            <a:ext cx="3907487" cy="523220"/>
          </a:xfrm>
          <a:prstGeom prst="rect">
            <a:avLst/>
          </a:prstGeom>
          <a:noFill/>
        </p:spPr>
        <p:txBody>
          <a:bodyPr wrap="square" numCol="1" spcCol="457200" rtlCol="0">
            <a:spAutoFit/>
          </a:bodyPr>
          <a:lstStyle/>
          <a:p>
            <a:r>
              <a:rPr lang="fr-CA" dirty="1" sz="2800">
                <a:solidFill>
                  <a:schemeClr val="tx2"/>
                </a:solidFill>
                <a:latin typeface="Sun Life Sans" panose="020B0504030304030303" pitchFamily="34" charset="0"/>
              </a:rPr>
              <a:t>Comment obtenir ce titre?</a:t>
            </a:r>
          </a:p>
        </p:txBody>
      </p:sp>
      <p:sp>
        <p:nvSpPr>
          <p:cNvPr id="28" name="TextBox 27">
            <a:extLst>
              <a:ext uri="{FF2B5EF4-FFF2-40B4-BE49-F238E27FC236}">
                <a16:creationId xmlns:a16="http://schemas.microsoft.com/office/drawing/2014/main" id="{01DE9704-546F-6444-936B-5500656EDCC3}"/>
              </a:ext>
            </a:extLst>
          </p:cNvPr>
          <p:cNvSpPr txBox="1"/>
          <p:nvPr/>
        </p:nvSpPr>
        <p:spPr>
          <a:xfrm>
            <a:off x="1857197" y="2005446"/>
            <a:ext cx="6628416" cy="2831544"/>
          </a:xfrm>
          <a:prstGeom prst="rect">
            <a:avLst/>
          </a:prstGeom>
          <a:noFill/>
        </p:spPr>
        <p:txBody>
          <a:bodyPr wrap="square" numCol="1" spcCol="457200" rtlCol="0">
            <a:spAutoFit/>
          </a:bodyPr>
          <a:lstStyle/>
          <a:p>
            <a:r>
              <a:rPr lang="fr-CA" dirty="1" sz="1600" b="1">
                <a:solidFill>
                  <a:schemeClr val="tx2"/>
                </a:solidFill>
                <a:latin typeface="Sun Life Sans" panose="020B0504030304030303" pitchFamily="34" charset="0"/>
              </a:rPr>
              <a:t>Préalables*</a:t>
            </a:r>
          </a:p>
          <a:p>
            <a:pPr marL="171450" indent="-171450">
              <a:buFont typeface="Arial" panose="020B0604020202020204" pitchFamily="34" charset="0"/>
              <a:buChar char="•"/>
            </a:pPr>
            <a:r>
              <a:rPr lang="fr-CA" dirty="1" sz="1600">
                <a:solidFill>
                  <a:schemeClr val="tx2"/>
                </a:solidFill>
                <a:latin typeface="Sun Life Sans" panose="020B0504030304030303" pitchFamily="34" charset="0"/>
              </a:rPr>
              <a:t> </a:t>
            </a:r>
            <a:r>
              <a:rPr lang="fr-CA" dirty="1" sz="1600">
                <a:solidFill>
                  <a:schemeClr val="tx2"/>
                </a:solidFill>
                <a:latin typeface="Sun Life Sans" panose="020B0504030304030303" pitchFamily="34" charset="0"/>
              </a:rPr>
              <a:t>Programme de notions de base en planification financière d’Advocis pour la certification d’AVA</a:t>
            </a:r>
          </a:p>
          <a:p>
            <a:endParaRPr lang="en-CA" sz="1600" dirty="0">
              <a:solidFill>
                <a:schemeClr val="tx2"/>
              </a:solidFill>
              <a:latin typeface="Sun Life Sans" panose="020B0504030304030303" pitchFamily="34" charset="0"/>
            </a:endParaRPr>
          </a:p>
          <a:p>
            <a:r>
              <a:rPr lang="fr-CA" dirty="1" sz="1600" b="1">
                <a:solidFill>
                  <a:schemeClr val="tx2"/>
                </a:solidFill>
                <a:latin typeface="Sun Life Sans" panose="020B0504030304030303" pitchFamily="34" charset="0"/>
              </a:rPr>
              <a:t>Cours de base du programme pour l’obtention du titre d’AVA</a:t>
            </a:r>
          </a:p>
          <a:p>
            <a:pPr marL="171450" indent="-171450">
              <a:buFont typeface="Arial" panose="020B0604020202020204" pitchFamily="34" charset="0"/>
              <a:buChar char="•"/>
            </a:pPr>
            <a:r>
              <a:rPr lang="fr-CA" dirty="1" sz="1600">
                <a:solidFill>
                  <a:schemeClr val="tx2"/>
                </a:solidFill>
                <a:latin typeface="Sun Life Sans" panose="020B0504030304030303" pitchFamily="34" charset="0"/>
              </a:rPr>
              <a:t>Concepts fiscaux et juridiques (avancés) pour la planification personnelle – 255</a:t>
            </a:r>
          </a:p>
          <a:p>
            <a:pPr marL="171450" indent="-171450">
              <a:buFont typeface="Arial" panose="020B0604020202020204" pitchFamily="34" charset="0"/>
              <a:buChar char="•"/>
            </a:pPr>
            <a:r>
              <a:rPr lang="fr-CA" dirty="1" sz="1600">
                <a:solidFill>
                  <a:schemeClr val="tx2"/>
                </a:solidFill>
                <a:latin typeface="Sun Life Sans" panose="020B0504030304030303" pitchFamily="34" charset="0"/>
              </a:rPr>
              <a:t>Principes fiscaux et juridiques (entreprises et propriétaires d’entreprise) – 256</a:t>
            </a:r>
          </a:p>
          <a:p>
            <a:pPr marL="171450" indent="-171450">
              <a:buFont typeface="Arial" panose="020B0604020202020204" pitchFamily="34" charset="0"/>
              <a:buChar char="•"/>
            </a:pPr>
            <a:r>
              <a:rPr lang="fr-CA" dirty="1" sz="1600">
                <a:solidFill>
                  <a:schemeClr val="tx2"/>
                </a:solidFill>
                <a:latin typeface="Sun Life Sans" panose="020B0504030304030303" pitchFamily="34" charset="0"/>
              </a:rPr>
              <a:t>Techniques avancées de planification successorale – 257</a:t>
            </a:r>
          </a:p>
          <a:p>
            <a:pPr marL="171450" indent="-171450">
              <a:buFont typeface="Arial" panose="020B0604020202020204" pitchFamily="34" charset="0"/>
              <a:buChar char="•"/>
            </a:pPr>
            <a:endParaRPr lang="en-US" sz="1600" dirty="0">
              <a:solidFill>
                <a:schemeClr val="tx2"/>
              </a:solidFill>
              <a:latin typeface="Sun Life Sans" panose="020B0504030304030303" pitchFamily="34" charset="0"/>
            </a:endParaRPr>
          </a:p>
          <a:p>
            <a:pPr marL="171450" indent="-171450">
              <a:buFont typeface="Arial" panose="020B0604020202020204" pitchFamily="34" charset="0"/>
              <a:buChar char="•"/>
            </a:pPr>
            <a:r>
              <a:rPr lang="fr-CA" dirty="1" b="1" sz="1600">
                <a:solidFill>
                  <a:schemeClr val="tx2"/>
                </a:solidFill>
                <a:latin typeface="Sun Life Sans" panose="020B0504030304030303" pitchFamily="34" charset="0"/>
              </a:rPr>
              <a:t>REMARQUE :</a:t>
            </a:r>
            <a:r>
              <a:rPr lang="fr-CA" dirty="1" b="1" sz="1600">
                <a:solidFill>
                  <a:schemeClr val="tx2"/>
                </a:solidFill>
                <a:latin typeface="Sun Life Sans" panose="020B0504030304030303" pitchFamily="34" charset="0"/>
              </a:rPr>
              <a:t> </a:t>
            </a:r>
            <a:r>
              <a:rPr lang="fr-CA" dirty="1" sz="1600">
                <a:solidFill>
                  <a:schemeClr val="tx2"/>
                </a:solidFill>
                <a:latin typeface="Sun Life Sans" panose="020B0504030304030303" pitchFamily="34" charset="0"/>
              </a:rPr>
              <a:t>Chaque cours doit être terminé en 120 jours.</a:t>
            </a:r>
          </a:p>
          <a:p>
            <a:pPr marL="171450" indent="-171450">
              <a:buFont typeface="Arial" panose="020B0604020202020204" pitchFamily="34" charset="0"/>
              <a:buChar char="•"/>
            </a:pPr>
            <a:endParaRPr lang="en-CA" sz="1600" dirty="0">
              <a:solidFill>
                <a:schemeClr val="tx2"/>
              </a:solidFill>
              <a:latin typeface="Sun Life Sans" panose="020B0504030304030303" pitchFamily="34" charset="0"/>
            </a:endParaRPr>
          </a:p>
        </p:txBody>
      </p:sp>
      <p:sp>
        <p:nvSpPr>
          <p:cNvPr id="16" name="Rounded Rectangle 15"/>
          <p:cNvSpPr/>
          <p:nvPr/>
        </p:nvSpPr>
        <p:spPr>
          <a:xfrm>
            <a:off x="1804383" y="1128545"/>
            <a:ext cx="2857846" cy="729375"/>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1600">
                <a:solidFill>
                  <a:schemeClr val="bg1"/>
                </a:solidFill>
                <a:latin typeface="Sun Life Sans" panose="020B0504030304030303" pitchFamily="34" charset="0"/>
              </a:rPr>
              <a:t>Assureur-vie</a:t>
            </a:r>
            <a:r>
              <a:rPr lang="fr-CA" dirty="1" sz="1600">
                <a:solidFill>
                  <a:schemeClr val="bg1"/>
                </a:solidFill>
                <a:latin typeface="Sun Life Sans" panose="020B0504030304030303" pitchFamily="34" charset="0"/>
              </a:rPr>
              <a:t> </a:t>
            </a:r>
          </a:p>
          <a:p>
            <a:pPr algn="ctr"/>
            <a:r>
              <a:rPr lang="fr-CA" dirty="1" sz="1600">
                <a:solidFill>
                  <a:schemeClr val="bg1"/>
                </a:solidFill>
                <a:latin typeface="Sun Life Sans" panose="020B0504030304030303" pitchFamily="34" charset="0"/>
              </a:rPr>
              <a:t>agréé (AVA)</a:t>
            </a:r>
          </a:p>
        </p:txBody>
      </p:sp>
      <p:pic>
        <p:nvPicPr>
          <p:cNvPr id="17" name="Picture 16"/>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73485" y="666167"/>
            <a:ext cx="1654132" cy="1654132"/>
          </a:xfrm>
          <a:prstGeom prst="rect">
            <a:avLst/>
          </a:prstGeom>
        </p:spPr>
      </p:pic>
      <p:sp>
        <p:nvSpPr>
          <p:cNvPr id="18" name="TextBox 17"/>
          <p:cNvSpPr txBox="1"/>
          <p:nvPr/>
        </p:nvSpPr>
        <p:spPr>
          <a:xfrm>
            <a:off x="90229" y="4777478"/>
            <a:ext cx="9144000" cy="369332"/>
          </a:xfrm>
          <a:prstGeom prst="rect">
            <a:avLst/>
          </a:prstGeom>
          <a:noFill/>
        </p:spPr>
        <p:txBody>
          <a:bodyPr wrap="square" rtlCol="0">
            <a:spAutoFit/>
          </a:bodyPr>
          <a:lstStyle/>
          <a:p>
            <a:r>
              <a:rPr lang="fr-CA" dirty="1" sz="900">
                <a:latin typeface="Sun Life Sans" panose="020B0504030304030303" pitchFamily="34" charset="0"/>
              </a:rPr>
              <a:t>* Les candidats qui détiennent les titres de CFP, de QAFP, de PFP, de Pl. Fin.,</a:t>
            </a:r>
            <a:r>
              <a:rPr lang="fr-CA" dirty="1" sz="900">
                <a:latin typeface="Sun Life Sans" panose="020B0504030304030303" pitchFamily="34" charset="0"/>
              </a:rPr>
              <a:t> </a:t>
            </a:r>
            <a:r>
              <a:rPr lang="fr-CA" dirty="1" sz="900">
                <a:latin typeface="Sun Life Sans" panose="020B0504030304030303" pitchFamily="34" charset="0"/>
              </a:rPr>
              <a:t>de CPA (ou l’équivalent) ou de CFA peuvent demander à être exemptés des préalables.</a:t>
            </a:r>
          </a:p>
          <a:p>
            <a:r>
              <a:rPr lang="fr-CA" dirty="1" sz="900">
                <a:latin typeface="Sun Life Sans" panose="020B0504030304030303" pitchFamily="34" charset="0"/>
              </a:rPr>
              <a:t>Pour les candidats qui ont suivi la formation de base chez Advocis, le programme de notions de base comprendra les mêmes cours.</a:t>
            </a:r>
          </a:p>
        </p:txBody>
      </p:sp>
    </p:spTree>
    <p:custDataLst>
      <p:tags r:id="rId1"/>
    </p:custDataLst>
    <p:extLst>
      <p:ext uri="{BB962C8B-B14F-4D97-AF65-F5344CB8AC3E}">
        <p14:creationId xmlns:p14="http://schemas.microsoft.com/office/powerpoint/2010/main" val="8892696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435505" y="0"/>
            <a:ext cx="7708495" cy="5144135"/>
          </a:xfrm>
          <a:prstGeom prst="rect">
            <a:avLst/>
          </a:prstGeom>
        </p:spPr>
      </p:pic>
      <p:sp>
        <p:nvSpPr>
          <p:cNvPr id="11" name="Oval 10"/>
          <p:cNvSpPr/>
          <p:nvPr/>
        </p:nvSpPr>
        <p:spPr>
          <a:xfrm>
            <a:off x="-823564" y="-1092200"/>
            <a:ext cx="7678940" cy="73279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Oval 12"/>
          <p:cNvSpPr/>
          <p:nvPr/>
        </p:nvSpPr>
        <p:spPr>
          <a:xfrm>
            <a:off x="-1858566" y="-2046198"/>
            <a:ext cx="8244037" cy="8244035"/>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0" name="TextBox 9"/>
          <p:cNvSpPr txBox="1"/>
          <p:nvPr/>
        </p:nvSpPr>
        <p:spPr>
          <a:xfrm>
            <a:off x="1352237" y="2473970"/>
            <a:ext cx="4272874" cy="646331"/>
          </a:xfrm>
          <a:prstGeom prst="rect">
            <a:avLst/>
          </a:prstGeom>
          <a:noFill/>
        </p:spPr>
        <p:txBody>
          <a:bodyPr wrap="square" rtlCol="0">
            <a:spAutoFit/>
          </a:bodyPr>
          <a:lstStyle/>
          <a:p>
            <a:r>
              <a:rPr lang="fr-CA" dirty="1">
                <a:solidFill>
                  <a:schemeClr val="tx2"/>
                </a:solidFill>
                <a:latin typeface="Sun Life Sans" panose="020B0504030304030303" pitchFamily="34" charset="0"/>
              </a:rPr>
              <a:t>Principes fiscaux et juridiques (entreprises et propriétaires d’entreprise) – 256</a:t>
            </a:r>
          </a:p>
        </p:txBody>
      </p:sp>
      <p:sp>
        <p:nvSpPr>
          <p:cNvPr id="12" name="TextBox 11"/>
          <p:cNvSpPr txBox="1"/>
          <p:nvPr/>
        </p:nvSpPr>
        <p:spPr>
          <a:xfrm>
            <a:off x="1352237" y="3472284"/>
            <a:ext cx="4576188" cy="369332"/>
          </a:xfrm>
          <a:prstGeom prst="rect">
            <a:avLst/>
          </a:prstGeom>
          <a:noFill/>
        </p:spPr>
        <p:txBody>
          <a:bodyPr wrap="square" rtlCol="0">
            <a:spAutoFit/>
          </a:bodyPr>
          <a:lstStyle/>
          <a:p>
            <a:r>
              <a:rPr lang="fr-CA" dirty="1">
                <a:solidFill>
                  <a:schemeClr val="tx2"/>
                </a:solidFill>
                <a:latin typeface="Sun Life Sans" panose="020B0504030304030303" pitchFamily="34" charset="0"/>
              </a:rPr>
              <a:t>Techniques avancées de planification successorale – 257</a:t>
            </a:r>
          </a:p>
        </p:txBody>
      </p:sp>
      <p:pic>
        <p:nvPicPr>
          <p:cNvPr id="16" name="Picture 15"/>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31379" y="2464507"/>
            <a:ext cx="503674" cy="503674"/>
          </a:xfrm>
          <a:prstGeom prst="rect">
            <a:avLst/>
          </a:prstGeom>
        </p:spPr>
      </p:pic>
      <p:pic>
        <p:nvPicPr>
          <p:cNvPr id="19" name="Picture 18"/>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31379" y="3388017"/>
            <a:ext cx="503674" cy="503674"/>
          </a:xfrm>
          <a:prstGeom prst="rect">
            <a:avLst/>
          </a:prstGeom>
        </p:spPr>
      </p:pic>
      <p:sp>
        <p:nvSpPr>
          <p:cNvPr id="20" name="TextBox 19">
            <a:extLst>
              <a:ext uri="{FF2B5EF4-FFF2-40B4-BE49-F238E27FC236}">
                <a16:creationId xmlns:a16="http://schemas.microsoft.com/office/drawing/2014/main" id="{EFFAC51D-686C-6149-B1B3-36925C5CAAAF}"/>
              </a:ext>
            </a:extLst>
          </p:cNvPr>
          <p:cNvSpPr txBox="1"/>
          <p:nvPr/>
        </p:nvSpPr>
        <p:spPr>
          <a:xfrm>
            <a:off x="664284" y="246579"/>
            <a:ext cx="4703244"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des cours d’AVA</a:t>
            </a:r>
            <a:r>
              <a:rPr lang="fr-CA" dirty="1" sz="4000">
                <a:solidFill>
                  <a:srgbClr val="003946"/>
                </a:solidFill>
                <a:latin typeface="Sun Life Sans" panose="02000503000000020004" pitchFamily="2" charset="77"/>
              </a:rPr>
              <a:t> </a:t>
            </a:r>
          </a:p>
        </p:txBody>
      </p:sp>
      <p:sp>
        <p:nvSpPr>
          <p:cNvPr id="21" name="TextBox 20"/>
          <p:cNvSpPr txBox="1"/>
          <p:nvPr/>
        </p:nvSpPr>
        <p:spPr>
          <a:xfrm>
            <a:off x="3169331" y="579422"/>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Aperçu</a:t>
            </a:r>
          </a:p>
        </p:txBody>
      </p:sp>
      <p:sp>
        <p:nvSpPr>
          <p:cNvPr id="14" name="TextBox 13"/>
          <p:cNvSpPr txBox="1"/>
          <p:nvPr/>
        </p:nvSpPr>
        <p:spPr>
          <a:xfrm>
            <a:off x="1352237" y="1475655"/>
            <a:ext cx="4272874" cy="646331"/>
          </a:xfrm>
          <a:prstGeom prst="rect">
            <a:avLst/>
          </a:prstGeom>
          <a:noFill/>
        </p:spPr>
        <p:txBody>
          <a:bodyPr wrap="square" rtlCol="0">
            <a:spAutoFit/>
          </a:bodyPr>
          <a:lstStyle/>
          <a:p>
            <a:r>
              <a:rPr lang="fr-CA" dirty="1">
                <a:solidFill>
                  <a:schemeClr val="tx2"/>
                </a:solidFill>
                <a:latin typeface="Sun Life Sans" panose="020B0504030304030303" pitchFamily="34" charset="0"/>
              </a:rPr>
              <a:t>Concepts fiscaux et juridiques (avancés) pour la planification personnelle – 255</a:t>
            </a:r>
          </a:p>
        </p:txBody>
      </p:sp>
      <p:pic>
        <p:nvPicPr>
          <p:cNvPr id="22" name="Picture 21"/>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31379" y="1540996"/>
            <a:ext cx="503674" cy="503674"/>
          </a:xfrm>
          <a:prstGeom prst="rect">
            <a:avLst/>
          </a:prstGeom>
        </p:spPr>
      </p:pic>
    </p:spTree>
    <p:custDataLst>
      <p:tags r:id="rId1"/>
    </p:custDataLst>
    <p:extLst>
      <p:ext uri="{BB962C8B-B14F-4D97-AF65-F5344CB8AC3E}">
        <p14:creationId xmlns:p14="http://schemas.microsoft.com/office/powerpoint/2010/main" val="15863536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435505" y="0"/>
            <a:ext cx="7708495" cy="5144135"/>
          </a:xfrm>
          <a:prstGeom prst="rect">
            <a:avLst/>
          </a:prstGeom>
        </p:spPr>
      </p:pic>
      <p:sp>
        <p:nvSpPr>
          <p:cNvPr id="11" name="Oval 10"/>
          <p:cNvSpPr/>
          <p:nvPr/>
        </p:nvSpPr>
        <p:spPr>
          <a:xfrm>
            <a:off x="-823564" y="-1092200"/>
            <a:ext cx="7678940" cy="73279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Oval 12"/>
          <p:cNvSpPr/>
          <p:nvPr/>
        </p:nvSpPr>
        <p:spPr>
          <a:xfrm>
            <a:off x="-1858566" y="-2046198"/>
            <a:ext cx="8244037" cy="8244035"/>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0" name="TextBox 9"/>
          <p:cNvSpPr txBox="1"/>
          <p:nvPr/>
        </p:nvSpPr>
        <p:spPr>
          <a:xfrm>
            <a:off x="431384" y="1687314"/>
            <a:ext cx="5391900" cy="2031325"/>
          </a:xfrm>
          <a:prstGeom prst="rect">
            <a:avLst/>
          </a:prstGeom>
          <a:noFill/>
        </p:spPr>
        <p:txBody>
          <a:bodyPr wrap="square" rtlCol="0">
            <a:spAutoFit/>
          </a:bodyPr>
          <a:lstStyle/>
          <a:p>
            <a:r>
              <a:rPr lang="fr-CA" dirty="1" sz="1400">
                <a:solidFill>
                  <a:schemeClr val="tx2"/>
                </a:solidFill>
                <a:latin typeface="Sun Life Sans" panose="020B0504030304030303" pitchFamily="34" charset="0"/>
              </a:rPr>
              <a:t>« Ce titre est utile pour les candidats qui souhaitent approfondir leurs connaissances dans les domaines de l’assurance-vie, de la planification d’entreprise et de la planification successorale.</a:t>
            </a:r>
            <a:r>
              <a:rPr lang="fr-CA" dirty="1" sz="1400">
                <a:solidFill>
                  <a:schemeClr val="tx2"/>
                </a:solidFill>
                <a:latin typeface="Sun Life Sans" panose="020B0504030304030303" pitchFamily="34" charset="0"/>
              </a:rPr>
              <a:t> </a:t>
            </a:r>
            <a:r>
              <a:rPr lang="fr-CA" dirty="1" sz="1400">
                <a:solidFill>
                  <a:schemeClr val="tx2"/>
                </a:solidFill>
                <a:latin typeface="Sun Life Sans" panose="020B0504030304030303" pitchFamily="34" charset="0"/>
              </a:rPr>
              <a:t>Le programme enseigne de nombreux aspects de la planification financière personnelle et d’entreprise.</a:t>
            </a:r>
            <a:r>
              <a:rPr lang="fr-CA" dirty="1" sz="1400">
                <a:solidFill>
                  <a:schemeClr val="tx2"/>
                </a:solidFill>
                <a:latin typeface="Sun Life Sans" panose="020B0504030304030303" pitchFamily="34" charset="0"/>
              </a:rPr>
              <a:t> </a:t>
            </a:r>
            <a:r>
              <a:rPr lang="fr-CA" dirty="1" sz="1400">
                <a:solidFill>
                  <a:schemeClr val="tx2"/>
                </a:solidFill>
                <a:latin typeface="Sun Life Sans" panose="020B0504030304030303" pitchFamily="34" charset="0"/>
              </a:rPr>
              <a:t>Il m’a aidé à acquérir des connaissances approfondies dans ces domaines, plus particulièrement à comprendre la structure organisationnelle, et les domaines de la planification fiscale et successorale, et à intégrer des stratégies de planification avancées. »</a:t>
            </a:r>
          </a:p>
          <a:p>
            <a:pPr lvl="3" algn="r">
              <a:defRPr/>
            </a:pPr>
            <a:r>
              <a:rPr lang="fr-CA" dirty="1" sz="1400">
                <a:solidFill>
                  <a:schemeClr val="tx2"/>
                </a:solidFill>
                <a:latin typeface="Sun Life Sans" panose="020B0504030304030303" pitchFamily="34" charset="0"/>
              </a:rPr>
              <a:t>Citation d’un directeur régional des ventes</a:t>
            </a:r>
          </a:p>
        </p:txBody>
      </p:sp>
      <p:sp>
        <p:nvSpPr>
          <p:cNvPr id="20" name="TextBox 19">
            <a:extLst>
              <a:ext uri="{FF2B5EF4-FFF2-40B4-BE49-F238E27FC236}">
                <a16:creationId xmlns:a16="http://schemas.microsoft.com/office/drawing/2014/main" id="{EFFAC51D-686C-6149-B1B3-36925C5CAAAF}"/>
              </a:ext>
            </a:extLst>
          </p:cNvPr>
          <p:cNvSpPr txBox="1"/>
          <p:nvPr/>
        </p:nvSpPr>
        <p:spPr>
          <a:xfrm>
            <a:off x="664284" y="246579"/>
            <a:ext cx="4703244"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titre d’AVA</a:t>
            </a:r>
            <a:r>
              <a:rPr lang="fr-CA" dirty="1" sz="4000">
                <a:solidFill>
                  <a:srgbClr val="003946"/>
                </a:solidFill>
                <a:latin typeface="Sun Life Sans" panose="02000503000000020004" pitchFamily="2" charset="77"/>
              </a:rPr>
              <a:t> </a:t>
            </a:r>
          </a:p>
        </p:txBody>
      </p:sp>
      <p:sp>
        <p:nvSpPr>
          <p:cNvPr id="21" name="TextBox 20"/>
          <p:cNvSpPr txBox="1"/>
          <p:nvPr/>
        </p:nvSpPr>
        <p:spPr>
          <a:xfrm>
            <a:off x="3781298" y="732849"/>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Avantages du</a:t>
            </a:r>
          </a:p>
        </p:txBody>
      </p:sp>
    </p:spTree>
    <p:custDataLst>
      <p:tags r:id="rId1"/>
    </p:custDataLst>
    <p:extLst>
      <p:ext uri="{BB962C8B-B14F-4D97-AF65-F5344CB8AC3E}">
        <p14:creationId xmlns:p14="http://schemas.microsoft.com/office/powerpoint/2010/main" val="27995108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8316324" y="534549"/>
            <a:ext cx="4074406" cy="4074404"/>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2" name="TextBox 11"/>
          <p:cNvSpPr txBox="1"/>
          <p:nvPr/>
        </p:nvSpPr>
        <p:spPr>
          <a:xfrm>
            <a:off x="1998337" y="800577"/>
            <a:ext cx="8693146" cy="553998"/>
          </a:xfrm>
          <a:prstGeom prst="rect">
            <a:avLst/>
          </a:prstGeom>
          <a:noFill/>
        </p:spPr>
        <p:txBody>
          <a:bodyPr wrap="square" rtlCol="0">
            <a:spAutoFit/>
          </a:bodyPr>
          <a:lstStyle/>
          <a:p>
            <a:r>
              <a:rPr lang="fr-CA" dirty="1" sz="3000" b="1">
                <a:solidFill>
                  <a:schemeClr val="tx2"/>
                </a:solidFill>
                <a:latin typeface="Sun Life Sans" panose="020B0504030304030303" pitchFamily="34" charset="0"/>
              </a:rPr>
              <a:t>Démarche de perfectionnement professionnel</a:t>
            </a:r>
          </a:p>
        </p:txBody>
      </p:sp>
      <p:sp>
        <p:nvSpPr>
          <p:cNvPr id="2" name="TextBox 1"/>
          <p:cNvSpPr txBox="1"/>
          <p:nvPr/>
        </p:nvSpPr>
        <p:spPr>
          <a:xfrm>
            <a:off x="1441048" y="4745365"/>
            <a:ext cx="2404641" cy="300082"/>
          </a:xfrm>
          <a:prstGeom prst="rect">
            <a:avLst/>
          </a:prstGeom>
          <a:solidFill>
            <a:srgbClr val="FFFFFF"/>
          </a:solidFill>
        </p:spPr>
        <p:txBody>
          <a:bodyPr wrap="square" rtlCol="0">
            <a:spAutoFit/>
          </a:bodyPr>
          <a:lstStyle/>
          <a:p>
            <a:endParaRPr lang="en-CA" sz="1350" dirty="0"/>
          </a:p>
        </p:txBody>
      </p:sp>
      <p:sp>
        <p:nvSpPr>
          <p:cNvPr id="9" name="TextBox 8">
            <a:extLst>
              <a:ext uri="{FF2B5EF4-FFF2-40B4-BE49-F238E27FC236}">
                <a16:creationId xmlns:a16="http://schemas.microsoft.com/office/drawing/2014/main" id="{EFFAC51D-686C-6149-B1B3-36925C5CAAAF}"/>
              </a:ext>
            </a:extLst>
          </p:cNvPr>
          <p:cNvSpPr txBox="1"/>
          <p:nvPr/>
        </p:nvSpPr>
        <p:spPr>
          <a:xfrm>
            <a:off x="405262" y="246579"/>
            <a:ext cx="4703244"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Où</a:t>
            </a:r>
          </a:p>
        </p:txBody>
      </p:sp>
      <p:sp>
        <p:nvSpPr>
          <p:cNvPr id="10" name="TextBox 9"/>
          <p:cNvSpPr txBox="1"/>
          <p:nvPr/>
        </p:nvSpPr>
        <p:spPr>
          <a:xfrm>
            <a:off x="2756884" y="185023"/>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commencer?</a:t>
            </a:r>
          </a:p>
        </p:txBody>
      </p:sp>
      <p:grpSp>
        <p:nvGrpSpPr>
          <p:cNvPr id="5" name="Group 4"/>
          <p:cNvGrpSpPr/>
          <p:nvPr/>
        </p:nvGrpSpPr>
        <p:grpSpPr>
          <a:xfrm>
            <a:off x="1669631" y="1793058"/>
            <a:ext cx="1260000" cy="1260000"/>
            <a:chOff x="1896478" y="1721764"/>
            <a:chExt cx="1260000" cy="1260000"/>
          </a:xfrm>
        </p:grpSpPr>
        <p:sp>
          <p:nvSpPr>
            <p:cNvPr id="3" name="Rectangle 2"/>
            <p:cNvSpPr/>
            <p:nvPr/>
          </p:nvSpPr>
          <p:spPr>
            <a:xfrm>
              <a:off x="1896478" y="1721764"/>
              <a:ext cx="1260000" cy="1260000"/>
            </a:xfrm>
            <a:prstGeom prst="rect">
              <a:avLst/>
            </a:prstGeom>
            <a:solidFill>
              <a:srgbClr val="FFCB0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4" name="Oval 3"/>
            <p:cNvSpPr/>
            <p:nvPr/>
          </p:nvSpPr>
          <p:spPr>
            <a:xfrm>
              <a:off x="1986478" y="1811764"/>
              <a:ext cx="1080000" cy="1080000"/>
            </a:xfrm>
            <a:prstGeom prst="ellipse">
              <a:avLst/>
            </a:prstGeom>
            <a:solidFill>
              <a:schemeClr val="bg1"/>
            </a:solidFill>
            <a:ln w="762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sz="1600">
                  <a:solidFill>
                    <a:schemeClr val="tx2"/>
                  </a:solidFill>
                  <a:latin typeface="Sun Life Sans" panose="020B0504030304030303" pitchFamily="34" charset="0"/>
                </a:rPr>
                <a:t>DE QAFP</a:t>
              </a:r>
            </a:p>
            <a:p>
              <a:pPr algn="ctr"/>
              <a:r>
                <a:rPr lang="fr-CA" dirty="1" sz="1200">
                  <a:solidFill>
                    <a:schemeClr val="tx2"/>
                  </a:solidFill>
                  <a:latin typeface="Sun Life Sans" panose="020B0504030304030303" pitchFamily="34" charset="0"/>
                </a:rPr>
                <a:t>PROGRAMME</a:t>
              </a:r>
            </a:p>
          </p:txBody>
        </p:sp>
      </p:grpSp>
      <p:grpSp>
        <p:nvGrpSpPr>
          <p:cNvPr id="17" name="Group 16"/>
          <p:cNvGrpSpPr/>
          <p:nvPr/>
        </p:nvGrpSpPr>
        <p:grpSpPr>
          <a:xfrm>
            <a:off x="3849332" y="1793058"/>
            <a:ext cx="1260000" cy="1260000"/>
            <a:chOff x="1896478" y="1721764"/>
            <a:chExt cx="1260000" cy="1260000"/>
          </a:xfrm>
        </p:grpSpPr>
        <p:sp>
          <p:nvSpPr>
            <p:cNvPr id="18" name="Rectangle 17"/>
            <p:cNvSpPr/>
            <p:nvPr/>
          </p:nvSpPr>
          <p:spPr>
            <a:xfrm>
              <a:off x="1896478" y="1721764"/>
              <a:ext cx="1260000" cy="1260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9" name="Oval 18"/>
            <p:cNvSpPr/>
            <p:nvPr/>
          </p:nvSpPr>
          <p:spPr>
            <a:xfrm>
              <a:off x="1986478" y="1811764"/>
              <a:ext cx="1080000" cy="1080000"/>
            </a:xfrm>
            <a:prstGeom prst="ellipse">
              <a:avLst/>
            </a:prstGeom>
            <a:solidFill>
              <a:schemeClr val="bg1"/>
            </a:solidFill>
            <a:ln w="762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sz="1600">
                  <a:solidFill>
                    <a:schemeClr val="tx2"/>
                  </a:solidFill>
                  <a:latin typeface="Sun Life Sans" panose="020B0504030304030303" pitchFamily="34" charset="0"/>
                </a:rPr>
                <a:t>DE CFP</a:t>
              </a:r>
            </a:p>
            <a:p>
              <a:pPr algn="ctr"/>
              <a:r>
                <a:rPr lang="fr-CA" dirty="1" sz="1200">
                  <a:solidFill>
                    <a:schemeClr val="tx2"/>
                  </a:solidFill>
                  <a:latin typeface="Sun Life Sans" panose="020B0504030304030303" pitchFamily="34" charset="0"/>
                </a:rPr>
                <a:t>PROGRAMME</a:t>
              </a:r>
            </a:p>
          </p:txBody>
        </p:sp>
      </p:grpSp>
      <p:grpSp>
        <p:nvGrpSpPr>
          <p:cNvPr id="20" name="Group 19"/>
          <p:cNvGrpSpPr/>
          <p:nvPr/>
        </p:nvGrpSpPr>
        <p:grpSpPr>
          <a:xfrm>
            <a:off x="5886072" y="1793058"/>
            <a:ext cx="1260000" cy="1260000"/>
            <a:chOff x="1896478" y="1721764"/>
            <a:chExt cx="1260000" cy="1260000"/>
          </a:xfrm>
        </p:grpSpPr>
        <p:sp>
          <p:nvSpPr>
            <p:cNvPr id="21" name="Rectangle 20"/>
            <p:cNvSpPr/>
            <p:nvPr/>
          </p:nvSpPr>
          <p:spPr>
            <a:xfrm>
              <a:off x="1896478" y="1721764"/>
              <a:ext cx="1260000" cy="1260000"/>
            </a:xfrm>
            <a:prstGeom prst="rect">
              <a:avLst/>
            </a:prstGeom>
            <a:solidFill>
              <a:srgbClr val="FFCB0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22" name="Oval 21"/>
            <p:cNvSpPr/>
            <p:nvPr/>
          </p:nvSpPr>
          <p:spPr>
            <a:xfrm>
              <a:off x="1986478" y="1811764"/>
              <a:ext cx="1080000" cy="1080000"/>
            </a:xfrm>
            <a:prstGeom prst="ellipse">
              <a:avLst/>
            </a:prstGeom>
            <a:solidFill>
              <a:schemeClr val="bg1"/>
            </a:solidFill>
            <a:ln w="762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sz="1600">
                  <a:solidFill>
                    <a:schemeClr val="tx2"/>
                  </a:solidFill>
                  <a:latin typeface="Sun Life Sans" panose="020B0504030304030303" pitchFamily="34" charset="0"/>
                </a:rPr>
                <a:t>D’AVA</a:t>
              </a:r>
            </a:p>
            <a:p>
              <a:pPr algn="ctr"/>
              <a:r>
                <a:rPr lang="fr-CA" dirty="1" sz="1200">
                  <a:solidFill>
                    <a:schemeClr val="tx2"/>
                  </a:solidFill>
                  <a:latin typeface="Sun Life Sans" panose="020B0504030304030303" pitchFamily="34" charset="0"/>
                </a:rPr>
                <a:t>PROGRAMME</a:t>
              </a:r>
            </a:p>
          </p:txBody>
        </p:sp>
      </p:grpSp>
      <p:sp>
        <p:nvSpPr>
          <p:cNvPr id="23" name="Rectangle 22"/>
          <p:cNvSpPr/>
          <p:nvPr/>
        </p:nvSpPr>
        <p:spPr>
          <a:xfrm>
            <a:off x="3849332" y="1445991"/>
            <a:ext cx="3296740" cy="327171"/>
          </a:xfrm>
          <a:prstGeom prst="rect">
            <a:avLst/>
          </a:prstGeom>
          <a:solidFill>
            <a:srgbClr val="FFCB0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1400">
                <a:solidFill>
                  <a:schemeClr val="tx2"/>
                </a:solidFill>
                <a:latin typeface="Sun Life Sans" panose="020B0504030304030303" pitchFamily="34" charset="0"/>
              </a:rPr>
              <a:t>TITRES AVANCÉS</a:t>
            </a:r>
          </a:p>
        </p:txBody>
      </p:sp>
      <p:cxnSp>
        <p:nvCxnSpPr>
          <p:cNvPr id="25" name="Straight Connector 24"/>
          <p:cNvCxnSpPr>
            <a:stCxn id="3" idx="3"/>
            <a:endCxn id="18" idx="1"/>
          </p:cNvCxnSpPr>
          <p:nvPr/>
        </p:nvCxnSpPr>
        <p:spPr>
          <a:xfrm>
            <a:off x="2929631" y="2423058"/>
            <a:ext cx="919701" cy="0"/>
          </a:xfrm>
          <a:prstGeom prst="line">
            <a:avLst/>
          </a:prstGeom>
        </p:spPr>
        <p:style>
          <a:lnRef idx="2">
            <a:schemeClr val="accent4"/>
          </a:lnRef>
          <a:fillRef idx="0">
            <a:schemeClr val="accent4"/>
          </a:fillRef>
          <a:effectRef idx="1">
            <a:schemeClr val="accent4"/>
          </a:effectRef>
          <a:fontRef idx="minor">
            <a:schemeClr val="tx1"/>
          </a:fontRef>
        </p:style>
      </p:cxnSp>
      <p:cxnSp>
        <p:nvCxnSpPr>
          <p:cNvPr id="26" name="Straight Connector 25"/>
          <p:cNvCxnSpPr>
            <a:endCxn id="21" idx="1"/>
          </p:cNvCxnSpPr>
          <p:nvPr/>
        </p:nvCxnSpPr>
        <p:spPr>
          <a:xfrm>
            <a:off x="5109332" y="2423058"/>
            <a:ext cx="776740" cy="0"/>
          </a:xfrm>
          <a:prstGeom prst="line">
            <a:avLst/>
          </a:prstGeom>
        </p:spPr>
        <p:style>
          <a:lnRef idx="2">
            <a:schemeClr val="accent4"/>
          </a:lnRef>
          <a:fillRef idx="0">
            <a:schemeClr val="accent4"/>
          </a:fillRef>
          <a:effectRef idx="1">
            <a:schemeClr val="accent4"/>
          </a:effectRef>
          <a:fontRef idx="minor">
            <a:schemeClr val="tx1"/>
          </a:fontRef>
        </p:style>
      </p:cxnSp>
      <p:sp>
        <p:nvSpPr>
          <p:cNvPr id="28" name="Rectangle 27"/>
          <p:cNvSpPr/>
          <p:nvPr/>
        </p:nvSpPr>
        <p:spPr>
          <a:xfrm rot="16200000">
            <a:off x="227655" y="2876360"/>
            <a:ext cx="2484000" cy="327171"/>
          </a:xfrm>
          <a:prstGeom prst="rect">
            <a:avLst/>
          </a:prstGeom>
          <a:solidFill>
            <a:srgbClr val="FFCB05"/>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sz="1400">
                <a:solidFill>
                  <a:schemeClr val="tx2"/>
                </a:solidFill>
                <a:latin typeface="Sun Life Sans" panose="020B0504030304030303" pitchFamily="34" charset="0"/>
              </a:rPr>
              <a:t>PERMIS – ENTRÉE DANS LA CARRIÈRE</a:t>
            </a:r>
          </a:p>
        </p:txBody>
      </p:sp>
      <p:sp>
        <p:nvSpPr>
          <p:cNvPr id="29" name="Rectangle 28"/>
          <p:cNvSpPr/>
          <p:nvPr/>
        </p:nvSpPr>
        <p:spPr>
          <a:xfrm>
            <a:off x="1669631" y="3109502"/>
            <a:ext cx="1260000" cy="612000"/>
          </a:xfrm>
          <a:prstGeom prst="rect">
            <a:avLst/>
          </a:prstGeom>
          <a:solidFill>
            <a:srgbClr val="FFCB05"/>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sz="1100" b="1">
                <a:solidFill>
                  <a:schemeClr val="tx2"/>
                </a:solidFill>
                <a:latin typeface="Sun Life Sans" panose="020B0504030304030303" pitchFamily="34" charset="0"/>
              </a:rPr>
              <a:t>Notions de base de la planification financière</a:t>
            </a:r>
          </a:p>
          <a:p>
            <a:pPr algn="ctr"/>
            <a:r>
              <a:rPr lang="fr-CA" dirty="1" sz="900">
                <a:solidFill>
                  <a:schemeClr val="tx2"/>
                </a:solidFill>
                <a:latin typeface="Sun Life Sans" panose="020B0504030304030303" pitchFamily="34" charset="0"/>
              </a:rPr>
              <a:t>12 modules</a:t>
            </a:r>
          </a:p>
          <a:p>
            <a:pPr algn="ctr"/>
            <a:r>
              <a:rPr lang="fr-CA" dirty="1" sz="900">
                <a:solidFill>
                  <a:schemeClr val="tx2"/>
                </a:solidFill>
                <a:latin typeface="Sun Life Sans" panose="020B0504030304030303" pitchFamily="34" charset="0"/>
              </a:rPr>
              <a:t>Programme de base</a:t>
            </a:r>
          </a:p>
        </p:txBody>
      </p:sp>
      <p:sp>
        <p:nvSpPr>
          <p:cNvPr id="30" name="Rectangle 29"/>
          <p:cNvSpPr/>
          <p:nvPr/>
        </p:nvSpPr>
        <p:spPr>
          <a:xfrm>
            <a:off x="3845689" y="3109502"/>
            <a:ext cx="1260000" cy="612000"/>
          </a:xfrm>
          <a:prstGeom prst="rect">
            <a:avLst/>
          </a:prstGeom>
          <a:solidFill>
            <a:srgbClr val="FFCB05"/>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sz="1100" b="1">
                <a:solidFill>
                  <a:schemeClr val="tx2"/>
                </a:solidFill>
                <a:latin typeface="Sun Life Sans" panose="020B0504030304030303" pitchFamily="34" charset="0"/>
              </a:rPr>
              <a:t>Notions de base de la planification financière</a:t>
            </a:r>
          </a:p>
          <a:p>
            <a:pPr algn="ctr"/>
            <a:r>
              <a:rPr lang="fr-CA" dirty="1" sz="900">
                <a:solidFill>
                  <a:schemeClr val="tx2"/>
                </a:solidFill>
                <a:latin typeface="Sun Life Sans" panose="020B0504030304030303" pitchFamily="34" charset="0"/>
              </a:rPr>
              <a:t>12 modules</a:t>
            </a:r>
          </a:p>
          <a:p>
            <a:pPr algn="ctr"/>
            <a:r>
              <a:rPr lang="fr-CA" dirty="1" sz="900">
                <a:solidFill>
                  <a:schemeClr val="tx2"/>
                </a:solidFill>
                <a:latin typeface="Sun Life Sans" panose="020B0504030304030303" pitchFamily="34" charset="0"/>
              </a:rPr>
              <a:t>Programme de base</a:t>
            </a:r>
          </a:p>
        </p:txBody>
      </p:sp>
      <p:sp>
        <p:nvSpPr>
          <p:cNvPr id="31" name="Rectangle 30"/>
          <p:cNvSpPr/>
          <p:nvPr/>
        </p:nvSpPr>
        <p:spPr>
          <a:xfrm>
            <a:off x="5892094" y="3109502"/>
            <a:ext cx="1260000" cy="612000"/>
          </a:xfrm>
          <a:prstGeom prst="rect">
            <a:avLst/>
          </a:prstGeom>
          <a:solidFill>
            <a:srgbClr val="FFCB05"/>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sz="1100" b="1">
                <a:solidFill>
                  <a:schemeClr val="tx2"/>
                </a:solidFill>
                <a:latin typeface="Sun Life Sans" panose="020B0504030304030303" pitchFamily="34" charset="0"/>
              </a:rPr>
              <a:t>Notions de base de la planification financière</a:t>
            </a:r>
          </a:p>
          <a:p>
            <a:pPr algn="ctr"/>
            <a:r>
              <a:rPr lang="fr-CA" dirty="1" sz="900">
                <a:solidFill>
                  <a:schemeClr val="tx2"/>
                </a:solidFill>
                <a:latin typeface="Sun Life Sans" panose="020B0504030304030303" pitchFamily="34" charset="0"/>
              </a:rPr>
              <a:t>12 modules</a:t>
            </a:r>
          </a:p>
          <a:p>
            <a:pPr algn="ctr"/>
            <a:r>
              <a:rPr lang="fr-CA" dirty="1" sz="900">
                <a:solidFill>
                  <a:schemeClr val="tx2"/>
                </a:solidFill>
                <a:latin typeface="Sun Life Sans" panose="020B0504030304030303" pitchFamily="34" charset="0"/>
              </a:rPr>
              <a:t>Programme de base</a:t>
            </a:r>
          </a:p>
        </p:txBody>
      </p:sp>
      <p:sp>
        <p:nvSpPr>
          <p:cNvPr id="32" name="Rectangle 31"/>
          <p:cNvSpPr/>
          <p:nvPr/>
        </p:nvSpPr>
        <p:spPr>
          <a:xfrm>
            <a:off x="3845689" y="3771998"/>
            <a:ext cx="1260000" cy="504000"/>
          </a:xfrm>
          <a:prstGeom prst="rect">
            <a:avLst/>
          </a:prstGeom>
          <a:solidFill>
            <a:srgbClr val="FFCB05"/>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sz="1100" b="1">
                <a:solidFill>
                  <a:schemeClr val="tx2"/>
                </a:solidFill>
                <a:latin typeface="Sun Life Sans" panose="020B0504030304030303" pitchFamily="34" charset="0"/>
              </a:rPr>
              <a:t>Programme avancé</a:t>
            </a:r>
          </a:p>
          <a:p>
            <a:pPr algn="ctr"/>
            <a:r>
              <a:rPr lang="fr-CA" dirty="1" sz="900">
                <a:solidFill>
                  <a:schemeClr val="tx2"/>
                </a:solidFill>
                <a:latin typeface="Sun Life Sans" panose="020B0504030304030303" pitchFamily="34" charset="0"/>
              </a:rPr>
              <a:t>1 cours</a:t>
            </a:r>
          </a:p>
        </p:txBody>
      </p:sp>
      <p:sp>
        <p:nvSpPr>
          <p:cNvPr id="33" name="Rectangle 32"/>
          <p:cNvSpPr/>
          <p:nvPr/>
        </p:nvSpPr>
        <p:spPr>
          <a:xfrm>
            <a:off x="5886072" y="3771998"/>
            <a:ext cx="1260000" cy="504000"/>
          </a:xfrm>
          <a:prstGeom prst="rect">
            <a:avLst/>
          </a:prstGeom>
          <a:solidFill>
            <a:srgbClr val="FFCB05"/>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sz="1100" b="1">
                <a:solidFill>
                  <a:schemeClr val="tx2"/>
                </a:solidFill>
                <a:latin typeface="Sun Life Sans" panose="020B0504030304030303" pitchFamily="34" charset="0"/>
              </a:rPr>
              <a:t>Programme de base d’AVA</a:t>
            </a:r>
          </a:p>
          <a:p>
            <a:pPr algn="ctr"/>
            <a:r>
              <a:rPr lang="fr-CA" dirty="1" sz="900">
                <a:solidFill>
                  <a:schemeClr val="tx2"/>
                </a:solidFill>
                <a:latin typeface="Sun Life Sans" panose="020B0504030304030303" pitchFamily="34" charset="0"/>
              </a:rPr>
              <a:t>1 cours</a:t>
            </a:r>
          </a:p>
        </p:txBody>
      </p:sp>
      <p:sp>
        <p:nvSpPr>
          <p:cNvPr id="34" name="Rectangle 33"/>
          <p:cNvSpPr/>
          <p:nvPr/>
        </p:nvSpPr>
        <p:spPr>
          <a:xfrm>
            <a:off x="1669631" y="3769235"/>
            <a:ext cx="1260000" cy="504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sz="1000" b="1">
                <a:solidFill>
                  <a:schemeClr val="bg1"/>
                </a:solidFill>
                <a:latin typeface="Sun Life Sans" panose="020B0504030304030303" pitchFamily="34" charset="0"/>
              </a:rPr>
              <a:t>Titre de CFP en passant par le QAFP</a:t>
            </a:r>
          </a:p>
          <a:p>
            <a:pPr algn="ctr"/>
            <a:r>
              <a:rPr lang="fr-CA" dirty="1" sz="900">
                <a:solidFill>
                  <a:schemeClr val="bg1"/>
                </a:solidFill>
                <a:latin typeface="Sun Life Sans" panose="020B0504030304030303" pitchFamily="34" charset="0"/>
              </a:rPr>
              <a:t>1 cours</a:t>
            </a:r>
          </a:p>
          <a:p>
            <a:pPr algn="ctr"/>
            <a:r>
              <a:rPr lang="fr-CA" dirty="1" sz="900">
                <a:solidFill>
                  <a:schemeClr val="bg1"/>
                </a:solidFill>
                <a:latin typeface="Sun Life Sans" panose="020B0504030304030303" pitchFamily="34" charset="0"/>
              </a:rPr>
              <a:t>Programme avancé</a:t>
            </a:r>
          </a:p>
        </p:txBody>
      </p:sp>
      <p:sp>
        <p:nvSpPr>
          <p:cNvPr id="35" name="Rectangle 34"/>
          <p:cNvSpPr/>
          <p:nvPr/>
        </p:nvSpPr>
        <p:spPr>
          <a:xfrm>
            <a:off x="3845689" y="4326494"/>
            <a:ext cx="1260000" cy="504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sz="1000" b="1">
                <a:solidFill>
                  <a:schemeClr val="bg1"/>
                </a:solidFill>
                <a:latin typeface="Sun Life Sans" panose="020B0504030304030303" pitchFamily="34" charset="0"/>
              </a:rPr>
              <a:t>Titre d’AVA en passant par le CFP</a:t>
            </a:r>
          </a:p>
          <a:p>
            <a:pPr algn="ctr"/>
            <a:r>
              <a:rPr lang="fr-CA" dirty="1" sz="900">
                <a:solidFill>
                  <a:schemeClr val="bg1"/>
                </a:solidFill>
                <a:latin typeface="Sun Life Sans" panose="020B0504030304030303" pitchFamily="34" charset="0"/>
              </a:rPr>
              <a:t>3 cours de base d’AVA</a:t>
            </a:r>
          </a:p>
        </p:txBody>
      </p:sp>
      <p:sp>
        <p:nvSpPr>
          <p:cNvPr id="36" name="Rectangle 35"/>
          <p:cNvSpPr/>
          <p:nvPr/>
        </p:nvSpPr>
        <p:spPr>
          <a:xfrm>
            <a:off x="5886072" y="4326494"/>
            <a:ext cx="1260000" cy="66844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sz="1000" b="1">
                <a:solidFill>
                  <a:schemeClr val="bg1"/>
                </a:solidFill>
                <a:latin typeface="Sun Life Sans" panose="020B0504030304030303" pitchFamily="34" charset="0"/>
              </a:rPr>
              <a:t>Titre de CFP en passant par l’AVA</a:t>
            </a:r>
          </a:p>
          <a:p>
            <a:pPr algn="ctr"/>
            <a:r>
              <a:rPr lang="fr-CA" dirty="1" sz="900">
                <a:solidFill>
                  <a:schemeClr val="bg1"/>
                </a:solidFill>
                <a:latin typeface="Sun Life Sans" panose="020B0504030304030303" pitchFamily="34" charset="0"/>
              </a:rPr>
              <a:t>Exemptions :</a:t>
            </a:r>
          </a:p>
          <a:p>
            <a:pPr algn="ctr"/>
            <a:r>
              <a:rPr lang="fr-CA" dirty="1" sz="900">
                <a:solidFill>
                  <a:schemeClr val="bg1"/>
                </a:solidFill>
                <a:latin typeface="Sun Life Sans" panose="020B0504030304030303" pitchFamily="34" charset="0"/>
              </a:rPr>
              <a:t>Programme de base et programme avancé</a:t>
            </a:r>
          </a:p>
        </p:txBody>
      </p:sp>
    </p:spTree>
    <p:custDataLst>
      <p:tags r:id="rId1"/>
    </p:custDataLst>
    <p:extLst>
      <p:ext uri="{BB962C8B-B14F-4D97-AF65-F5344CB8AC3E}">
        <p14:creationId xmlns:p14="http://schemas.microsoft.com/office/powerpoint/2010/main" val="1148579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flipH="1">
            <a:off x="1502292" y="-245327"/>
            <a:ext cx="8731405" cy="5820937"/>
          </a:xfrm>
          <a:prstGeom prst="rect">
            <a:avLst/>
          </a:prstGeom>
        </p:spPr>
      </p:pic>
      <p:sp>
        <p:nvSpPr>
          <p:cNvPr id="12" name="Oval 11"/>
          <p:cNvSpPr/>
          <p:nvPr/>
        </p:nvSpPr>
        <p:spPr>
          <a:xfrm>
            <a:off x="-1536353" y="-957279"/>
            <a:ext cx="6778659" cy="6778659"/>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TextBox 12"/>
          <p:cNvSpPr txBox="1"/>
          <p:nvPr/>
        </p:nvSpPr>
        <p:spPr>
          <a:xfrm>
            <a:off x="290281" y="1718979"/>
            <a:ext cx="5793546" cy="1323439"/>
          </a:xfrm>
          <a:prstGeom prst="rect">
            <a:avLst/>
          </a:prstGeom>
          <a:noFill/>
        </p:spPr>
        <p:txBody>
          <a:bodyPr wrap="square" rtlCol="0">
            <a:spAutoFit/>
          </a:bodyPr>
          <a:lstStyle/>
          <a:p>
            <a:r>
              <a:rPr lang="fr-CA" dirty="1" sz="4000">
                <a:solidFill>
                  <a:srgbClr val="003946"/>
                </a:solidFill>
                <a:latin typeface="Sun Life Sans" panose="020B0504030304030303" pitchFamily="34" charset="0"/>
              </a:rPr>
              <a:t>Qu’espérez-</a:t>
            </a:r>
            <a:r>
              <a:rPr lang="fr-CA" dirty="1" sz="4000">
                <a:solidFill>
                  <a:srgbClr val="003946"/>
                </a:solidFill>
                <a:latin typeface="Sun Life Sans" panose="020B0504030304030303" pitchFamily="34" charset="0"/>
              </a:rPr>
              <a:t> </a:t>
            </a:r>
          </a:p>
          <a:p>
            <a:r>
              <a:rPr lang="fr-CA" dirty="1" sz="4000">
                <a:solidFill>
                  <a:srgbClr val="003946"/>
                </a:solidFill>
                <a:latin typeface="Sun Life Sans" panose="020B0504030304030303" pitchFamily="34" charset="0"/>
              </a:rPr>
              <a:t>vous</a:t>
            </a:r>
          </a:p>
        </p:txBody>
      </p:sp>
      <p:sp>
        <p:nvSpPr>
          <p:cNvPr id="14" name="Title 5">
            <a:extLst>
              <a:ext uri="{FF2B5EF4-FFF2-40B4-BE49-F238E27FC236}">
                <a16:creationId xmlns:a16="http://schemas.microsoft.com/office/drawing/2014/main" id="{42C97E06-D0D1-E049-A70E-3FBBC94AD452}"/>
              </a:ext>
            </a:extLst>
          </p:cNvPr>
          <p:cNvSpPr txBox="1">
            <a:spLocks/>
          </p:cNvSpPr>
          <p:nvPr/>
        </p:nvSpPr>
        <p:spPr>
          <a:xfrm>
            <a:off x="2096935" y="2210520"/>
            <a:ext cx="7886700" cy="994172"/>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0" i="0" u="none" kern="1200">
                <a:solidFill>
                  <a:srgbClr val="003946"/>
                </a:solidFill>
                <a:latin typeface="Calibri"/>
                <a:ea typeface="+mj-ea"/>
                <a:cs typeface="Calibri"/>
              </a:defRPr>
            </a:lvl1pPr>
          </a:lstStyle>
          <a:p>
            <a:r>
              <a:rPr lang="fr-CA" dirty="1" sz="5400">
                <a:solidFill>
                  <a:srgbClr val="EAAB00"/>
                </a:solidFill>
                <a:latin typeface="Sun Life Script" pitchFamily="2" charset="0"/>
              </a:rPr>
              <a:t>apprendre?</a:t>
            </a:r>
          </a:p>
        </p:txBody>
      </p:sp>
      <p:sp>
        <p:nvSpPr>
          <p:cNvPr id="7" name="Oval 6"/>
          <p:cNvSpPr/>
          <p:nvPr/>
        </p:nvSpPr>
        <p:spPr>
          <a:xfrm>
            <a:off x="-1115593" y="-2058550"/>
            <a:ext cx="6778659" cy="6778659"/>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Tree>
    <p:custDataLst>
      <p:tags r:id="rId1"/>
    </p:custDataLst>
    <p:extLst>
      <p:ext uri="{BB962C8B-B14F-4D97-AF65-F5344CB8AC3E}">
        <p14:creationId xmlns:p14="http://schemas.microsoft.com/office/powerpoint/2010/main" val="7045067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flipH="1">
            <a:off x="2178572" y="0"/>
            <a:ext cx="7708495" cy="5138996"/>
          </a:xfrm>
          <a:prstGeom prst="rect">
            <a:avLst/>
          </a:prstGeom>
        </p:spPr>
      </p:pic>
      <p:sp>
        <p:nvSpPr>
          <p:cNvPr id="42" name="Oval 41"/>
          <p:cNvSpPr/>
          <p:nvPr/>
        </p:nvSpPr>
        <p:spPr>
          <a:xfrm>
            <a:off x="-823564" y="-1092200"/>
            <a:ext cx="7678940" cy="73279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43" name="Oval 42"/>
          <p:cNvSpPr/>
          <p:nvPr/>
        </p:nvSpPr>
        <p:spPr>
          <a:xfrm>
            <a:off x="-1858566" y="-2046198"/>
            <a:ext cx="8244037" cy="8244035"/>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8" name="Oval 7"/>
          <p:cNvSpPr/>
          <p:nvPr/>
        </p:nvSpPr>
        <p:spPr>
          <a:xfrm>
            <a:off x="8316324" y="534549"/>
            <a:ext cx="4074406" cy="4074404"/>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2" name="TextBox 11"/>
          <p:cNvSpPr txBox="1"/>
          <p:nvPr/>
        </p:nvSpPr>
        <p:spPr>
          <a:xfrm flipH="1">
            <a:off x="458146" y="1010374"/>
            <a:ext cx="8693146" cy="553998"/>
          </a:xfrm>
          <a:prstGeom prst="rect">
            <a:avLst/>
          </a:prstGeom>
          <a:noFill/>
        </p:spPr>
        <p:txBody>
          <a:bodyPr wrap="square" rtlCol="0">
            <a:spAutoFit/>
          </a:bodyPr>
          <a:lstStyle/>
          <a:p>
            <a:r>
              <a:rPr lang="fr-CA" dirty="1" sz="3000" b="1">
                <a:solidFill>
                  <a:schemeClr val="tx2"/>
                </a:solidFill>
                <a:latin typeface="Sun Life Sans" panose="020B0504030304030303" pitchFamily="34" charset="0"/>
              </a:rPr>
              <a:t>Exigence d’études postsecondaires</a:t>
            </a:r>
            <a:r>
              <a:rPr lang="fr-CA" dirty="1" sz="3000" b="1">
                <a:solidFill>
                  <a:schemeClr val="tx2"/>
                </a:solidFill>
                <a:latin typeface="Sun Life Sans" panose="020B0504030304030303" pitchFamily="34" charset="0"/>
              </a:rPr>
              <a:t> </a:t>
            </a:r>
          </a:p>
        </p:txBody>
      </p:sp>
      <p:sp>
        <p:nvSpPr>
          <p:cNvPr id="2" name="TextBox 1"/>
          <p:cNvSpPr txBox="1"/>
          <p:nvPr/>
        </p:nvSpPr>
        <p:spPr>
          <a:xfrm>
            <a:off x="1441048" y="4745365"/>
            <a:ext cx="2404641" cy="300082"/>
          </a:xfrm>
          <a:prstGeom prst="rect">
            <a:avLst/>
          </a:prstGeom>
          <a:solidFill>
            <a:srgbClr val="FFFFFF"/>
          </a:solidFill>
        </p:spPr>
        <p:txBody>
          <a:bodyPr wrap="square" rtlCol="0">
            <a:spAutoFit/>
          </a:bodyPr>
          <a:lstStyle/>
          <a:p>
            <a:endParaRPr lang="en-CA" sz="1350" dirty="0"/>
          </a:p>
        </p:txBody>
      </p:sp>
      <p:sp>
        <p:nvSpPr>
          <p:cNvPr id="9" name="TextBox 8">
            <a:extLst>
              <a:ext uri="{FF2B5EF4-FFF2-40B4-BE49-F238E27FC236}">
                <a16:creationId xmlns:a16="http://schemas.microsoft.com/office/drawing/2014/main" id="{EFFAC51D-686C-6149-B1B3-36925C5CAAAF}"/>
              </a:ext>
            </a:extLst>
          </p:cNvPr>
          <p:cNvSpPr txBox="1"/>
          <p:nvPr/>
        </p:nvSpPr>
        <p:spPr>
          <a:xfrm>
            <a:off x="405262" y="246579"/>
            <a:ext cx="4703244"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Où</a:t>
            </a:r>
          </a:p>
        </p:txBody>
      </p:sp>
      <p:sp>
        <p:nvSpPr>
          <p:cNvPr id="10" name="TextBox 9"/>
          <p:cNvSpPr txBox="1"/>
          <p:nvPr/>
        </p:nvSpPr>
        <p:spPr>
          <a:xfrm>
            <a:off x="2756884" y="185023"/>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commencer?</a:t>
            </a:r>
          </a:p>
        </p:txBody>
      </p:sp>
      <p:sp>
        <p:nvSpPr>
          <p:cNvPr id="6" name="TextBox 5"/>
          <p:cNvSpPr txBox="1"/>
          <p:nvPr/>
        </p:nvSpPr>
        <p:spPr>
          <a:xfrm>
            <a:off x="1568741" y="2107423"/>
            <a:ext cx="4404221" cy="1077218"/>
          </a:xfrm>
          <a:prstGeom prst="rect">
            <a:avLst/>
          </a:prstGeom>
          <a:noFill/>
        </p:spPr>
        <p:txBody>
          <a:bodyPr wrap="square" rtlCol="0">
            <a:spAutoFit/>
          </a:bodyPr>
          <a:lstStyle/>
          <a:p>
            <a:r>
              <a:rPr lang="fr-CA" dirty="1" sz="1600">
                <a:solidFill>
                  <a:schemeClr val="tx2"/>
                </a:solidFill>
                <a:latin typeface="Sun Life Sans" panose="020B0504030304030303" pitchFamily="34" charset="0"/>
              </a:rPr>
              <a:t>Les professionnels qui détiennent déjà le titre de QAFP ou de CFP au </a:t>
            </a:r>
            <a:r>
              <a:rPr lang="fr-CA" dirty="1" b="1" sz="1600">
                <a:solidFill>
                  <a:schemeClr val="tx2"/>
                </a:solidFill>
                <a:latin typeface="Sun Life Sans" panose="020B0504030304030303" pitchFamily="34" charset="0"/>
              </a:rPr>
              <a:t>31 mars 2022</a:t>
            </a:r>
            <a:r>
              <a:rPr lang="fr-CA" dirty="1" sz="1600">
                <a:solidFill>
                  <a:schemeClr val="tx2"/>
                </a:solidFill>
                <a:latin typeface="Sun Life Sans" panose="020B0504030304030303" pitchFamily="34" charset="0"/>
              </a:rPr>
              <a:t> sont exemptés de cette exigence d’études postsecondaires.</a:t>
            </a:r>
          </a:p>
        </p:txBody>
      </p:sp>
      <p:pic>
        <p:nvPicPr>
          <p:cNvPr id="11" name="Picture 10"/>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948142" y="2293124"/>
            <a:ext cx="503674" cy="503674"/>
          </a:xfrm>
          <a:prstGeom prst="rect">
            <a:avLst/>
          </a:prstGeom>
        </p:spPr>
      </p:pic>
    </p:spTree>
    <p:custDataLst>
      <p:tags r:id="rId1"/>
    </p:custDataLst>
    <p:extLst>
      <p:ext uri="{BB962C8B-B14F-4D97-AF65-F5344CB8AC3E}">
        <p14:creationId xmlns:p14="http://schemas.microsoft.com/office/powerpoint/2010/main" val="26521125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flipH="1">
            <a:off x="2178572" y="0"/>
            <a:ext cx="7708495" cy="5138996"/>
          </a:xfrm>
          <a:prstGeom prst="rect">
            <a:avLst/>
          </a:prstGeom>
        </p:spPr>
      </p:pic>
      <p:sp>
        <p:nvSpPr>
          <p:cNvPr id="42" name="Oval 41"/>
          <p:cNvSpPr/>
          <p:nvPr/>
        </p:nvSpPr>
        <p:spPr>
          <a:xfrm>
            <a:off x="-823564" y="-1092200"/>
            <a:ext cx="7678940" cy="73279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43" name="Oval 42"/>
          <p:cNvSpPr/>
          <p:nvPr/>
        </p:nvSpPr>
        <p:spPr>
          <a:xfrm>
            <a:off x="-1858566" y="-2046198"/>
            <a:ext cx="8244037" cy="8244035"/>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8" name="Oval 7"/>
          <p:cNvSpPr/>
          <p:nvPr/>
        </p:nvSpPr>
        <p:spPr>
          <a:xfrm>
            <a:off x="8316324" y="534549"/>
            <a:ext cx="4074406" cy="4074404"/>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2" name="TextBox 11"/>
          <p:cNvSpPr txBox="1"/>
          <p:nvPr/>
        </p:nvSpPr>
        <p:spPr>
          <a:xfrm flipH="1">
            <a:off x="2385298" y="877576"/>
            <a:ext cx="8693146" cy="553998"/>
          </a:xfrm>
          <a:prstGeom prst="rect">
            <a:avLst/>
          </a:prstGeom>
          <a:noFill/>
        </p:spPr>
        <p:txBody>
          <a:bodyPr wrap="square" rtlCol="0">
            <a:spAutoFit/>
          </a:bodyPr>
          <a:lstStyle/>
          <a:p>
            <a:r>
              <a:rPr lang="fr-CA" dirty="1" sz="3000" b="1">
                <a:solidFill>
                  <a:schemeClr val="tx2"/>
                </a:solidFill>
                <a:latin typeface="Sun Life Sans" panose="020B0504030304030303" pitchFamily="34" charset="0"/>
              </a:rPr>
              <a:t>Équivalence</a:t>
            </a:r>
          </a:p>
        </p:txBody>
      </p:sp>
      <p:sp>
        <p:nvSpPr>
          <p:cNvPr id="2" name="TextBox 1"/>
          <p:cNvSpPr txBox="1"/>
          <p:nvPr/>
        </p:nvSpPr>
        <p:spPr>
          <a:xfrm>
            <a:off x="1441048" y="4745365"/>
            <a:ext cx="2404641" cy="300082"/>
          </a:xfrm>
          <a:prstGeom prst="rect">
            <a:avLst/>
          </a:prstGeom>
          <a:solidFill>
            <a:srgbClr val="FFFFFF"/>
          </a:solidFill>
        </p:spPr>
        <p:txBody>
          <a:bodyPr wrap="square" rtlCol="0">
            <a:spAutoFit/>
          </a:bodyPr>
          <a:lstStyle/>
          <a:p>
            <a:endParaRPr lang="en-CA" sz="1350" dirty="0"/>
          </a:p>
        </p:txBody>
      </p:sp>
      <p:sp>
        <p:nvSpPr>
          <p:cNvPr id="9" name="TextBox 8">
            <a:extLst>
              <a:ext uri="{FF2B5EF4-FFF2-40B4-BE49-F238E27FC236}">
                <a16:creationId xmlns:a16="http://schemas.microsoft.com/office/drawing/2014/main" id="{EFFAC51D-686C-6149-B1B3-36925C5CAAAF}"/>
              </a:ext>
            </a:extLst>
          </p:cNvPr>
          <p:cNvSpPr txBox="1"/>
          <p:nvPr/>
        </p:nvSpPr>
        <p:spPr>
          <a:xfrm>
            <a:off x="405262" y="246579"/>
            <a:ext cx="4703244"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Où</a:t>
            </a:r>
          </a:p>
        </p:txBody>
      </p:sp>
      <p:sp>
        <p:nvSpPr>
          <p:cNvPr id="10" name="TextBox 9"/>
          <p:cNvSpPr txBox="1"/>
          <p:nvPr/>
        </p:nvSpPr>
        <p:spPr>
          <a:xfrm>
            <a:off x="2756884" y="185023"/>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commencer?</a:t>
            </a:r>
          </a:p>
        </p:txBody>
      </p:sp>
      <p:sp>
        <p:nvSpPr>
          <p:cNvPr id="6" name="TextBox 5"/>
          <p:cNvSpPr txBox="1"/>
          <p:nvPr/>
        </p:nvSpPr>
        <p:spPr>
          <a:xfrm>
            <a:off x="280837" y="1631574"/>
            <a:ext cx="5390121" cy="2277547"/>
          </a:xfrm>
          <a:prstGeom prst="rect">
            <a:avLst/>
          </a:prstGeom>
          <a:noFill/>
        </p:spPr>
        <p:txBody>
          <a:bodyPr wrap="square" rtlCol="0">
            <a:spAutoFit/>
          </a:bodyPr>
          <a:lstStyle/>
          <a:p>
            <a:endParaRPr lang="en-US" sz="1400" dirty="0">
              <a:solidFill>
                <a:schemeClr val="tx2"/>
              </a:solidFill>
              <a:latin typeface="Sun Life Sans" panose="020B0504030304030303" pitchFamily="34" charset="0"/>
            </a:endParaRPr>
          </a:p>
          <a:p>
            <a:r>
              <a:rPr lang="fr-CA" dirty="1" sz="1400">
                <a:solidFill>
                  <a:schemeClr val="tx2"/>
                </a:solidFill>
                <a:latin typeface="Sun Life Sans" panose="020B0504030304030303" pitchFamily="34" charset="0"/>
              </a:rPr>
              <a:t>Pour plus de renseignements sur les équivalences et les exemptions en ce qui concerne le CFP ou le QAFP, vous pouvez consulter la page suivante (en anglais seulement) du site Web du FP Canada Institute : </a:t>
            </a:r>
            <a:r>
              <a:rPr lang="fr-CA" dirty="1" sz="1400">
                <a:solidFill>
                  <a:schemeClr val="tx2"/>
                </a:solidFill>
                <a:latin typeface="Sun Life Sans" panose="020B0504030304030303" pitchFamily="34" charset="0"/>
                <a:hlinkClick r:id="rId5"/>
              </a:rPr>
              <a:t>https://fpcanada.ca/students-and-candidates/education-exemptions</a:t>
            </a:r>
            <a:r>
              <a:rPr lang="fr-CA" dirty="1" sz="1400">
                <a:solidFill>
                  <a:schemeClr val="tx2"/>
                </a:solidFill>
                <a:latin typeface="Sun Life Sans" panose="020B0504030304030303" pitchFamily="34" charset="0"/>
              </a:rPr>
              <a:t> </a:t>
            </a:r>
          </a:p>
          <a:p>
            <a:endParaRPr lang="en-US" sz="1400" dirty="0">
              <a:solidFill>
                <a:schemeClr val="tx2"/>
              </a:solidFill>
              <a:latin typeface="Sun Life Sans" panose="020B0504030304030303" pitchFamily="34" charset="0"/>
            </a:endParaRPr>
          </a:p>
          <a:p>
            <a:r>
              <a:rPr lang="fr-CA" dirty="1" sz="1400">
                <a:solidFill>
                  <a:schemeClr val="tx2"/>
                </a:solidFill>
                <a:latin typeface="Sun Life Sans" panose="020B0504030304030303" pitchFamily="34" charset="0"/>
              </a:rPr>
              <a:t>En ce qui concerne les équivalences et les exemptions pour le titre d’AVA, veuillez consulter le site Web d’Advocis (en anglais seulement) : </a:t>
            </a:r>
            <a:r>
              <a:rPr lang="fr-CA" dirty="1" sz="1400">
                <a:solidFill>
                  <a:schemeClr val="tx2"/>
                </a:solidFill>
                <a:latin typeface="Sun Life Sans" panose="020B0504030304030303" pitchFamily="34" charset="0"/>
                <a:hlinkClick r:id="rId6"/>
              </a:rPr>
              <a:t>https://myadvocis.ca/prior-learning-exemptions-and-equivalencies/</a:t>
            </a:r>
            <a:r>
              <a:rPr lang="fr-CA" dirty="1" sz="1400">
                <a:solidFill>
                  <a:schemeClr val="tx2"/>
                </a:solidFill>
                <a:latin typeface="Sun Life Sans" panose="020B0504030304030303" pitchFamily="34" charset="0"/>
              </a:rPr>
              <a:t> </a:t>
            </a:r>
          </a:p>
          <a:p>
            <a:endParaRPr lang="en-CA" sz="1600" dirty="0">
              <a:solidFill>
                <a:schemeClr val="tx2"/>
              </a:solidFill>
              <a:latin typeface="Sun Life Sans" panose="020B0504030304030303" pitchFamily="34" charset="0"/>
            </a:endParaRPr>
          </a:p>
        </p:txBody>
      </p:sp>
    </p:spTree>
    <p:custDataLst>
      <p:tags r:id="rId1"/>
    </p:custDataLst>
    <p:extLst>
      <p:ext uri="{BB962C8B-B14F-4D97-AF65-F5344CB8AC3E}">
        <p14:creationId xmlns:p14="http://schemas.microsoft.com/office/powerpoint/2010/main" val="39826286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val 29"/>
          <p:cNvSpPr/>
          <p:nvPr/>
        </p:nvSpPr>
        <p:spPr>
          <a:xfrm>
            <a:off x="2844658" y="-1204798"/>
            <a:ext cx="7376434" cy="73279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pic>
        <p:nvPicPr>
          <p:cNvPr id="15" name="Picture 14"/>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124237" y="0"/>
            <a:ext cx="5202828" cy="5202828"/>
          </a:xfrm>
          <a:prstGeom prst="rect">
            <a:avLst/>
          </a:prstGeom>
        </p:spPr>
      </p:pic>
      <p:sp>
        <p:nvSpPr>
          <p:cNvPr id="11" name="Oval 10"/>
          <p:cNvSpPr/>
          <p:nvPr/>
        </p:nvSpPr>
        <p:spPr>
          <a:xfrm>
            <a:off x="2294692" y="-1204798"/>
            <a:ext cx="7376434" cy="73279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Oval 12"/>
          <p:cNvSpPr/>
          <p:nvPr/>
        </p:nvSpPr>
        <p:spPr>
          <a:xfrm>
            <a:off x="1788707" y="-1841417"/>
            <a:ext cx="8244037" cy="8244035"/>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8" name="TextBox 7"/>
          <p:cNvSpPr txBox="1"/>
          <p:nvPr/>
        </p:nvSpPr>
        <p:spPr>
          <a:xfrm>
            <a:off x="3322342" y="200784"/>
            <a:ext cx="4503617" cy="646331"/>
          </a:xfrm>
          <a:prstGeom prst="rect">
            <a:avLst/>
          </a:prstGeom>
          <a:noFill/>
        </p:spPr>
        <p:txBody>
          <a:bodyPr wrap="square" rtlCol="0">
            <a:spAutoFit/>
          </a:bodyPr>
          <a:lstStyle/>
          <a:p>
            <a:r>
              <a:rPr lang="fr-CA" dirty="1" sz="3600">
                <a:solidFill>
                  <a:srgbClr val="003946"/>
                </a:solidFill>
                <a:latin typeface="Sun Life Sans" panose="020B0504030304030303" pitchFamily="34" charset="0"/>
              </a:rPr>
              <a:t>Remboursements</a:t>
            </a:r>
          </a:p>
        </p:txBody>
      </p:sp>
      <p:sp>
        <p:nvSpPr>
          <p:cNvPr id="24" name="TextBox 23"/>
          <p:cNvSpPr txBox="1"/>
          <p:nvPr/>
        </p:nvSpPr>
        <p:spPr>
          <a:xfrm>
            <a:off x="5032603" y="838629"/>
            <a:ext cx="3948483" cy="400110"/>
          </a:xfrm>
          <a:prstGeom prst="rect">
            <a:avLst/>
          </a:prstGeom>
          <a:noFill/>
        </p:spPr>
        <p:txBody>
          <a:bodyPr wrap="square" rtlCol="0">
            <a:spAutoFit/>
          </a:bodyPr>
          <a:lstStyle/>
          <a:p>
            <a:r>
              <a:rPr lang="fr-CA" dirty="1" sz="2000">
                <a:solidFill>
                  <a:schemeClr val="accent1"/>
                </a:solidFill>
                <a:latin typeface="Sun Life Script" pitchFamily="2" charset="0"/>
              </a:rPr>
              <a:t>AVA, CFP, QAFP, TEP et FEA</a:t>
            </a:r>
          </a:p>
        </p:txBody>
      </p:sp>
      <p:sp>
        <p:nvSpPr>
          <p:cNvPr id="16" name="TextBox 15"/>
          <p:cNvSpPr txBox="1"/>
          <p:nvPr/>
        </p:nvSpPr>
        <p:spPr>
          <a:xfrm>
            <a:off x="3928328" y="1452883"/>
            <a:ext cx="5036768" cy="1200329"/>
          </a:xfrm>
          <a:prstGeom prst="rect">
            <a:avLst/>
          </a:prstGeom>
          <a:noFill/>
        </p:spPr>
        <p:txBody>
          <a:bodyPr wrap="square" rtlCol="0">
            <a:spAutoFit/>
          </a:bodyPr>
          <a:lstStyle/>
          <a:p>
            <a:r>
              <a:rPr lang="fr-CA" dirty="1">
                <a:solidFill>
                  <a:schemeClr val="tx2"/>
                </a:solidFill>
                <a:latin typeface="Sun Life Sans" panose="020B0504030304030303" pitchFamily="34" charset="0"/>
              </a:rPr>
              <a:t>Conseillers hors Québec :</a:t>
            </a:r>
          </a:p>
          <a:p>
            <a:pPr marL="285750" lvl="0" indent="-285750">
              <a:buFont typeface="Arial" panose="020B0604020202020204" pitchFamily="34" charset="0"/>
              <a:buChar char="•"/>
            </a:pPr>
            <a:r>
              <a:rPr lang="fr-CA" dirty="1">
                <a:solidFill>
                  <a:schemeClr val="tx2"/>
                </a:solidFill>
                <a:latin typeface="Sun Life Sans" panose="020B0504030304030303" pitchFamily="34" charset="0"/>
              </a:rPr>
              <a:t>AVA 3 500 $</a:t>
            </a:r>
          </a:p>
          <a:p>
            <a:pPr marL="285750" lvl="0" indent="-285750">
              <a:buFont typeface="Arial" panose="020B0604020202020204" pitchFamily="34" charset="0"/>
              <a:buChar char="•"/>
            </a:pPr>
            <a:r>
              <a:rPr lang="fr-CA" dirty="1">
                <a:solidFill>
                  <a:schemeClr val="tx2"/>
                </a:solidFill>
                <a:latin typeface="Sun Life Sans" panose="020B0504030304030303" pitchFamily="34" charset="0"/>
              </a:rPr>
              <a:t>CFP 3 500 $</a:t>
            </a:r>
          </a:p>
          <a:p>
            <a:pPr marL="285750" lvl="0" indent="-285750">
              <a:buFont typeface="Arial" panose="020B0604020202020204" pitchFamily="34" charset="0"/>
              <a:buChar char="•"/>
            </a:pPr>
            <a:r>
              <a:rPr lang="fr-CA" dirty="1">
                <a:solidFill>
                  <a:schemeClr val="tx2"/>
                </a:solidFill>
                <a:latin typeface="Sun Life Sans" panose="020B0504030304030303" pitchFamily="34" charset="0"/>
              </a:rPr>
              <a:t>QAFP 2000 $</a:t>
            </a:r>
          </a:p>
        </p:txBody>
      </p:sp>
      <p:pic>
        <p:nvPicPr>
          <p:cNvPr id="18" name="Picture 17"/>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3424654" y="1395413"/>
            <a:ext cx="503674" cy="503674"/>
          </a:xfrm>
          <a:prstGeom prst="rect">
            <a:avLst/>
          </a:prstGeom>
        </p:spPr>
      </p:pic>
      <p:pic>
        <p:nvPicPr>
          <p:cNvPr id="20" name="Picture 19"/>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3501759" y="3331916"/>
            <a:ext cx="503674" cy="503674"/>
          </a:xfrm>
          <a:prstGeom prst="rect">
            <a:avLst/>
          </a:prstGeom>
        </p:spPr>
      </p:pic>
      <p:sp>
        <p:nvSpPr>
          <p:cNvPr id="19" name="TextBox 18"/>
          <p:cNvSpPr txBox="1"/>
          <p:nvPr/>
        </p:nvSpPr>
        <p:spPr>
          <a:xfrm>
            <a:off x="4014491" y="3398437"/>
            <a:ext cx="5036768" cy="923330"/>
          </a:xfrm>
          <a:prstGeom prst="rect">
            <a:avLst/>
          </a:prstGeom>
          <a:noFill/>
        </p:spPr>
        <p:txBody>
          <a:bodyPr wrap="square" rtlCol="0">
            <a:spAutoFit/>
          </a:bodyPr>
          <a:lstStyle/>
          <a:p>
            <a:pPr lvl="0"/>
            <a:r>
              <a:rPr lang="fr-CA" dirty="1">
                <a:solidFill>
                  <a:schemeClr val="tx2"/>
                </a:solidFill>
                <a:latin typeface="Sun Life Sans" panose="020B0504030304030303" pitchFamily="34" charset="0"/>
              </a:rPr>
              <a:t>Conseillers au Québec :</a:t>
            </a:r>
          </a:p>
          <a:p>
            <a:pPr marL="285750" lvl="0" indent="-285750">
              <a:buFont typeface="Arial" panose="020B0604020202020204" pitchFamily="34" charset="0"/>
              <a:buChar char="•"/>
            </a:pPr>
            <a:r>
              <a:rPr lang="fr-CA" dirty="1">
                <a:solidFill>
                  <a:schemeClr val="tx2"/>
                </a:solidFill>
                <a:latin typeface="Sun Life Sans" panose="020B0504030304030303" pitchFamily="34" charset="0"/>
              </a:rPr>
              <a:t>AVA 3000 $</a:t>
            </a:r>
            <a:r>
              <a:rPr lang="fr-CA" dirty="1">
                <a:solidFill>
                  <a:schemeClr val="tx2"/>
                </a:solidFill>
                <a:latin typeface="Sun Life Sans" panose="020B0504030304030303" pitchFamily="34" charset="0"/>
              </a:rPr>
              <a:t> </a:t>
            </a:r>
          </a:p>
          <a:p>
            <a:pPr marL="285750" lvl="0" indent="-285750">
              <a:buFont typeface="Arial" panose="020B0604020202020204" pitchFamily="34" charset="0"/>
              <a:buChar char="•"/>
            </a:pPr>
            <a:r>
              <a:rPr lang="fr-CA" dirty="1">
                <a:solidFill>
                  <a:schemeClr val="tx2"/>
                </a:solidFill>
                <a:latin typeface="Sun Life Sans" panose="020B0504030304030303" pitchFamily="34" charset="0"/>
              </a:rPr>
              <a:t>Planificateur financier</a:t>
            </a:r>
            <a:r>
              <a:rPr lang="fr-CA" dirty="1">
                <a:solidFill>
                  <a:schemeClr val="tx2"/>
                </a:solidFill>
                <a:latin typeface="Sun Life Sans" panose="020B0504030304030303" pitchFamily="34" charset="0"/>
              </a:rPr>
              <a:t> </a:t>
            </a:r>
            <a:r>
              <a:rPr lang="fr-CA" dirty="1">
                <a:solidFill>
                  <a:schemeClr val="tx2"/>
                </a:solidFill>
                <a:latin typeface="Sun Life Sans" panose="020B0504030304030303" pitchFamily="34" charset="0"/>
              </a:rPr>
              <a:t>5 000 $</a:t>
            </a:r>
          </a:p>
        </p:txBody>
      </p:sp>
    </p:spTree>
    <p:custDataLst>
      <p:tags r:id="rId1"/>
    </p:custDataLst>
    <p:extLst>
      <p:ext uri="{BB962C8B-B14F-4D97-AF65-F5344CB8AC3E}">
        <p14:creationId xmlns:p14="http://schemas.microsoft.com/office/powerpoint/2010/main" val="25206880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flipH="1">
            <a:off x="-1944776" y="-663462"/>
            <a:ext cx="11111204" cy="7417320"/>
          </a:xfrm>
          <a:prstGeom prst="rect">
            <a:avLst/>
          </a:prstGeom>
        </p:spPr>
      </p:pic>
      <p:sp>
        <p:nvSpPr>
          <p:cNvPr id="7" name="Oval 6"/>
          <p:cNvSpPr/>
          <p:nvPr/>
        </p:nvSpPr>
        <p:spPr>
          <a:xfrm>
            <a:off x="4646693" y="-256500"/>
            <a:ext cx="5400000" cy="54000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5" name="Oval 14"/>
          <p:cNvSpPr/>
          <p:nvPr/>
        </p:nvSpPr>
        <p:spPr>
          <a:xfrm>
            <a:off x="4418092" y="-556591"/>
            <a:ext cx="5288749" cy="5288749"/>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TextBox 12"/>
          <p:cNvSpPr txBox="1"/>
          <p:nvPr/>
        </p:nvSpPr>
        <p:spPr>
          <a:xfrm>
            <a:off x="4801360" y="1774539"/>
            <a:ext cx="3986506" cy="769441"/>
          </a:xfrm>
          <a:prstGeom prst="rect">
            <a:avLst/>
          </a:prstGeom>
          <a:noFill/>
        </p:spPr>
        <p:txBody>
          <a:bodyPr wrap="square" rtlCol="0">
            <a:spAutoFit/>
          </a:bodyPr>
          <a:lstStyle/>
          <a:p>
            <a:r>
              <a:rPr lang="fr-CA" dirty="1" sz="4400">
                <a:solidFill>
                  <a:srgbClr val="003946"/>
                </a:solidFill>
                <a:latin typeface="Sun Life Sans" panose="020B0504030304030303" pitchFamily="34" charset="0"/>
              </a:rPr>
              <a:t>d’accompagnement</a:t>
            </a:r>
          </a:p>
        </p:txBody>
      </p:sp>
      <p:sp>
        <p:nvSpPr>
          <p:cNvPr id="14" name="Title 5">
            <a:extLst>
              <a:ext uri="{FF2B5EF4-FFF2-40B4-BE49-F238E27FC236}">
                <a16:creationId xmlns:a16="http://schemas.microsoft.com/office/drawing/2014/main" id="{42C97E06-D0D1-E049-A70E-3FBBC94AD452}"/>
              </a:ext>
            </a:extLst>
          </p:cNvPr>
          <p:cNvSpPr txBox="1">
            <a:spLocks/>
          </p:cNvSpPr>
          <p:nvPr/>
        </p:nvSpPr>
        <p:spPr>
          <a:xfrm>
            <a:off x="5848850" y="2443500"/>
            <a:ext cx="4047272" cy="994172"/>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0" i="0" u="none" kern="1200">
                <a:solidFill>
                  <a:srgbClr val="003946"/>
                </a:solidFill>
                <a:latin typeface="Calibri"/>
                <a:ea typeface="+mj-ea"/>
                <a:cs typeface="Calibri"/>
              </a:defRPr>
            </a:lvl1pPr>
          </a:lstStyle>
          <a:p>
            <a:r>
              <a:rPr lang="fr-CA" dirty="1" sz="4800">
                <a:solidFill>
                  <a:srgbClr val="EAAB00"/>
                </a:solidFill>
                <a:latin typeface="Sun Life Script" pitchFamily="2" charset="0"/>
              </a:rPr>
              <a:t>Titres</a:t>
            </a:r>
          </a:p>
        </p:txBody>
      </p:sp>
    </p:spTree>
    <p:custDataLst>
      <p:tags r:id="rId1"/>
    </p:custDataLst>
    <p:extLst>
      <p:ext uri="{BB962C8B-B14F-4D97-AF65-F5344CB8AC3E}">
        <p14:creationId xmlns:p14="http://schemas.microsoft.com/office/powerpoint/2010/main" val="19804056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93192" y="4581144"/>
            <a:ext cx="3471126"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3" name="TextBox 2">
            <a:extLst>
              <a:ext uri="{FF2B5EF4-FFF2-40B4-BE49-F238E27FC236}">
                <a16:creationId xmlns:a16="http://schemas.microsoft.com/office/drawing/2014/main" id="{EFFAC51D-686C-6149-B1B3-36925C5CAAAF}"/>
              </a:ext>
            </a:extLst>
          </p:cNvPr>
          <p:cNvSpPr txBox="1"/>
          <p:nvPr/>
        </p:nvSpPr>
        <p:spPr>
          <a:xfrm>
            <a:off x="1346060" y="127795"/>
            <a:ext cx="4220450"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d’accompagnement</a:t>
            </a:r>
          </a:p>
        </p:txBody>
      </p:sp>
      <p:sp>
        <p:nvSpPr>
          <p:cNvPr id="15" name="TextBox 14"/>
          <p:cNvSpPr txBox="1"/>
          <p:nvPr/>
        </p:nvSpPr>
        <p:spPr>
          <a:xfrm>
            <a:off x="4572000" y="548739"/>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Titres</a:t>
            </a:r>
          </a:p>
        </p:txBody>
      </p:sp>
      <p:sp>
        <p:nvSpPr>
          <p:cNvPr id="5" name="TextBox 4"/>
          <p:cNvSpPr txBox="1"/>
          <p:nvPr/>
        </p:nvSpPr>
        <p:spPr>
          <a:xfrm>
            <a:off x="810714" y="4622860"/>
            <a:ext cx="9144000" cy="369332"/>
          </a:xfrm>
          <a:prstGeom prst="rect">
            <a:avLst/>
          </a:prstGeom>
          <a:noFill/>
        </p:spPr>
        <p:txBody>
          <a:bodyPr wrap="square" rtlCol="0">
            <a:spAutoFit/>
          </a:bodyPr>
          <a:lstStyle/>
          <a:p>
            <a:pPr fontAlgn="base"/>
            <a:r>
              <a:rPr lang="fr-CA" dirty="1" sz="900">
                <a:latin typeface="Sun Life Sans" panose="020B0504030304030303" pitchFamily="34" charset="0"/>
              </a:rPr>
              <a:t>* Le titre de FEA n’est pas accepté par les organismes de réglementation québécois. Ce titre ne peut pas être utilisé au Québec pour les conseillers autorisés.</a:t>
            </a:r>
          </a:p>
          <a:p>
            <a:r>
              <a:rPr lang="fr-CA" dirty="1" sz="900">
                <a:latin typeface="Sun Life Sans" panose="020B0504030304030303" pitchFamily="34" charset="0"/>
                <a:cs typeface="Arial" panose="020B0604020202020204" pitchFamily="34" charset="0"/>
              </a:rPr>
              <a:t>* Le titre de TEP n’est pas accepté par les organismes de réglementation québécois. Ce titre ne peut pas être utilisé au Québec pour les conseillers autorisés.</a:t>
            </a:r>
          </a:p>
        </p:txBody>
      </p:sp>
      <p:sp>
        <p:nvSpPr>
          <p:cNvPr id="19" name="Rounded Rectangle 18"/>
          <p:cNvSpPr/>
          <p:nvPr/>
        </p:nvSpPr>
        <p:spPr>
          <a:xfrm>
            <a:off x="605968" y="2014123"/>
            <a:ext cx="3258350" cy="1244084"/>
          </a:xfrm>
          <a:prstGeom prst="roundRect">
            <a:avLst/>
          </a:prstGeom>
          <a:solidFill>
            <a:srgbClr val="138179"/>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a:solidFill>
                  <a:schemeClr val="bg1"/>
                </a:solidFill>
                <a:latin typeface="Sun Life Sans" panose="020B0504030304030303" pitchFamily="34" charset="0"/>
              </a:rPr>
              <a:t>Conseiller en entreprise familiale (FEA)*</a:t>
            </a:r>
          </a:p>
        </p:txBody>
      </p:sp>
      <p:sp>
        <p:nvSpPr>
          <p:cNvPr id="20" name="Rounded Rectangle 19"/>
          <p:cNvSpPr/>
          <p:nvPr/>
        </p:nvSpPr>
        <p:spPr>
          <a:xfrm>
            <a:off x="5292930" y="2014123"/>
            <a:ext cx="3258000" cy="1245600"/>
          </a:xfrm>
          <a:prstGeom prst="roundRect">
            <a:avLst/>
          </a:prstGeom>
          <a:solidFill>
            <a:srgbClr val="138179"/>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a:solidFill>
                  <a:schemeClr val="bg1"/>
                </a:solidFill>
                <a:latin typeface="Sun Life Sans" panose="020B0504030304030303" pitchFamily="34" charset="0"/>
              </a:rPr>
              <a:t>Spécialiste en fiducies et en successions (TEP)**</a:t>
            </a:r>
          </a:p>
        </p:txBody>
      </p:sp>
      <p:pic>
        <p:nvPicPr>
          <p:cNvPr id="21" name="Picture 20"/>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472144" y="1454231"/>
            <a:ext cx="899571" cy="900000"/>
          </a:xfrm>
          <a:prstGeom prst="rect">
            <a:avLst/>
          </a:prstGeom>
        </p:spPr>
      </p:pic>
      <p:pic>
        <p:nvPicPr>
          <p:cNvPr id="22" name="Picture 21"/>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785143" y="1454231"/>
            <a:ext cx="900000" cy="900000"/>
          </a:xfrm>
          <a:prstGeom prst="rect">
            <a:avLst/>
          </a:prstGeom>
        </p:spPr>
      </p:pic>
    </p:spTree>
    <p:custDataLst>
      <p:tags r:id="rId1"/>
    </p:custDataLst>
    <p:extLst>
      <p:ext uri="{BB962C8B-B14F-4D97-AF65-F5344CB8AC3E}">
        <p14:creationId xmlns:p14="http://schemas.microsoft.com/office/powerpoint/2010/main" val="18065715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93192" y="4581144"/>
            <a:ext cx="3471126"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9" name="TextBox 18">
            <a:extLst>
              <a:ext uri="{FF2B5EF4-FFF2-40B4-BE49-F238E27FC236}">
                <a16:creationId xmlns:a16="http://schemas.microsoft.com/office/drawing/2014/main" id="{01DE9704-546F-6444-936B-5500656EDCC3}"/>
              </a:ext>
            </a:extLst>
          </p:cNvPr>
          <p:cNvSpPr txBox="1"/>
          <p:nvPr/>
        </p:nvSpPr>
        <p:spPr>
          <a:xfrm>
            <a:off x="4785017" y="1945197"/>
            <a:ext cx="3207054" cy="523220"/>
          </a:xfrm>
          <a:prstGeom prst="rect">
            <a:avLst/>
          </a:prstGeom>
          <a:noFill/>
        </p:spPr>
        <p:txBody>
          <a:bodyPr wrap="square" numCol="1" spcCol="457200" rtlCol="0">
            <a:spAutoFit/>
          </a:bodyPr>
          <a:lstStyle/>
          <a:p>
            <a:r>
              <a:rPr lang="fr-CA" dirty="1" sz="2800">
                <a:solidFill>
                  <a:schemeClr val="tx2"/>
                </a:solidFill>
                <a:latin typeface="Sun Life Sans" panose="020B0504030304030303" pitchFamily="34" charset="0"/>
              </a:rPr>
              <a:t>Qu’est-ce que c’est?</a:t>
            </a:r>
          </a:p>
        </p:txBody>
      </p:sp>
      <p:sp>
        <p:nvSpPr>
          <p:cNvPr id="20" name="TextBox 19">
            <a:extLst>
              <a:ext uri="{FF2B5EF4-FFF2-40B4-BE49-F238E27FC236}">
                <a16:creationId xmlns:a16="http://schemas.microsoft.com/office/drawing/2014/main" id="{01DE9704-546F-6444-936B-5500656EDCC3}"/>
              </a:ext>
            </a:extLst>
          </p:cNvPr>
          <p:cNvSpPr txBox="1"/>
          <p:nvPr/>
        </p:nvSpPr>
        <p:spPr>
          <a:xfrm>
            <a:off x="1176877" y="3152605"/>
            <a:ext cx="7216281" cy="1323439"/>
          </a:xfrm>
          <a:prstGeom prst="rect">
            <a:avLst/>
          </a:prstGeom>
          <a:noFill/>
        </p:spPr>
        <p:txBody>
          <a:bodyPr wrap="square" numCol="1" spcCol="457200" rtlCol="0">
            <a:spAutoFit/>
          </a:bodyPr>
          <a:lstStyle/>
          <a:p>
            <a:r>
              <a:rPr lang="fr-CA" dirty="1" sz="1600">
                <a:solidFill>
                  <a:schemeClr val="tx2"/>
                </a:solidFill>
                <a:latin typeface="Sun Life Sans" panose="020B0504030304030303" pitchFamily="34" charset="0"/>
              </a:rPr>
              <a:t>Un conseiller en entreprise familiale est formé pour diriger une équipe de conseillers multidisciplinaires, et pour comprendre les besoins de l’entreprise familiale et y répondre.</a:t>
            </a:r>
            <a:r>
              <a:rPr lang="fr-CA" dirty="1" sz="1600">
                <a:solidFill>
                  <a:schemeClr val="tx2"/>
                </a:solidFill>
                <a:latin typeface="Sun Life Sans" panose="020B0504030304030303" pitchFamily="34" charset="0"/>
              </a:rPr>
              <a:t> </a:t>
            </a:r>
            <a:r>
              <a:rPr lang="fr-CA" dirty="1" sz="1600">
                <a:solidFill>
                  <a:schemeClr val="tx2"/>
                </a:solidFill>
                <a:latin typeface="Sun Life Sans" panose="020B0504030304030303" pitchFamily="34" charset="0"/>
              </a:rPr>
              <a:t>Un conseiller en entreprise familiale apprend à parler le même langage que l’entreprise familiale, et à comprendre et résoudre les problèmes uniques que rencontrent les familles, leur entreprise et leurs relations d’affaires.</a:t>
            </a:r>
          </a:p>
        </p:txBody>
      </p:sp>
      <p:sp>
        <p:nvSpPr>
          <p:cNvPr id="11" name="TextBox 10">
            <a:extLst>
              <a:ext uri="{FF2B5EF4-FFF2-40B4-BE49-F238E27FC236}">
                <a16:creationId xmlns:a16="http://schemas.microsoft.com/office/drawing/2014/main" id="{EFFAC51D-686C-6149-B1B3-36925C5CAAAF}"/>
              </a:ext>
            </a:extLst>
          </p:cNvPr>
          <p:cNvSpPr txBox="1"/>
          <p:nvPr/>
        </p:nvSpPr>
        <p:spPr>
          <a:xfrm>
            <a:off x="1346060" y="127795"/>
            <a:ext cx="4220450"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d’accompagnement</a:t>
            </a:r>
          </a:p>
        </p:txBody>
      </p:sp>
      <p:sp>
        <p:nvSpPr>
          <p:cNvPr id="12" name="TextBox 11"/>
          <p:cNvSpPr txBox="1"/>
          <p:nvPr/>
        </p:nvSpPr>
        <p:spPr>
          <a:xfrm>
            <a:off x="4572000" y="548739"/>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Titres</a:t>
            </a:r>
          </a:p>
        </p:txBody>
      </p:sp>
      <p:sp>
        <p:nvSpPr>
          <p:cNvPr id="13" name="Rounded Rectangle 12"/>
          <p:cNvSpPr/>
          <p:nvPr/>
        </p:nvSpPr>
        <p:spPr>
          <a:xfrm>
            <a:off x="1119453" y="1605089"/>
            <a:ext cx="3258350" cy="1244084"/>
          </a:xfrm>
          <a:prstGeom prst="roundRect">
            <a:avLst/>
          </a:prstGeom>
          <a:solidFill>
            <a:srgbClr val="138179"/>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a:solidFill>
                  <a:schemeClr val="bg1"/>
                </a:solidFill>
                <a:latin typeface="Sun Life Sans" panose="020B0504030304030303" pitchFamily="34" charset="0"/>
              </a:rPr>
              <a:t>Conseiller en entreprise familiale (FEA)*</a:t>
            </a:r>
          </a:p>
        </p:txBody>
      </p:sp>
      <p:pic>
        <p:nvPicPr>
          <p:cNvPr id="16" name="Picture 15"/>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298628" y="1045197"/>
            <a:ext cx="900000" cy="900000"/>
          </a:xfrm>
          <a:prstGeom prst="rect">
            <a:avLst/>
          </a:prstGeom>
        </p:spPr>
      </p:pic>
    </p:spTree>
    <p:custDataLst>
      <p:tags r:id="rId1"/>
    </p:custDataLst>
    <p:extLst>
      <p:ext uri="{BB962C8B-B14F-4D97-AF65-F5344CB8AC3E}">
        <p14:creationId xmlns:p14="http://schemas.microsoft.com/office/powerpoint/2010/main" val="13799389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93192" y="4581144"/>
            <a:ext cx="3471126"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9" name="TextBox 18">
            <a:extLst>
              <a:ext uri="{FF2B5EF4-FFF2-40B4-BE49-F238E27FC236}">
                <a16:creationId xmlns:a16="http://schemas.microsoft.com/office/drawing/2014/main" id="{01DE9704-546F-6444-936B-5500656EDCC3}"/>
              </a:ext>
            </a:extLst>
          </p:cNvPr>
          <p:cNvSpPr txBox="1"/>
          <p:nvPr/>
        </p:nvSpPr>
        <p:spPr>
          <a:xfrm>
            <a:off x="4785016" y="1945197"/>
            <a:ext cx="3812445" cy="523220"/>
          </a:xfrm>
          <a:prstGeom prst="rect">
            <a:avLst/>
          </a:prstGeom>
          <a:noFill/>
        </p:spPr>
        <p:txBody>
          <a:bodyPr wrap="square" numCol="1" spcCol="457200" rtlCol="0">
            <a:spAutoFit/>
          </a:bodyPr>
          <a:lstStyle/>
          <a:p>
            <a:r>
              <a:rPr lang="fr-CA" dirty="1" sz="2800">
                <a:solidFill>
                  <a:schemeClr val="tx2"/>
                </a:solidFill>
                <a:latin typeface="Sun Life Sans" panose="020B0504030304030303" pitchFamily="34" charset="0"/>
              </a:rPr>
              <a:t>Comment obtenir ce titre?</a:t>
            </a:r>
          </a:p>
        </p:txBody>
      </p:sp>
      <p:sp>
        <p:nvSpPr>
          <p:cNvPr id="20" name="TextBox 19">
            <a:extLst>
              <a:ext uri="{FF2B5EF4-FFF2-40B4-BE49-F238E27FC236}">
                <a16:creationId xmlns:a16="http://schemas.microsoft.com/office/drawing/2014/main" id="{01DE9704-546F-6444-936B-5500656EDCC3}"/>
              </a:ext>
            </a:extLst>
          </p:cNvPr>
          <p:cNvSpPr txBox="1"/>
          <p:nvPr/>
        </p:nvSpPr>
        <p:spPr>
          <a:xfrm>
            <a:off x="1591802" y="2978174"/>
            <a:ext cx="5960396" cy="1815882"/>
          </a:xfrm>
          <a:prstGeom prst="rect">
            <a:avLst/>
          </a:prstGeom>
          <a:noFill/>
        </p:spPr>
        <p:txBody>
          <a:bodyPr wrap="square" numCol="1" spcCol="457200" rtlCol="0">
            <a:spAutoFit/>
          </a:bodyPr>
          <a:lstStyle/>
          <a:p>
            <a:pPr marL="171450" indent="-171450">
              <a:buFont typeface="Arial" panose="020B0604020202020204" pitchFamily="34" charset="0"/>
              <a:buChar char="•"/>
            </a:pPr>
            <a:r>
              <a:rPr lang="fr-CA" dirty="1" sz="1600">
                <a:solidFill>
                  <a:schemeClr val="tx2"/>
                </a:solidFill>
                <a:latin typeface="Sun Life Sans" panose="020B0504030304030303" pitchFamily="34" charset="0"/>
              </a:rPr>
              <a:t>Dynamique de l’entreprise familiale</a:t>
            </a:r>
          </a:p>
          <a:p>
            <a:pPr marL="171450" indent="-171450">
              <a:buFont typeface="Arial" panose="020B0604020202020204" pitchFamily="34" charset="0"/>
              <a:buChar char="•"/>
            </a:pPr>
            <a:r>
              <a:rPr lang="fr-CA" dirty="1" sz="1600">
                <a:solidFill>
                  <a:schemeClr val="tx2"/>
                </a:solidFill>
                <a:latin typeface="Sun Life Sans" panose="020B0504030304030303" pitchFamily="34" charset="0"/>
              </a:rPr>
              <a:t>Stratégie d’entreprise familiale</a:t>
            </a:r>
          </a:p>
          <a:p>
            <a:pPr marL="171450" indent="-171450">
              <a:buFont typeface="Arial" panose="020B0604020202020204" pitchFamily="34" charset="0"/>
              <a:buChar char="•"/>
            </a:pPr>
            <a:r>
              <a:rPr lang="fr-CA" dirty="1" sz="1600">
                <a:solidFill>
                  <a:schemeClr val="tx2"/>
                </a:solidFill>
                <a:latin typeface="Sun Life Sans" panose="020B0504030304030303" pitchFamily="34" charset="0"/>
              </a:rPr>
              <a:t>Comités des affaires et conseils de famille</a:t>
            </a:r>
          </a:p>
          <a:p>
            <a:pPr marL="171450" indent="-171450">
              <a:buFont typeface="Arial" panose="020B0604020202020204" pitchFamily="34" charset="0"/>
              <a:buChar char="•"/>
            </a:pPr>
            <a:r>
              <a:rPr lang="fr-CA" dirty="1" sz="1600">
                <a:solidFill>
                  <a:schemeClr val="tx2"/>
                </a:solidFill>
                <a:latin typeface="Sun Life Sans" panose="020B0504030304030303" pitchFamily="34" charset="0"/>
              </a:rPr>
              <a:t>Conseils multidisciplinaires</a:t>
            </a:r>
          </a:p>
          <a:p>
            <a:pPr marL="171450" indent="-171450">
              <a:buFont typeface="Arial" panose="020B0604020202020204" pitchFamily="34" charset="0"/>
              <a:buChar char="•"/>
            </a:pPr>
            <a:r>
              <a:rPr lang="fr-CA" dirty="1" sz="1600">
                <a:solidFill>
                  <a:schemeClr val="tx2"/>
                </a:solidFill>
                <a:latin typeface="Sun Life Sans" panose="020B0504030304030303" pitchFamily="34" charset="0"/>
              </a:rPr>
              <a:t>Aptitudes pour l’animation et la communication</a:t>
            </a:r>
          </a:p>
          <a:p>
            <a:pPr marL="171450" indent="-171450">
              <a:buFont typeface="Arial" panose="020B0604020202020204" pitchFamily="34" charset="0"/>
              <a:buChar char="•"/>
            </a:pPr>
            <a:r>
              <a:rPr lang="fr-CA" dirty="1" sz="1600">
                <a:solidFill>
                  <a:schemeClr val="tx2"/>
                </a:solidFill>
                <a:latin typeface="Sun Life Sans" panose="020B0504030304030303" pitchFamily="34" charset="0"/>
              </a:rPr>
              <a:t>Planification de la relève</a:t>
            </a:r>
          </a:p>
          <a:p>
            <a:pPr marL="171450" indent="-171450">
              <a:buFont typeface="Arial" panose="020B0604020202020204" pitchFamily="34" charset="0"/>
              <a:buChar char="•"/>
            </a:pPr>
            <a:r>
              <a:rPr lang="fr-CA" dirty="1" sz="1600">
                <a:solidFill>
                  <a:schemeClr val="tx2"/>
                </a:solidFill>
                <a:latin typeface="Sun Life Sans" panose="020B0504030304030303" pitchFamily="34" charset="0"/>
              </a:rPr>
              <a:t>Intégration et application des connaissances (projet de synthèse)</a:t>
            </a:r>
          </a:p>
        </p:txBody>
      </p:sp>
      <p:sp>
        <p:nvSpPr>
          <p:cNvPr id="11" name="TextBox 10">
            <a:extLst>
              <a:ext uri="{FF2B5EF4-FFF2-40B4-BE49-F238E27FC236}">
                <a16:creationId xmlns:a16="http://schemas.microsoft.com/office/drawing/2014/main" id="{EFFAC51D-686C-6149-B1B3-36925C5CAAAF}"/>
              </a:ext>
            </a:extLst>
          </p:cNvPr>
          <p:cNvSpPr txBox="1"/>
          <p:nvPr/>
        </p:nvSpPr>
        <p:spPr>
          <a:xfrm>
            <a:off x="1346060" y="127795"/>
            <a:ext cx="4220450"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d’accompagnement</a:t>
            </a:r>
          </a:p>
        </p:txBody>
      </p:sp>
      <p:sp>
        <p:nvSpPr>
          <p:cNvPr id="12" name="TextBox 11"/>
          <p:cNvSpPr txBox="1"/>
          <p:nvPr/>
        </p:nvSpPr>
        <p:spPr>
          <a:xfrm>
            <a:off x="4572000" y="548739"/>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Titres</a:t>
            </a:r>
          </a:p>
        </p:txBody>
      </p:sp>
      <p:sp>
        <p:nvSpPr>
          <p:cNvPr id="13" name="Rounded Rectangle 12"/>
          <p:cNvSpPr/>
          <p:nvPr/>
        </p:nvSpPr>
        <p:spPr>
          <a:xfrm>
            <a:off x="1119453" y="1605089"/>
            <a:ext cx="3258350" cy="1244084"/>
          </a:xfrm>
          <a:prstGeom prst="roundRect">
            <a:avLst/>
          </a:prstGeom>
          <a:solidFill>
            <a:srgbClr val="138179"/>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a:solidFill>
                  <a:schemeClr val="bg1"/>
                </a:solidFill>
                <a:latin typeface="Sun Life Sans" panose="020B0504030304030303" pitchFamily="34" charset="0"/>
              </a:rPr>
              <a:t>Conseiller en entreprise familiale (FEA)*</a:t>
            </a:r>
          </a:p>
        </p:txBody>
      </p:sp>
      <p:pic>
        <p:nvPicPr>
          <p:cNvPr id="16" name="Picture 15"/>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298628" y="1045197"/>
            <a:ext cx="900000" cy="900000"/>
          </a:xfrm>
          <a:prstGeom prst="rect">
            <a:avLst/>
          </a:prstGeom>
        </p:spPr>
      </p:pic>
    </p:spTree>
    <p:custDataLst>
      <p:tags r:id="rId1"/>
    </p:custDataLst>
    <p:extLst>
      <p:ext uri="{BB962C8B-B14F-4D97-AF65-F5344CB8AC3E}">
        <p14:creationId xmlns:p14="http://schemas.microsoft.com/office/powerpoint/2010/main" val="31309437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905803" y="-122133"/>
            <a:ext cx="7908965" cy="5258620"/>
          </a:xfrm>
          <a:prstGeom prst="rect">
            <a:avLst/>
          </a:prstGeom>
        </p:spPr>
      </p:pic>
      <p:sp>
        <p:nvSpPr>
          <p:cNvPr id="12" name="Oval 11"/>
          <p:cNvSpPr/>
          <p:nvPr/>
        </p:nvSpPr>
        <p:spPr>
          <a:xfrm>
            <a:off x="4166776" y="-991569"/>
            <a:ext cx="6778659" cy="6778659"/>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TextBox 12"/>
          <p:cNvSpPr txBox="1"/>
          <p:nvPr/>
        </p:nvSpPr>
        <p:spPr>
          <a:xfrm>
            <a:off x="4659332" y="1382097"/>
            <a:ext cx="5793546" cy="1015663"/>
          </a:xfrm>
          <a:prstGeom prst="rect">
            <a:avLst/>
          </a:prstGeom>
          <a:noFill/>
        </p:spPr>
        <p:txBody>
          <a:bodyPr wrap="square" rtlCol="0">
            <a:spAutoFit/>
          </a:bodyPr>
          <a:lstStyle/>
          <a:p>
            <a:r>
              <a:rPr lang="fr-CA" dirty="1" sz="6000">
                <a:solidFill>
                  <a:srgbClr val="003946"/>
                </a:solidFill>
                <a:latin typeface="Sun Life Sans" panose="020B0504030304030303" pitchFamily="34" charset="0"/>
              </a:rPr>
              <a:t>From the</a:t>
            </a:r>
          </a:p>
        </p:txBody>
      </p:sp>
      <p:sp>
        <p:nvSpPr>
          <p:cNvPr id="7" name="Oval 6"/>
          <p:cNvSpPr/>
          <p:nvPr/>
        </p:nvSpPr>
        <p:spPr>
          <a:xfrm>
            <a:off x="4095203" y="-957279"/>
            <a:ext cx="6064734" cy="6064734"/>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9" name="TextBox 8"/>
          <p:cNvSpPr txBox="1"/>
          <p:nvPr/>
        </p:nvSpPr>
        <p:spPr>
          <a:xfrm>
            <a:off x="6672561" y="2201968"/>
            <a:ext cx="4272874" cy="923330"/>
          </a:xfrm>
          <a:prstGeom prst="rect">
            <a:avLst/>
          </a:prstGeom>
          <a:noFill/>
        </p:spPr>
        <p:txBody>
          <a:bodyPr wrap="square" rtlCol="0">
            <a:spAutoFit/>
          </a:bodyPr>
          <a:lstStyle/>
          <a:p>
            <a:r>
              <a:rPr lang="fr-CA" dirty="1" sz="5400">
                <a:solidFill>
                  <a:srgbClr val="EAAB00"/>
                </a:solidFill>
                <a:latin typeface="Sun Life Script" pitchFamily="2" charset="0"/>
              </a:rPr>
              <a:t>du milieu</a:t>
            </a:r>
          </a:p>
        </p:txBody>
      </p:sp>
    </p:spTree>
    <p:custDataLst>
      <p:tags r:id="rId1"/>
    </p:custDataLst>
    <p:extLst>
      <p:ext uri="{BB962C8B-B14F-4D97-AF65-F5344CB8AC3E}">
        <p14:creationId xmlns:p14="http://schemas.microsoft.com/office/powerpoint/2010/main" val="3486391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93192" y="4581144"/>
            <a:ext cx="3471126"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9" name="TextBox 18">
            <a:extLst>
              <a:ext uri="{FF2B5EF4-FFF2-40B4-BE49-F238E27FC236}">
                <a16:creationId xmlns:a16="http://schemas.microsoft.com/office/drawing/2014/main" id="{01DE9704-546F-6444-936B-5500656EDCC3}"/>
              </a:ext>
            </a:extLst>
          </p:cNvPr>
          <p:cNvSpPr txBox="1"/>
          <p:nvPr/>
        </p:nvSpPr>
        <p:spPr>
          <a:xfrm>
            <a:off x="4785017" y="1945197"/>
            <a:ext cx="3207054" cy="523220"/>
          </a:xfrm>
          <a:prstGeom prst="rect">
            <a:avLst/>
          </a:prstGeom>
          <a:noFill/>
        </p:spPr>
        <p:txBody>
          <a:bodyPr wrap="square" numCol="1" spcCol="457200" rtlCol="0">
            <a:spAutoFit/>
          </a:bodyPr>
          <a:lstStyle/>
          <a:p>
            <a:r>
              <a:rPr lang="fr-CA" dirty="1" sz="2800">
                <a:solidFill>
                  <a:schemeClr val="tx2"/>
                </a:solidFill>
                <a:latin typeface="Sun Life Sans" panose="020B0504030304030303" pitchFamily="34" charset="0"/>
              </a:rPr>
              <a:t>Qu’est-ce que c’est?</a:t>
            </a:r>
          </a:p>
        </p:txBody>
      </p:sp>
      <p:sp>
        <p:nvSpPr>
          <p:cNvPr id="20" name="TextBox 19">
            <a:extLst>
              <a:ext uri="{FF2B5EF4-FFF2-40B4-BE49-F238E27FC236}">
                <a16:creationId xmlns:a16="http://schemas.microsoft.com/office/drawing/2014/main" id="{01DE9704-546F-6444-936B-5500656EDCC3}"/>
              </a:ext>
            </a:extLst>
          </p:cNvPr>
          <p:cNvSpPr txBox="1"/>
          <p:nvPr/>
        </p:nvSpPr>
        <p:spPr>
          <a:xfrm>
            <a:off x="1176877" y="3152605"/>
            <a:ext cx="7216281" cy="1077218"/>
          </a:xfrm>
          <a:prstGeom prst="rect">
            <a:avLst/>
          </a:prstGeom>
          <a:noFill/>
        </p:spPr>
        <p:txBody>
          <a:bodyPr wrap="square" numCol="1" spcCol="457200" rtlCol="0">
            <a:spAutoFit/>
          </a:bodyPr>
          <a:lstStyle/>
          <a:p>
            <a:r>
              <a:rPr lang="fr-CA" dirty="1" sz="1600">
                <a:solidFill>
                  <a:schemeClr val="tx2"/>
                </a:solidFill>
                <a:latin typeface="Sun Life Sans" panose="020B0504030304030303" pitchFamily="34" charset="0"/>
              </a:rPr>
              <a:t>Le titre de TEP montre aux Clients et aux employeurs que vous avez une compréhension approfondie des domaines des fiducies et des successions, et que vous adoptez une approche proactive afin d’être au courant des dernières avancées de l’industrie.</a:t>
            </a:r>
          </a:p>
        </p:txBody>
      </p:sp>
      <p:sp>
        <p:nvSpPr>
          <p:cNvPr id="11" name="TextBox 10">
            <a:extLst>
              <a:ext uri="{FF2B5EF4-FFF2-40B4-BE49-F238E27FC236}">
                <a16:creationId xmlns:a16="http://schemas.microsoft.com/office/drawing/2014/main" id="{EFFAC51D-686C-6149-B1B3-36925C5CAAAF}"/>
              </a:ext>
            </a:extLst>
          </p:cNvPr>
          <p:cNvSpPr txBox="1"/>
          <p:nvPr/>
        </p:nvSpPr>
        <p:spPr>
          <a:xfrm>
            <a:off x="1346060" y="127795"/>
            <a:ext cx="4220450"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d’accompagnement</a:t>
            </a:r>
          </a:p>
        </p:txBody>
      </p:sp>
      <p:sp>
        <p:nvSpPr>
          <p:cNvPr id="12" name="TextBox 11"/>
          <p:cNvSpPr txBox="1"/>
          <p:nvPr/>
        </p:nvSpPr>
        <p:spPr>
          <a:xfrm>
            <a:off x="4572000" y="548739"/>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Titres</a:t>
            </a:r>
          </a:p>
        </p:txBody>
      </p:sp>
      <p:sp>
        <p:nvSpPr>
          <p:cNvPr id="13" name="Rounded Rectangle 12"/>
          <p:cNvSpPr/>
          <p:nvPr/>
        </p:nvSpPr>
        <p:spPr>
          <a:xfrm>
            <a:off x="1119453" y="1605089"/>
            <a:ext cx="3258350" cy="1244084"/>
          </a:xfrm>
          <a:prstGeom prst="roundRect">
            <a:avLst/>
          </a:prstGeom>
          <a:solidFill>
            <a:srgbClr val="138179"/>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a:solidFill>
                  <a:schemeClr val="bg1"/>
                </a:solidFill>
                <a:latin typeface="Sun Life Sans" panose="020B0504030304030303" pitchFamily="34" charset="0"/>
              </a:rPr>
              <a:t>Spécialiste en fiducies et en successions (TEP)**</a:t>
            </a:r>
          </a:p>
        </p:txBody>
      </p:sp>
      <p:pic>
        <p:nvPicPr>
          <p:cNvPr id="16" name="Picture 15"/>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298842" y="1045197"/>
            <a:ext cx="899571" cy="900000"/>
          </a:xfrm>
          <a:prstGeom prst="rect">
            <a:avLst/>
          </a:prstGeom>
        </p:spPr>
      </p:pic>
    </p:spTree>
    <p:custDataLst>
      <p:tags r:id="rId1"/>
    </p:custDataLst>
    <p:extLst>
      <p:ext uri="{BB962C8B-B14F-4D97-AF65-F5344CB8AC3E}">
        <p14:creationId xmlns:p14="http://schemas.microsoft.com/office/powerpoint/2010/main" val="36123948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6722452" y="2896387"/>
            <a:ext cx="2160000" cy="2238542"/>
          </a:xfrm>
          <a:prstGeom prst="rect">
            <a:avLst/>
          </a:prstGeom>
          <a:solidFill>
            <a:srgbClr val="FFCB0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7" name="Rectangle 6"/>
          <p:cNvSpPr/>
          <p:nvPr/>
        </p:nvSpPr>
        <p:spPr>
          <a:xfrm>
            <a:off x="393192" y="4581144"/>
            <a:ext cx="3471126"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2" name="Rectangle 1"/>
          <p:cNvSpPr/>
          <p:nvPr/>
        </p:nvSpPr>
        <p:spPr>
          <a:xfrm>
            <a:off x="2401878" y="2902495"/>
            <a:ext cx="2160000" cy="2238542"/>
          </a:xfrm>
          <a:prstGeom prst="rect">
            <a:avLst/>
          </a:prstGeom>
          <a:solidFill>
            <a:srgbClr val="FFCB0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1" name="TextBox 10">
            <a:extLst>
              <a:ext uri="{FF2B5EF4-FFF2-40B4-BE49-F238E27FC236}">
                <a16:creationId xmlns:a16="http://schemas.microsoft.com/office/drawing/2014/main" id="{EFFAC51D-686C-6149-B1B3-36925C5CAAAF}"/>
              </a:ext>
            </a:extLst>
          </p:cNvPr>
          <p:cNvSpPr txBox="1"/>
          <p:nvPr/>
        </p:nvSpPr>
        <p:spPr>
          <a:xfrm>
            <a:off x="1346060" y="127795"/>
            <a:ext cx="4220450"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d’accompagnement</a:t>
            </a:r>
          </a:p>
        </p:txBody>
      </p:sp>
      <p:sp>
        <p:nvSpPr>
          <p:cNvPr id="12" name="TextBox 11"/>
          <p:cNvSpPr txBox="1"/>
          <p:nvPr/>
        </p:nvSpPr>
        <p:spPr>
          <a:xfrm>
            <a:off x="4572000" y="548739"/>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Titres</a:t>
            </a:r>
          </a:p>
        </p:txBody>
      </p:sp>
      <p:sp>
        <p:nvSpPr>
          <p:cNvPr id="13" name="Rounded Rectangle 12"/>
          <p:cNvSpPr/>
          <p:nvPr/>
        </p:nvSpPr>
        <p:spPr>
          <a:xfrm>
            <a:off x="605968" y="1225804"/>
            <a:ext cx="3258350" cy="1244084"/>
          </a:xfrm>
          <a:prstGeom prst="roundRect">
            <a:avLst/>
          </a:prstGeom>
          <a:solidFill>
            <a:srgbClr val="138179"/>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a:solidFill>
                  <a:schemeClr val="bg1"/>
                </a:solidFill>
                <a:latin typeface="Sun Life Sans" panose="020B0504030304030303" pitchFamily="34" charset="0"/>
              </a:rPr>
              <a:t>Spécialiste en fiducies et en successions (TEP)**</a:t>
            </a:r>
          </a:p>
        </p:txBody>
      </p:sp>
      <p:pic>
        <p:nvPicPr>
          <p:cNvPr id="16" name="Picture 15"/>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785357" y="665912"/>
            <a:ext cx="899571" cy="900000"/>
          </a:xfrm>
          <a:prstGeom prst="rect">
            <a:avLst/>
          </a:prstGeom>
        </p:spPr>
      </p:pic>
      <p:sp>
        <p:nvSpPr>
          <p:cNvPr id="10" name="Rectangle 9"/>
          <p:cNvSpPr/>
          <p:nvPr/>
        </p:nvSpPr>
        <p:spPr>
          <a:xfrm>
            <a:off x="241736" y="2596022"/>
            <a:ext cx="8640000" cy="327171"/>
          </a:xfrm>
          <a:prstGeom prst="rect">
            <a:avLst/>
          </a:prstGeom>
          <a:solidFill>
            <a:srgbClr val="FFCB0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1400">
                <a:solidFill>
                  <a:schemeClr val="tx2"/>
                </a:solidFill>
                <a:latin typeface="Sun Life Sans" panose="020B0504030304030303" pitchFamily="34" charset="0"/>
              </a:rPr>
              <a:t>PROGRAMME / DÉMARCHE</a:t>
            </a:r>
          </a:p>
        </p:txBody>
      </p:sp>
      <p:sp>
        <p:nvSpPr>
          <p:cNvPr id="15" name="TextBox 14">
            <a:extLst>
              <a:ext uri="{FF2B5EF4-FFF2-40B4-BE49-F238E27FC236}">
                <a16:creationId xmlns:a16="http://schemas.microsoft.com/office/drawing/2014/main" id="{01DE9704-546F-6444-936B-5500656EDCC3}"/>
              </a:ext>
            </a:extLst>
          </p:cNvPr>
          <p:cNvSpPr txBox="1"/>
          <p:nvPr/>
        </p:nvSpPr>
        <p:spPr>
          <a:xfrm>
            <a:off x="4762485" y="1539070"/>
            <a:ext cx="4034673" cy="523220"/>
          </a:xfrm>
          <a:prstGeom prst="rect">
            <a:avLst/>
          </a:prstGeom>
          <a:noFill/>
        </p:spPr>
        <p:txBody>
          <a:bodyPr wrap="square" numCol="1" spcCol="457200" rtlCol="0">
            <a:spAutoFit/>
          </a:bodyPr>
          <a:lstStyle/>
          <a:p>
            <a:r>
              <a:rPr lang="fr-CA" dirty="1" sz="2800">
                <a:solidFill>
                  <a:schemeClr val="tx2"/>
                </a:solidFill>
                <a:latin typeface="Sun Life Sans" panose="020B0504030304030303" pitchFamily="34" charset="0"/>
              </a:rPr>
              <a:t>Comment obtenir ce titre?</a:t>
            </a:r>
          </a:p>
        </p:txBody>
      </p:sp>
      <p:sp>
        <p:nvSpPr>
          <p:cNvPr id="17" name="TextBox 16">
            <a:extLst>
              <a:ext uri="{FF2B5EF4-FFF2-40B4-BE49-F238E27FC236}">
                <a16:creationId xmlns:a16="http://schemas.microsoft.com/office/drawing/2014/main" id="{01DE9704-546F-6444-936B-5500656EDCC3}"/>
              </a:ext>
            </a:extLst>
          </p:cNvPr>
          <p:cNvSpPr txBox="1"/>
          <p:nvPr/>
        </p:nvSpPr>
        <p:spPr>
          <a:xfrm>
            <a:off x="236092" y="2904958"/>
            <a:ext cx="1979577" cy="954107"/>
          </a:xfrm>
          <a:prstGeom prst="rect">
            <a:avLst/>
          </a:prstGeom>
          <a:noFill/>
        </p:spPr>
        <p:txBody>
          <a:bodyPr wrap="square" numCol="1" spcCol="457200" rtlCol="0">
            <a:spAutoFit/>
          </a:bodyPr>
          <a:lstStyle/>
          <a:p>
            <a:pPr algn="ctr"/>
            <a:r>
              <a:rPr lang="fr-CA" dirty="1" sz="1400" b="1">
                <a:solidFill>
                  <a:schemeClr val="tx2"/>
                </a:solidFill>
                <a:latin typeface="Sun Life Sans" panose="020B0504030304030303" pitchFamily="34" charset="0"/>
              </a:rPr>
              <a:t>Certificat en administration des fiducies et des successions (CETA)</a:t>
            </a:r>
          </a:p>
        </p:txBody>
      </p:sp>
      <p:sp>
        <p:nvSpPr>
          <p:cNvPr id="18" name="TextBox 17">
            <a:extLst>
              <a:ext uri="{FF2B5EF4-FFF2-40B4-BE49-F238E27FC236}">
                <a16:creationId xmlns:a16="http://schemas.microsoft.com/office/drawing/2014/main" id="{01DE9704-546F-6444-936B-5500656EDCC3}"/>
              </a:ext>
            </a:extLst>
          </p:cNvPr>
          <p:cNvSpPr txBox="1"/>
          <p:nvPr/>
        </p:nvSpPr>
        <p:spPr>
          <a:xfrm>
            <a:off x="2458114" y="2931522"/>
            <a:ext cx="1979577" cy="738664"/>
          </a:xfrm>
          <a:prstGeom prst="rect">
            <a:avLst/>
          </a:prstGeom>
          <a:noFill/>
        </p:spPr>
        <p:txBody>
          <a:bodyPr wrap="square" numCol="1" spcCol="457200" rtlCol="0">
            <a:spAutoFit/>
          </a:bodyPr>
          <a:lstStyle/>
          <a:p>
            <a:pPr algn="ctr"/>
            <a:r>
              <a:rPr lang="fr-CA" dirty="1" sz="1400" b="1">
                <a:solidFill>
                  <a:schemeClr val="tx2"/>
                </a:solidFill>
                <a:latin typeface="Sun Life Sans" panose="020B0504030304030303" pitchFamily="34" charset="0"/>
              </a:rPr>
              <a:t>Évaluation par la voie d’un examen (programme menant à un diplôme)</a:t>
            </a:r>
          </a:p>
        </p:txBody>
      </p:sp>
      <p:sp>
        <p:nvSpPr>
          <p:cNvPr id="21" name="TextBox 20">
            <a:extLst>
              <a:ext uri="{FF2B5EF4-FFF2-40B4-BE49-F238E27FC236}">
                <a16:creationId xmlns:a16="http://schemas.microsoft.com/office/drawing/2014/main" id="{01DE9704-546F-6444-936B-5500656EDCC3}"/>
              </a:ext>
            </a:extLst>
          </p:cNvPr>
          <p:cNvSpPr txBox="1"/>
          <p:nvPr/>
        </p:nvSpPr>
        <p:spPr>
          <a:xfrm>
            <a:off x="4680136" y="2931522"/>
            <a:ext cx="1979577" cy="523220"/>
          </a:xfrm>
          <a:prstGeom prst="rect">
            <a:avLst/>
          </a:prstGeom>
          <a:noFill/>
        </p:spPr>
        <p:txBody>
          <a:bodyPr wrap="square" numCol="1" spcCol="457200" rtlCol="0">
            <a:spAutoFit/>
          </a:bodyPr>
          <a:lstStyle/>
          <a:p>
            <a:pPr algn="ctr"/>
            <a:r>
              <a:rPr lang="fr-CA" dirty="1" sz="1400" b="1">
                <a:solidFill>
                  <a:schemeClr val="tx2"/>
                </a:solidFill>
                <a:latin typeface="Sun Life Sans" panose="020B0504030304030303" pitchFamily="34" charset="0"/>
              </a:rPr>
              <a:t>Évaluation d’un mémoire</a:t>
            </a:r>
          </a:p>
        </p:txBody>
      </p:sp>
      <p:sp>
        <p:nvSpPr>
          <p:cNvPr id="22" name="TextBox 21">
            <a:extLst>
              <a:ext uri="{FF2B5EF4-FFF2-40B4-BE49-F238E27FC236}">
                <a16:creationId xmlns:a16="http://schemas.microsoft.com/office/drawing/2014/main" id="{01DE9704-546F-6444-936B-5500656EDCC3}"/>
              </a:ext>
            </a:extLst>
          </p:cNvPr>
          <p:cNvSpPr txBox="1"/>
          <p:nvPr/>
        </p:nvSpPr>
        <p:spPr>
          <a:xfrm>
            <a:off x="6902159" y="2931522"/>
            <a:ext cx="1979577" cy="523220"/>
          </a:xfrm>
          <a:prstGeom prst="rect">
            <a:avLst/>
          </a:prstGeom>
          <a:noFill/>
        </p:spPr>
        <p:txBody>
          <a:bodyPr wrap="square" numCol="1" spcCol="457200" rtlCol="0">
            <a:spAutoFit/>
          </a:bodyPr>
          <a:lstStyle/>
          <a:p>
            <a:pPr algn="ctr"/>
            <a:r>
              <a:rPr lang="fr-CA" dirty="1" sz="1400" b="1">
                <a:solidFill>
                  <a:schemeClr val="tx2"/>
                </a:solidFill>
                <a:latin typeface="Sun Life Sans" panose="020B0504030304030303" pitchFamily="34" charset="0"/>
              </a:rPr>
              <a:t>Évaluation de l’expertise</a:t>
            </a:r>
          </a:p>
        </p:txBody>
      </p:sp>
      <p:sp>
        <p:nvSpPr>
          <p:cNvPr id="23" name="TextBox 22">
            <a:extLst>
              <a:ext uri="{FF2B5EF4-FFF2-40B4-BE49-F238E27FC236}">
                <a16:creationId xmlns:a16="http://schemas.microsoft.com/office/drawing/2014/main" id="{01DE9704-546F-6444-936B-5500656EDCC3}"/>
              </a:ext>
            </a:extLst>
          </p:cNvPr>
          <p:cNvSpPr txBox="1"/>
          <p:nvPr/>
        </p:nvSpPr>
        <p:spPr>
          <a:xfrm>
            <a:off x="158384" y="3880369"/>
            <a:ext cx="2326415" cy="830997"/>
          </a:xfrm>
          <a:prstGeom prst="rect">
            <a:avLst/>
          </a:prstGeom>
          <a:noFill/>
        </p:spPr>
        <p:txBody>
          <a:bodyPr wrap="square" numCol="1" spcCol="457200" rtlCol="0">
            <a:spAutoFit/>
          </a:bodyPr>
          <a:lstStyle/>
          <a:p>
            <a:pPr algn="ctr"/>
            <a:r>
              <a:rPr lang="fr-CA" dirty="1" sz="1200">
                <a:solidFill>
                  <a:schemeClr val="tx2"/>
                </a:solidFill>
                <a:latin typeface="Sun Life Sans" panose="020B0504030304030303" pitchFamily="34" charset="0"/>
              </a:rPr>
              <a:t>Norme de base complète, privilégiée par l’industrie, favorisant un développement de carrière pratique</a:t>
            </a:r>
          </a:p>
        </p:txBody>
      </p:sp>
      <p:sp>
        <p:nvSpPr>
          <p:cNvPr id="24" name="TextBox 23">
            <a:extLst>
              <a:ext uri="{FF2B5EF4-FFF2-40B4-BE49-F238E27FC236}">
                <a16:creationId xmlns:a16="http://schemas.microsoft.com/office/drawing/2014/main" id="{01DE9704-546F-6444-936B-5500656EDCC3}"/>
              </a:ext>
            </a:extLst>
          </p:cNvPr>
          <p:cNvSpPr txBox="1"/>
          <p:nvPr/>
        </p:nvSpPr>
        <p:spPr>
          <a:xfrm>
            <a:off x="2293077" y="3880369"/>
            <a:ext cx="2326415" cy="830997"/>
          </a:xfrm>
          <a:prstGeom prst="rect">
            <a:avLst/>
          </a:prstGeom>
          <a:noFill/>
        </p:spPr>
        <p:txBody>
          <a:bodyPr wrap="square" numCol="1" spcCol="457200" rtlCol="0">
            <a:spAutoFit/>
          </a:bodyPr>
          <a:lstStyle/>
          <a:p>
            <a:pPr algn="ctr"/>
            <a:r>
              <a:rPr lang="fr-CA" dirty="1" sz="1200">
                <a:solidFill>
                  <a:schemeClr val="tx2"/>
                </a:solidFill>
                <a:latin typeface="Sun Life Sans" panose="020B0504030304030303" pitchFamily="34" charset="0"/>
              </a:rPr>
              <a:t>Expertise universitaire et professionnelle approfondie pour les spécialistes en herbe ou établis de l’industrie</a:t>
            </a:r>
          </a:p>
        </p:txBody>
      </p:sp>
      <p:sp>
        <p:nvSpPr>
          <p:cNvPr id="28" name="TextBox 27">
            <a:extLst>
              <a:ext uri="{FF2B5EF4-FFF2-40B4-BE49-F238E27FC236}">
                <a16:creationId xmlns:a16="http://schemas.microsoft.com/office/drawing/2014/main" id="{01DE9704-546F-6444-936B-5500656EDCC3}"/>
              </a:ext>
            </a:extLst>
          </p:cNvPr>
          <p:cNvSpPr txBox="1"/>
          <p:nvPr/>
        </p:nvSpPr>
        <p:spPr>
          <a:xfrm>
            <a:off x="4506716" y="3880368"/>
            <a:ext cx="2326415" cy="830997"/>
          </a:xfrm>
          <a:prstGeom prst="rect">
            <a:avLst/>
          </a:prstGeom>
          <a:noFill/>
        </p:spPr>
        <p:txBody>
          <a:bodyPr wrap="square" numCol="1" spcCol="457200" rtlCol="0">
            <a:spAutoFit/>
          </a:bodyPr>
          <a:lstStyle/>
          <a:p>
            <a:pPr algn="ctr"/>
            <a:r>
              <a:rPr lang="fr-CA" dirty="1" sz="1200">
                <a:solidFill>
                  <a:schemeClr val="tx2"/>
                </a:solidFill>
                <a:latin typeface="Sun Life Sans" panose="020B0504030304030303" pitchFamily="34" charset="0"/>
              </a:rPr>
              <a:t>Les candidats prouvent qu’ils ont établi une clientèle après l’obtention du titre, et qu’ils ont une vaste expérience du domaine ainsi que des connaissances approfondies.</a:t>
            </a:r>
          </a:p>
        </p:txBody>
      </p:sp>
      <p:sp>
        <p:nvSpPr>
          <p:cNvPr id="29" name="TextBox 28">
            <a:extLst>
              <a:ext uri="{FF2B5EF4-FFF2-40B4-BE49-F238E27FC236}">
                <a16:creationId xmlns:a16="http://schemas.microsoft.com/office/drawing/2014/main" id="{01DE9704-546F-6444-936B-5500656EDCC3}"/>
              </a:ext>
            </a:extLst>
          </p:cNvPr>
          <p:cNvSpPr txBox="1"/>
          <p:nvPr/>
        </p:nvSpPr>
        <p:spPr>
          <a:xfrm>
            <a:off x="6722021" y="3855369"/>
            <a:ext cx="2159716" cy="1200329"/>
          </a:xfrm>
          <a:prstGeom prst="rect">
            <a:avLst/>
          </a:prstGeom>
          <a:noFill/>
        </p:spPr>
        <p:txBody>
          <a:bodyPr wrap="square" numCol="1" spcCol="457200" rtlCol="0">
            <a:spAutoFit/>
          </a:bodyPr>
          <a:lstStyle/>
          <a:p>
            <a:pPr algn="ctr"/>
            <a:r>
              <a:rPr lang="fr-CA" dirty="1" sz="1200">
                <a:solidFill>
                  <a:schemeClr val="tx2"/>
                </a:solidFill>
                <a:latin typeface="Sun Life Sans" panose="020B0504030304030303" pitchFamily="34" charset="0"/>
              </a:rPr>
              <a:t>Un processus d’examen et de recommandation par les pairs réservé aux spécialistes les plus expérimentés de l’industrie.</a:t>
            </a:r>
          </a:p>
        </p:txBody>
      </p:sp>
      <p:cxnSp>
        <p:nvCxnSpPr>
          <p:cNvPr id="4" name="Straight Connector 3"/>
          <p:cNvCxnSpPr/>
          <p:nvPr/>
        </p:nvCxnSpPr>
        <p:spPr>
          <a:xfrm>
            <a:off x="257112" y="2902495"/>
            <a:ext cx="0" cy="2241005"/>
          </a:xfrm>
          <a:prstGeom prst="line">
            <a:avLst/>
          </a:prstGeom>
          <a:effectLst/>
        </p:spPr>
        <p:style>
          <a:lnRef idx="2">
            <a:schemeClr val="accent1"/>
          </a:lnRef>
          <a:fillRef idx="0">
            <a:schemeClr val="accent1"/>
          </a:fillRef>
          <a:effectRef idx="1">
            <a:schemeClr val="accent1"/>
          </a:effectRef>
          <a:fontRef idx="minor">
            <a:schemeClr val="tx1"/>
          </a:fontRef>
        </p:style>
      </p:cxnSp>
    </p:spTree>
    <p:custDataLst>
      <p:tags r:id="rId1"/>
    </p:custDataLst>
    <p:extLst>
      <p:ext uri="{BB962C8B-B14F-4D97-AF65-F5344CB8AC3E}">
        <p14:creationId xmlns:p14="http://schemas.microsoft.com/office/powerpoint/2010/main" val="41230660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25968F19-4593-9A4E-995B-06EDE84DC81B}"/>
              </a:ext>
            </a:extLst>
          </p:cNvPr>
          <p:cNvSpPr txBox="1"/>
          <p:nvPr/>
        </p:nvSpPr>
        <p:spPr>
          <a:xfrm>
            <a:off x="450667" y="518250"/>
            <a:ext cx="6777319" cy="646331"/>
          </a:xfrm>
          <a:prstGeom prst="rect">
            <a:avLst/>
          </a:prstGeom>
          <a:noFill/>
        </p:spPr>
        <p:txBody>
          <a:bodyPr wrap="square" rtlCol="0">
            <a:spAutoFit/>
          </a:bodyPr>
          <a:lstStyle/>
          <a:p>
            <a:pPr>
              <a:lnSpc>
                <a:spcPts val="4000"/>
              </a:lnSpc>
            </a:pPr>
            <a:r>
              <a:rPr lang="fr-CA" dirty="1" sz="4400" b="1">
                <a:solidFill>
                  <a:srgbClr val="003946"/>
                </a:solidFill>
                <a:latin typeface="Sun Life Sans" panose="02000503000000020004" pitchFamily="2" charset="77"/>
              </a:rPr>
              <a:t>Programme</a:t>
            </a:r>
          </a:p>
        </p:txBody>
      </p:sp>
      <p:sp>
        <p:nvSpPr>
          <p:cNvPr id="3" name="TextBox 2"/>
          <p:cNvSpPr txBox="1"/>
          <p:nvPr/>
        </p:nvSpPr>
        <p:spPr>
          <a:xfrm>
            <a:off x="1098411" y="1645591"/>
            <a:ext cx="4272874" cy="369332"/>
          </a:xfrm>
          <a:prstGeom prst="rect">
            <a:avLst/>
          </a:prstGeom>
          <a:noFill/>
        </p:spPr>
        <p:txBody>
          <a:bodyPr wrap="square" rtlCol="0">
            <a:spAutoFit/>
          </a:bodyPr>
          <a:lstStyle/>
          <a:p>
            <a:r>
              <a:rPr lang="fr-CA" dirty="1">
                <a:solidFill>
                  <a:srgbClr val="003946"/>
                </a:solidFill>
                <a:latin typeface="Sun Life Sans" panose="020B0504030304030303" pitchFamily="34" charset="0"/>
              </a:rPr>
              <a:t>Aperçu de l’industrie</a:t>
            </a:r>
          </a:p>
        </p:txBody>
      </p:sp>
      <p:sp>
        <p:nvSpPr>
          <p:cNvPr id="21" name="TextBox 20"/>
          <p:cNvSpPr txBox="1"/>
          <p:nvPr/>
        </p:nvSpPr>
        <p:spPr>
          <a:xfrm>
            <a:off x="1098411" y="2113253"/>
            <a:ext cx="3108514" cy="646331"/>
          </a:xfrm>
          <a:prstGeom prst="rect">
            <a:avLst/>
          </a:prstGeom>
          <a:noFill/>
        </p:spPr>
        <p:txBody>
          <a:bodyPr wrap="square" rtlCol="0">
            <a:spAutoFit/>
          </a:bodyPr>
          <a:lstStyle/>
          <a:p>
            <a:r>
              <a:rPr lang="fr-CA" dirty="1">
                <a:solidFill>
                  <a:srgbClr val="003946"/>
                </a:solidFill>
                <a:latin typeface="Sun Life Sans" panose="020B0504030304030303" pitchFamily="34" charset="0"/>
              </a:rPr>
              <a:t>Changements réglementaires à l’horizon</a:t>
            </a:r>
          </a:p>
        </p:txBody>
      </p:sp>
      <p:sp>
        <p:nvSpPr>
          <p:cNvPr id="11" name="Oval 10"/>
          <p:cNvSpPr/>
          <p:nvPr/>
        </p:nvSpPr>
        <p:spPr>
          <a:xfrm>
            <a:off x="-622291" y="-1302278"/>
            <a:ext cx="7225102" cy="72238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pic>
        <p:nvPicPr>
          <p:cNvPr id="6" name="Picture 5"/>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95492" y="1596830"/>
            <a:ext cx="503674" cy="503674"/>
          </a:xfrm>
          <a:prstGeom prst="rect">
            <a:avLst/>
          </a:prstGeom>
        </p:spPr>
      </p:pic>
      <p:pic>
        <p:nvPicPr>
          <p:cNvPr id="17" name="Picture 16"/>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95492" y="2184637"/>
            <a:ext cx="503674" cy="503674"/>
          </a:xfrm>
          <a:prstGeom prst="rect">
            <a:avLst/>
          </a:prstGeom>
        </p:spPr>
      </p:pic>
      <p:pic>
        <p:nvPicPr>
          <p:cNvPr id="12" name="Picture 1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95492" y="2772444"/>
            <a:ext cx="503674" cy="503674"/>
          </a:xfrm>
          <a:prstGeom prst="rect">
            <a:avLst/>
          </a:prstGeom>
        </p:spPr>
      </p:pic>
      <p:sp>
        <p:nvSpPr>
          <p:cNvPr id="13" name="TextBox 12"/>
          <p:cNvSpPr txBox="1"/>
          <p:nvPr/>
        </p:nvSpPr>
        <p:spPr>
          <a:xfrm>
            <a:off x="1098411" y="2850421"/>
            <a:ext cx="3108514" cy="369332"/>
          </a:xfrm>
          <a:prstGeom prst="rect">
            <a:avLst/>
          </a:prstGeom>
          <a:noFill/>
        </p:spPr>
        <p:txBody>
          <a:bodyPr wrap="square" rtlCol="0">
            <a:spAutoFit/>
          </a:bodyPr>
          <a:lstStyle/>
          <a:p>
            <a:r>
              <a:rPr lang="fr-CA" dirty="1">
                <a:solidFill>
                  <a:srgbClr val="003946"/>
                </a:solidFill>
                <a:latin typeface="Sun Life Sans" panose="020B0504030304030303" pitchFamily="34" charset="0"/>
              </a:rPr>
              <a:t>Avantages des titres</a:t>
            </a:r>
          </a:p>
        </p:txBody>
      </p:sp>
      <p:sp>
        <p:nvSpPr>
          <p:cNvPr id="4" name="Oval 3"/>
          <p:cNvSpPr/>
          <p:nvPr/>
        </p:nvSpPr>
        <p:spPr>
          <a:xfrm>
            <a:off x="4032649" y="749081"/>
            <a:ext cx="5400000" cy="5400000"/>
          </a:xfrm>
          <a:prstGeom prst="ellipse">
            <a:avLst/>
          </a:prstGeom>
          <a:blipFill dpi="0" rotWithShape="1">
            <a:blip r:embed="rId5"/>
            <a:srcRect/>
            <a:stretch>
              <a:fillRect l="-20000" t="-5000" r="-20000"/>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pic>
        <p:nvPicPr>
          <p:cNvPr id="14" name="Picture 13"/>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95492" y="3372607"/>
            <a:ext cx="503674" cy="503674"/>
          </a:xfrm>
          <a:prstGeom prst="rect">
            <a:avLst/>
          </a:prstGeom>
        </p:spPr>
      </p:pic>
      <p:sp>
        <p:nvSpPr>
          <p:cNvPr id="15" name="TextBox 14"/>
          <p:cNvSpPr txBox="1"/>
          <p:nvPr/>
        </p:nvSpPr>
        <p:spPr>
          <a:xfrm>
            <a:off x="1098411" y="3296579"/>
            <a:ext cx="3108514" cy="646331"/>
          </a:xfrm>
          <a:prstGeom prst="rect">
            <a:avLst/>
          </a:prstGeom>
          <a:noFill/>
        </p:spPr>
        <p:txBody>
          <a:bodyPr wrap="square" rtlCol="0">
            <a:spAutoFit/>
          </a:bodyPr>
          <a:lstStyle/>
          <a:p>
            <a:r>
              <a:rPr lang="fr-CA" dirty="1">
                <a:solidFill>
                  <a:srgbClr val="003946"/>
                </a:solidFill>
                <a:latin typeface="Sun Life Sans" panose="020B0504030304030303" pitchFamily="34" charset="0"/>
              </a:rPr>
              <a:t>Principaux titres professionnels en planification financière</a:t>
            </a:r>
          </a:p>
        </p:txBody>
      </p:sp>
      <p:pic>
        <p:nvPicPr>
          <p:cNvPr id="16" name="Picture 15"/>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95492" y="4033114"/>
            <a:ext cx="503674" cy="503674"/>
          </a:xfrm>
          <a:prstGeom prst="rect">
            <a:avLst/>
          </a:prstGeom>
        </p:spPr>
      </p:pic>
      <p:sp>
        <p:nvSpPr>
          <p:cNvPr id="18" name="TextBox 17"/>
          <p:cNvSpPr txBox="1"/>
          <p:nvPr/>
        </p:nvSpPr>
        <p:spPr>
          <a:xfrm>
            <a:off x="1098411" y="4111091"/>
            <a:ext cx="3108514" cy="369332"/>
          </a:xfrm>
          <a:prstGeom prst="rect">
            <a:avLst/>
          </a:prstGeom>
          <a:noFill/>
        </p:spPr>
        <p:txBody>
          <a:bodyPr wrap="square" rtlCol="0">
            <a:spAutoFit/>
          </a:bodyPr>
          <a:lstStyle/>
          <a:p>
            <a:r>
              <a:rPr lang="fr-CA" dirty="1">
                <a:solidFill>
                  <a:srgbClr val="003946"/>
                </a:solidFill>
                <a:latin typeface="Sun Life Sans" panose="020B0504030304030303" pitchFamily="34" charset="0"/>
              </a:rPr>
              <a:t>Titres d’accompagnement</a:t>
            </a:r>
          </a:p>
        </p:txBody>
      </p:sp>
    </p:spTree>
    <p:custDataLst>
      <p:tags r:id="rId1"/>
    </p:custDataLst>
    <p:extLst>
      <p:ext uri="{BB962C8B-B14F-4D97-AF65-F5344CB8AC3E}">
        <p14:creationId xmlns:p14="http://schemas.microsoft.com/office/powerpoint/2010/main" val="2202723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905803" y="-122133"/>
            <a:ext cx="7908965" cy="5258620"/>
          </a:xfrm>
          <a:prstGeom prst="rect">
            <a:avLst/>
          </a:prstGeom>
        </p:spPr>
      </p:pic>
      <p:sp>
        <p:nvSpPr>
          <p:cNvPr id="12" name="Oval 11"/>
          <p:cNvSpPr/>
          <p:nvPr/>
        </p:nvSpPr>
        <p:spPr>
          <a:xfrm>
            <a:off x="4166776" y="-991569"/>
            <a:ext cx="6778659" cy="6778659"/>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TextBox 12"/>
          <p:cNvSpPr txBox="1"/>
          <p:nvPr/>
        </p:nvSpPr>
        <p:spPr>
          <a:xfrm>
            <a:off x="4659332" y="1382097"/>
            <a:ext cx="5793546" cy="1015663"/>
          </a:xfrm>
          <a:prstGeom prst="rect">
            <a:avLst/>
          </a:prstGeom>
          <a:noFill/>
        </p:spPr>
        <p:txBody>
          <a:bodyPr wrap="square" rtlCol="0">
            <a:spAutoFit/>
          </a:bodyPr>
          <a:lstStyle/>
          <a:p>
            <a:r>
              <a:rPr lang="fr-CA" dirty="1" sz="6000">
                <a:solidFill>
                  <a:srgbClr val="003946"/>
                </a:solidFill>
                <a:latin typeface="Sun Life Sans" panose="020B0504030304030303" pitchFamily="34" charset="0"/>
              </a:rPr>
              <a:t>From the</a:t>
            </a:r>
          </a:p>
        </p:txBody>
      </p:sp>
      <p:sp>
        <p:nvSpPr>
          <p:cNvPr id="7" name="Oval 6"/>
          <p:cNvSpPr/>
          <p:nvPr/>
        </p:nvSpPr>
        <p:spPr>
          <a:xfrm>
            <a:off x="4095203" y="-957279"/>
            <a:ext cx="6064734" cy="6064734"/>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9" name="TextBox 8"/>
          <p:cNvSpPr txBox="1"/>
          <p:nvPr/>
        </p:nvSpPr>
        <p:spPr>
          <a:xfrm>
            <a:off x="6672561" y="2201968"/>
            <a:ext cx="4272874" cy="923330"/>
          </a:xfrm>
          <a:prstGeom prst="rect">
            <a:avLst/>
          </a:prstGeom>
          <a:noFill/>
        </p:spPr>
        <p:txBody>
          <a:bodyPr wrap="square" rtlCol="0">
            <a:spAutoFit/>
          </a:bodyPr>
          <a:lstStyle/>
          <a:p>
            <a:r>
              <a:rPr lang="fr-CA" dirty="1" sz="5400">
                <a:solidFill>
                  <a:srgbClr val="EAAB00"/>
                </a:solidFill>
                <a:latin typeface="Sun Life Script" pitchFamily="2" charset="0"/>
              </a:rPr>
              <a:t>du milieu</a:t>
            </a:r>
          </a:p>
        </p:txBody>
      </p:sp>
    </p:spTree>
    <p:custDataLst>
      <p:tags r:id="rId1"/>
    </p:custDataLst>
    <p:extLst>
      <p:ext uri="{BB962C8B-B14F-4D97-AF65-F5344CB8AC3E}">
        <p14:creationId xmlns:p14="http://schemas.microsoft.com/office/powerpoint/2010/main" val="21886824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flipH="1">
            <a:off x="1502292" y="-245327"/>
            <a:ext cx="8731405" cy="5820937"/>
          </a:xfrm>
          <a:prstGeom prst="rect">
            <a:avLst/>
          </a:prstGeom>
        </p:spPr>
      </p:pic>
      <p:sp>
        <p:nvSpPr>
          <p:cNvPr id="12" name="Oval 11"/>
          <p:cNvSpPr/>
          <p:nvPr/>
        </p:nvSpPr>
        <p:spPr>
          <a:xfrm>
            <a:off x="-1536353" y="-957279"/>
            <a:ext cx="6778659" cy="6778659"/>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TextBox 12"/>
          <p:cNvSpPr txBox="1"/>
          <p:nvPr/>
        </p:nvSpPr>
        <p:spPr>
          <a:xfrm>
            <a:off x="290281" y="1718979"/>
            <a:ext cx="5793546" cy="769441"/>
          </a:xfrm>
          <a:prstGeom prst="rect">
            <a:avLst/>
          </a:prstGeom>
          <a:noFill/>
        </p:spPr>
        <p:txBody>
          <a:bodyPr wrap="square" rtlCol="0">
            <a:spAutoFit/>
          </a:bodyPr>
          <a:lstStyle/>
          <a:p>
            <a:r>
              <a:rPr lang="fr-CA" dirty="1" sz="4400">
                <a:solidFill>
                  <a:srgbClr val="003946"/>
                </a:solidFill>
                <a:latin typeface="Sun Life Sans" panose="020B0504030304030303" pitchFamily="34" charset="0"/>
              </a:rPr>
              <a:t>Qu’avez-vous</a:t>
            </a:r>
          </a:p>
        </p:txBody>
      </p:sp>
      <p:sp>
        <p:nvSpPr>
          <p:cNvPr id="14" name="Title 5">
            <a:extLst>
              <a:ext uri="{FF2B5EF4-FFF2-40B4-BE49-F238E27FC236}">
                <a16:creationId xmlns:a16="http://schemas.microsoft.com/office/drawing/2014/main" id="{42C97E06-D0D1-E049-A70E-3FBBC94AD452}"/>
              </a:ext>
            </a:extLst>
          </p:cNvPr>
          <p:cNvSpPr txBox="1">
            <a:spLocks/>
          </p:cNvSpPr>
          <p:nvPr/>
        </p:nvSpPr>
        <p:spPr>
          <a:xfrm>
            <a:off x="2096935" y="2308128"/>
            <a:ext cx="7886700" cy="994172"/>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0" i="0" u="none" kern="1200">
                <a:solidFill>
                  <a:srgbClr val="003946"/>
                </a:solidFill>
                <a:latin typeface="Calibri"/>
                <a:ea typeface="+mj-ea"/>
                <a:cs typeface="Calibri"/>
              </a:defRPr>
            </a:lvl1pPr>
          </a:lstStyle>
          <a:p>
            <a:r>
              <a:rPr lang="fr-CA" dirty="1" sz="6000">
                <a:solidFill>
                  <a:srgbClr val="EAAB00"/>
                </a:solidFill>
                <a:latin typeface="Sun Life Script" pitchFamily="2" charset="0"/>
              </a:rPr>
              <a:t>appris?</a:t>
            </a:r>
          </a:p>
        </p:txBody>
      </p:sp>
      <p:sp>
        <p:nvSpPr>
          <p:cNvPr id="6" name="Oval 5"/>
          <p:cNvSpPr/>
          <p:nvPr/>
        </p:nvSpPr>
        <p:spPr>
          <a:xfrm>
            <a:off x="-1115593" y="-2058550"/>
            <a:ext cx="6778659" cy="6778659"/>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Tree>
    <p:custDataLst>
      <p:tags r:id="rId1"/>
    </p:custDataLst>
    <p:extLst>
      <p:ext uri="{BB962C8B-B14F-4D97-AF65-F5344CB8AC3E}">
        <p14:creationId xmlns:p14="http://schemas.microsoft.com/office/powerpoint/2010/main" val="10779492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99559" y="-393473"/>
            <a:ext cx="9350316" cy="7505524"/>
          </a:xfrm>
          <a:prstGeom prst="rect">
            <a:avLst/>
          </a:prstGeom>
        </p:spPr>
      </p:pic>
      <p:sp>
        <p:nvSpPr>
          <p:cNvPr id="7" name="Oval 6"/>
          <p:cNvSpPr/>
          <p:nvPr/>
        </p:nvSpPr>
        <p:spPr>
          <a:xfrm>
            <a:off x="5586754" y="-267965"/>
            <a:ext cx="4157680" cy="415768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5" name="Oval 14"/>
          <p:cNvSpPr/>
          <p:nvPr/>
        </p:nvSpPr>
        <p:spPr>
          <a:xfrm>
            <a:off x="5481144" y="-145249"/>
            <a:ext cx="5288749" cy="5288749"/>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TextBox 12"/>
          <p:cNvSpPr txBox="1"/>
          <p:nvPr/>
        </p:nvSpPr>
        <p:spPr>
          <a:xfrm>
            <a:off x="5820330" y="1349688"/>
            <a:ext cx="2305189" cy="830997"/>
          </a:xfrm>
          <a:prstGeom prst="rect">
            <a:avLst/>
          </a:prstGeom>
          <a:noFill/>
        </p:spPr>
        <p:txBody>
          <a:bodyPr wrap="square" rtlCol="0">
            <a:spAutoFit/>
          </a:bodyPr>
          <a:lstStyle/>
          <a:p>
            <a:r>
              <a:rPr lang="fr-CA" dirty="1" sz="4800">
                <a:solidFill>
                  <a:srgbClr val="003946"/>
                </a:solidFill>
                <a:latin typeface="Sun Life Sans" panose="020B0504030304030303" pitchFamily="34" charset="0"/>
              </a:rPr>
              <a:t>Et</a:t>
            </a:r>
          </a:p>
        </p:txBody>
      </p:sp>
      <p:sp>
        <p:nvSpPr>
          <p:cNvPr id="14" name="Title 5">
            <a:extLst>
              <a:ext uri="{FF2B5EF4-FFF2-40B4-BE49-F238E27FC236}">
                <a16:creationId xmlns:a16="http://schemas.microsoft.com/office/drawing/2014/main" id="{42C97E06-D0D1-E049-A70E-3FBBC94AD452}"/>
              </a:ext>
            </a:extLst>
          </p:cNvPr>
          <p:cNvSpPr txBox="1">
            <a:spLocks/>
          </p:cNvSpPr>
          <p:nvPr/>
        </p:nvSpPr>
        <p:spPr>
          <a:xfrm>
            <a:off x="6509384" y="1744635"/>
            <a:ext cx="2463860" cy="994172"/>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0" i="0" u="none" kern="1200">
                <a:solidFill>
                  <a:srgbClr val="003946"/>
                </a:solidFill>
                <a:latin typeface="Calibri"/>
                <a:ea typeface="+mj-ea"/>
                <a:cs typeface="Calibri"/>
              </a:defRPr>
            </a:lvl1pPr>
          </a:lstStyle>
          <a:p>
            <a:r>
              <a:rPr lang="fr-CA" dirty="1" sz="6000">
                <a:solidFill>
                  <a:srgbClr val="EAAB00"/>
                </a:solidFill>
                <a:latin typeface="Sun Life Script" pitchFamily="2" charset="0"/>
              </a:rPr>
              <a:t>maintenant?</a:t>
            </a:r>
          </a:p>
        </p:txBody>
      </p:sp>
    </p:spTree>
    <p:custDataLst>
      <p:tags r:id="rId1"/>
    </p:custDataLst>
    <p:extLst>
      <p:ext uri="{BB962C8B-B14F-4D97-AF65-F5344CB8AC3E}">
        <p14:creationId xmlns:p14="http://schemas.microsoft.com/office/powerpoint/2010/main" val="21133989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52905" y="1111687"/>
            <a:ext cx="540000" cy="540000"/>
          </a:xfrm>
          <a:prstGeom prst="rect">
            <a:avLst/>
          </a:prstGeom>
        </p:spPr>
      </p:pic>
      <p:pic>
        <p:nvPicPr>
          <p:cNvPr id="8" name="Picture 7"/>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452905" y="2279122"/>
            <a:ext cx="540000" cy="540000"/>
          </a:xfrm>
          <a:prstGeom prst="rect">
            <a:avLst/>
          </a:prstGeom>
        </p:spPr>
      </p:pic>
      <p:sp>
        <p:nvSpPr>
          <p:cNvPr id="6" name="TextBox 5">
            <a:extLst>
              <a:ext uri="{FF2B5EF4-FFF2-40B4-BE49-F238E27FC236}">
                <a16:creationId xmlns:a16="http://schemas.microsoft.com/office/drawing/2014/main" id="{F8D174AD-CF38-7A41-B205-EA99770CC671}"/>
              </a:ext>
            </a:extLst>
          </p:cNvPr>
          <p:cNvSpPr txBox="1"/>
          <p:nvPr/>
        </p:nvSpPr>
        <p:spPr>
          <a:xfrm>
            <a:off x="457198" y="425824"/>
            <a:ext cx="8268587" cy="605294"/>
          </a:xfrm>
          <a:prstGeom prst="rect">
            <a:avLst/>
          </a:prstGeom>
          <a:noFill/>
        </p:spPr>
        <p:txBody>
          <a:bodyPr wrap="square" rtlCol="0">
            <a:spAutoFit/>
          </a:bodyPr>
          <a:lstStyle/>
          <a:p>
            <a:pPr>
              <a:lnSpc>
                <a:spcPts val="4000"/>
              </a:lnSpc>
            </a:pPr>
            <a:r>
              <a:rPr lang="fr-CA" dirty="1" sz="2800">
                <a:solidFill>
                  <a:srgbClr val="003946"/>
                </a:solidFill>
                <a:latin typeface="Sun Life Sans" panose="02000503000000020004" pitchFamily="2" charset="77"/>
              </a:rPr>
              <a:t>Ressources et coordonnées</a:t>
            </a:r>
          </a:p>
        </p:txBody>
      </p:sp>
      <p:sp>
        <p:nvSpPr>
          <p:cNvPr id="29" name="Oval 28"/>
          <p:cNvSpPr/>
          <p:nvPr/>
        </p:nvSpPr>
        <p:spPr>
          <a:xfrm>
            <a:off x="7449737" y="-852720"/>
            <a:ext cx="4074406" cy="4074404"/>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3" name="Rectangle 2"/>
          <p:cNvSpPr/>
          <p:nvPr/>
        </p:nvSpPr>
        <p:spPr>
          <a:xfrm>
            <a:off x="1163888" y="2279122"/>
            <a:ext cx="5850523" cy="1569660"/>
          </a:xfrm>
          <a:prstGeom prst="rect">
            <a:avLst/>
          </a:prstGeom>
        </p:spPr>
        <p:txBody>
          <a:bodyPr wrap="square">
            <a:spAutoFit/>
          </a:bodyPr>
          <a:lstStyle/>
          <a:p>
            <a:r>
              <a:rPr lang="fr-CA" dirty="1" sz="1600" b="1">
                <a:solidFill>
                  <a:srgbClr val="003946"/>
                </a:solidFill>
                <a:latin typeface="Sun Life Sans Light" panose="020B0304030304030303" pitchFamily="34" charset="0"/>
              </a:rPr>
              <a:t>Votre équipe de soutien pour les consultations relatives aux dossiers importants</a:t>
            </a:r>
          </a:p>
          <a:p>
            <a:pPr marL="171450" indent="-171450">
              <a:buFont typeface="Arial" panose="020B0604020202020204" pitchFamily="34" charset="0"/>
              <a:buChar char="•"/>
            </a:pPr>
            <a:r>
              <a:rPr lang="fr-CA" dirty="1" sz="1600">
                <a:solidFill>
                  <a:srgbClr val="003946"/>
                </a:solidFill>
                <a:latin typeface="Sun Life Sans Light" panose="020B0304030304030303" pitchFamily="34" charset="0"/>
              </a:rPr>
              <a:t>Votre CDA/PDA</a:t>
            </a:r>
          </a:p>
          <a:p>
            <a:pPr marL="171450" indent="-171450">
              <a:buFont typeface="Arial" panose="020B0604020202020204" pitchFamily="34" charset="0"/>
              <a:buChar char="•"/>
            </a:pPr>
            <a:r>
              <a:rPr lang="fr-CA" dirty="1" sz="1600">
                <a:solidFill>
                  <a:srgbClr val="003946"/>
                </a:solidFill>
                <a:latin typeface="Sun Life Sans Light" panose="020B0304030304030303" pitchFamily="34" charset="0"/>
              </a:rPr>
              <a:t>DVPA*</a:t>
            </a:r>
          </a:p>
          <a:p>
            <a:pPr marL="171450" indent="-171450">
              <a:buFont typeface="Arial" panose="020B0604020202020204" pitchFamily="34" charset="0"/>
              <a:buChar char="•"/>
            </a:pPr>
            <a:r>
              <a:rPr lang="fr-CA" dirty="1" sz="1600">
                <a:solidFill>
                  <a:srgbClr val="003946"/>
                </a:solidFill>
                <a:latin typeface="Sun Life Sans Light" panose="020B0304030304030303" pitchFamily="34" charset="0"/>
              </a:rPr>
              <a:t>GAC*</a:t>
            </a:r>
          </a:p>
          <a:p>
            <a:pPr marL="171450" indent="-171450">
              <a:buFont typeface="Arial" panose="020B0604020202020204" pitchFamily="34" charset="0"/>
              <a:buChar char="•"/>
            </a:pPr>
            <a:r>
              <a:rPr lang="fr-CA" dirty="1" sz="1600">
                <a:solidFill>
                  <a:srgbClr val="003946"/>
                </a:solidFill>
                <a:latin typeface="Sun Life Sans Light" panose="020B0304030304030303" pitchFamily="34" charset="0"/>
              </a:rPr>
              <a:t>SPFS</a:t>
            </a:r>
          </a:p>
          <a:p>
            <a:pPr marL="409050" lvl="2" indent="-171450">
              <a:buFont typeface="Arial" panose="020B0604020202020204" pitchFamily="34" charset="0"/>
              <a:buChar char="•"/>
            </a:pPr>
            <a:r>
              <a:rPr lang="fr-CA" dirty="1" sz="1600">
                <a:latin typeface="Sun Life Sans Light" panose="020B0304030304030303" pitchFamily="34" charset="0"/>
                <a:hlinkClick r:id="rId6"/>
              </a:rPr>
              <a:t>PlanificationFinanciere@sunlife.com</a:t>
            </a:r>
            <a:r>
              <a:rPr lang="fr-CA" dirty="1" sz="1600">
                <a:latin typeface="Sun Life Sans Light" panose="020B0304030304030303" pitchFamily="34" charset="0"/>
              </a:rPr>
              <a:t> </a:t>
            </a:r>
          </a:p>
        </p:txBody>
      </p:sp>
      <p:sp>
        <p:nvSpPr>
          <p:cNvPr id="4" name="Rectangle 3"/>
          <p:cNvSpPr/>
          <p:nvPr/>
        </p:nvSpPr>
        <p:spPr>
          <a:xfrm>
            <a:off x="452905" y="4445622"/>
            <a:ext cx="5926394" cy="246221"/>
          </a:xfrm>
          <a:prstGeom prst="rect">
            <a:avLst/>
          </a:prstGeom>
        </p:spPr>
        <p:txBody>
          <a:bodyPr wrap="square">
            <a:spAutoFit/>
          </a:bodyPr>
          <a:lstStyle/>
          <a:p>
            <a:r>
              <a:rPr lang="fr-CA" dirty="1" sz="1000">
                <a:solidFill>
                  <a:srgbClr val="003946"/>
                </a:solidFill>
                <a:latin typeface="Sun Life Sans" panose="020B0504030304030303" pitchFamily="34" charset="0"/>
              </a:rPr>
              <a:t>* Si vous ne savez pas qui est votre DVPA/GAC, veuillez communiquer avec votre CDA/PDA.</a:t>
            </a:r>
          </a:p>
        </p:txBody>
      </p:sp>
      <p:sp>
        <p:nvSpPr>
          <p:cNvPr id="15" name="Rectangle 14"/>
          <p:cNvSpPr/>
          <p:nvPr/>
        </p:nvSpPr>
        <p:spPr>
          <a:xfrm>
            <a:off x="1235095" y="1113078"/>
            <a:ext cx="6374339" cy="1077218"/>
          </a:xfrm>
          <a:prstGeom prst="rect">
            <a:avLst/>
          </a:prstGeom>
        </p:spPr>
        <p:txBody>
          <a:bodyPr wrap="square">
            <a:spAutoFit/>
          </a:bodyPr>
          <a:lstStyle/>
          <a:p>
            <a:r>
              <a:rPr lang="fr-CA" dirty="1" sz="1600" b="1">
                <a:solidFill>
                  <a:srgbClr val="003946"/>
                </a:solidFill>
                <a:latin typeface="Sun Life Sans Light" panose="020B0304030304030303" pitchFamily="34" charset="0"/>
              </a:rPr>
              <a:t>Page Solutions pour les propriétaires d’entreprise sur la TAC</a:t>
            </a:r>
          </a:p>
          <a:p>
            <a:r>
              <a:rPr lang="fr-CA" dirty="1" sz="1600" i="1">
                <a:solidFill>
                  <a:srgbClr val="003946"/>
                </a:solidFill>
                <a:latin typeface="Sun Life Sans Light" panose="020B0304030304030303" pitchFamily="34" charset="0"/>
                <a:hlinkClick r:id="rId7"/>
              </a:rPr>
              <a:t>TAC &gt; Outils de vente &gt; Concepts de vente &gt; Solutions pour les propriétaires d’entreprise</a:t>
            </a:r>
          </a:p>
          <a:p>
            <a:endParaRPr lang="en-US" sz="1600" i="1" dirty="0">
              <a:solidFill>
                <a:srgbClr val="003946"/>
              </a:solidFill>
              <a:latin typeface="Sun Life Sans Light" panose="020B0304030304030303" pitchFamily="34" charset="0"/>
            </a:endParaRPr>
          </a:p>
          <a:p>
            <a:r>
              <a:rPr lang="fr-CA" dirty="1" i="1" sz="1600">
                <a:solidFill>
                  <a:srgbClr val="003946"/>
                </a:solidFill>
                <a:latin typeface="Sun Life Sans Light" panose="020B0304030304030303" pitchFamily="34" charset="0"/>
                <a:hlinkClick r:id="rId8"/>
              </a:rPr>
              <a:t>SVPA</a:t>
            </a:r>
            <a:r>
              <a:rPr lang="fr-CA" dirty="1" sz="1600">
                <a:solidFill>
                  <a:srgbClr val="003946"/>
                </a:solidFill>
                <a:latin typeface="Sun Life Sans Light" panose="020B0304030304030303" pitchFamily="34" charset="0"/>
              </a:rPr>
              <a:t> et </a:t>
            </a:r>
            <a:r>
              <a:rPr lang="fr-CA" dirty="1" i="1" sz="1600">
                <a:solidFill>
                  <a:srgbClr val="003946"/>
                </a:solidFill>
                <a:latin typeface="Sun Life Sans Light" panose="020B0304030304030303" pitchFamily="34" charset="0"/>
                <a:hlinkClick r:id="rId9"/>
              </a:rPr>
              <a:t>SPFS</a:t>
            </a:r>
            <a:r>
              <a:rPr lang="fr-CA" dirty="1" sz="1600">
                <a:solidFill>
                  <a:srgbClr val="003946"/>
                </a:solidFill>
                <a:latin typeface="Sun Life Sans Light" panose="020B0304030304030303" pitchFamily="34" charset="0"/>
              </a:rPr>
              <a:t> de la </a:t>
            </a:r>
            <a:r>
              <a:rPr lang="fr-CA" dirty="1" b="1" sz="1600">
                <a:solidFill>
                  <a:srgbClr val="003946"/>
                </a:solidFill>
                <a:latin typeface="Sun Life Sans Light" panose="020B0304030304030303" pitchFamily="34" charset="0"/>
              </a:rPr>
              <a:t>plateforme des conseillers</a:t>
            </a:r>
          </a:p>
        </p:txBody>
      </p:sp>
    </p:spTree>
    <p:custDataLst>
      <p:tags r:id="rId1"/>
    </p:custDataLst>
    <p:extLst>
      <p:ext uri="{BB962C8B-B14F-4D97-AF65-F5344CB8AC3E}">
        <p14:creationId xmlns:p14="http://schemas.microsoft.com/office/powerpoint/2010/main" val="6769692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738270" y="0"/>
            <a:ext cx="7706821" cy="5143500"/>
          </a:xfrm>
          <a:prstGeom prst="rect">
            <a:avLst/>
          </a:prstGeom>
        </p:spPr>
      </p:pic>
      <p:sp>
        <p:nvSpPr>
          <p:cNvPr id="17" name="Oval 16"/>
          <p:cNvSpPr/>
          <p:nvPr/>
        </p:nvSpPr>
        <p:spPr>
          <a:xfrm>
            <a:off x="-1536353" y="-817579"/>
            <a:ext cx="6778659" cy="6778659"/>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8" name="TextBox 17"/>
          <p:cNvSpPr txBox="1"/>
          <p:nvPr/>
        </p:nvSpPr>
        <p:spPr>
          <a:xfrm>
            <a:off x="789872" y="1812960"/>
            <a:ext cx="4686300" cy="923330"/>
          </a:xfrm>
          <a:prstGeom prst="rect">
            <a:avLst/>
          </a:prstGeom>
          <a:noFill/>
        </p:spPr>
        <p:txBody>
          <a:bodyPr wrap="square" rtlCol="0">
            <a:spAutoFit/>
          </a:bodyPr>
          <a:lstStyle/>
          <a:p>
            <a:r>
              <a:rPr lang="fr-CA" dirty="1" sz="5400">
                <a:solidFill>
                  <a:srgbClr val="003946"/>
                </a:solidFill>
                <a:latin typeface="Sun Life Sans" panose="020B0504030304030303" pitchFamily="34" charset="0"/>
              </a:rPr>
              <a:t>Merci!</a:t>
            </a:r>
          </a:p>
        </p:txBody>
      </p:sp>
      <p:sp>
        <p:nvSpPr>
          <p:cNvPr id="19" name="Oval 18"/>
          <p:cNvSpPr/>
          <p:nvPr/>
        </p:nvSpPr>
        <p:spPr>
          <a:xfrm>
            <a:off x="-1536354" y="-1635159"/>
            <a:ext cx="6778659" cy="6778659"/>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pic>
        <p:nvPicPr>
          <p:cNvPr id="20" name="Picture 19"/>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613848" y="310070"/>
            <a:ext cx="2295848" cy="555596"/>
          </a:xfrm>
          <a:prstGeom prst="rect">
            <a:avLst/>
          </a:prstGeom>
        </p:spPr>
      </p:pic>
      <p:sp>
        <p:nvSpPr>
          <p:cNvPr id="21" name="Title 5">
            <a:extLst>
              <a:ext uri="{FF2B5EF4-FFF2-40B4-BE49-F238E27FC236}">
                <a16:creationId xmlns:a16="http://schemas.microsoft.com/office/drawing/2014/main" id="{42C97E06-D0D1-E049-A70E-3FBBC94AD452}"/>
              </a:ext>
            </a:extLst>
          </p:cNvPr>
          <p:cNvSpPr txBox="1">
            <a:spLocks/>
          </p:cNvSpPr>
          <p:nvPr/>
        </p:nvSpPr>
        <p:spPr>
          <a:xfrm>
            <a:off x="1879439" y="2286928"/>
            <a:ext cx="7886700" cy="994172"/>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0" i="0" u="none" kern="1200">
                <a:solidFill>
                  <a:srgbClr val="003946"/>
                </a:solidFill>
                <a:latin typeface="Calibri"/>
                <a:ea typeface="+mj-ea"/>
                <a:cs typeface="Calibri"/>
              </a:defRPr>
            </a:lvl1pPr>
          </a:lstStyle>
          <a:p>
            <a:r>
              <a:rPr lang="fr-CA" dirty="1" sz="6000">
                <a:solidFill>
                  <a:srgbClr val="EAAB00"/>
                </a:solidFill>
                <a:latin typeface="Sun Life Script" pitchFamily="2" charset="0"/>
              </a:rPr>
              <a:t>Merci!</a:t>
            </a:r>
          </a:p>
        </p:txBody>
      </p:sp>
    </p:spTree>
    <p:custDataLst>
      <p:tags r:id="rId1"/>
    </p:custDataLst>
    <p:extLst>
      <p:ext uri="{BB962C8B-B14F-4D97-AF65-F5344CB8AC3E}">
        <p14:creationId xmlns:p14="http://schemas.microsoft.com/office/powerpoint/2010/main" val="12803974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CA" dirty="0"/>
          </a:p>
        </p:txBody>
      </p:sp>
      <p:sp>
        <p:nvSpPr>
          <p:cNvPr id="5" name="TextBox 4"/>
          <p:cNvSpPr txBox="1"/>
          <p:nvPr/>
        </p:nvSpPr>
        <p:spPr>
          <a:xfrm>
            <a:off x="472965" y="1466119"/>
            <a:ext cx="8271641" cy="646331"/>
          </a:xfrm>
          <a:prstGeom prst="rect">
            <a:avLst/>
          </a:prstGeom>
          <a:noFill/>
        </p:spPr>
        <p:txBody>
          <a:bodyPr wrap="square" rtlCol="0">
            <a:spAutoFit/>
          </a:bodyPr>
          <a:lstStyle/>
          <a:p>
            <a:pPr algn="ctr"/>
            <a:r>
              <a:rPr lang="fr-CA" dirty="1" sz="3600">
                <a:solidFill>
                  <a:srgbClr val="003946"/>
                </a:solidFill>
                <a:latin typeface="Sun Life Sans" panose="020B0504030304030303" pitchFamily="34" charset="0"/>
              </a:rPr>
              <a:t>RENSEIGNEMENTS PROPRES AU QUÉBEC</a:t>
            </a:r>
          </a:p>
        </p:txBody>
      </p:sp>
      <p:sp>
        <p:nvSpPr>
          <p:cNvPr id="6" name="Title 5">
            <a:extLst>
              <a:ext uri="{FF2B5EF4-FFF2-40B4-BE49-F238E27FC236}">
                <a16:creationId xmlns:a16="http://schemas.microsoft.com/office/drawing/2014/main" id="{42C97E06-D0D1-E049-A70E-3FBBC94AD452}"/>
              </a:ext>
            </a:extLst>
          </p:cNvPr>
          <p:cNvSpPr txBox="1">
            <a:spLocks/>
          </p:cNvSpPr>
          <p:nvPr/>
        </p:nvSpPr>
        <p:spPr>
          <a:xfrm>
            <a:off x="665435" y="2584397"/>
            <a:ext cx="7886700" cy="994172"/>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0" i="0" u="none" kern="1200">
                <a:solidFill>
                  <a:srgbClr val="003946"/>
                </a:solidFill>
                <a:latin typeface="Calibri"/>
                <a:ea typeface="+mj-ea"/>
                <a:cs typeface="Calibri"/>
              </a:defRPr>
            </a:lvl1pPr>
          </a:lstStyle>
          <a:p>
            <a:pPr algn="ctr"/>
            <a:r>
              <a:rPr lang="fr-CA" dirty="1" sz="3200">
                <a:solidFill>
                  <a:schemeClr val="tx2"/>
                </a:solidFill>
                <a:latin typeface="Sun Life Sans" panose="020B0504030304030303" pitchFamily="34" charset="0"/>
              </a:rPr>
              <a:t>À inclure seulement dans les versions de la présentation destinées à un auditoire québécois.</a:t>
            </a:r>
          </a:p>
        </p:txBody>
      </p:sp>
    </p:spTree>
    <p:custDataLst>
      <p:tags r:id="rId1"/>
    </p:custDataLst>
    <p:extLst>
      <p:ext uri="{BB962C8B-B14F-4D97-AF65-F5344CB8AC3E}">
        <p14:creationId xmlns:p14="http://schemas.microsoft.com/office/powerpoint/2010/main" val="9889065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25968F19-4593-9A4E-995B-06EDE84DC81B}"/>
              </a:ext>
            </a:extLst>
          </p:cNvPr>
          <p:cNvSpPr txBox="1"/>
          <p:nvPr/>
        </p:nvSpPr>
        <p:spPr>
          <a:xfrm>
            <a:off x="450667" y="518250"/>
            <a:ext cx="6777319" cy="646331"/>
          </a:xfrm>
          <a:prstGeom prst="rect">
            <a:avLst/>
          </a:prstGeom>
          <a:noFill/>
        </p:spPr>
        <p:txBody>
          <a:bodyPr wrap="square" rtlCol="0">
            <a:spAutoFit/>
          </a:bodyPr>
          <a:lstStyle/>
          <a:p>
            <a:pPr>
              <a:lnSpc>
                <a:spcPts val="4000"/>
              </a:lnSpc>
            </a:pPr>
            <a:r>
              <a:rPr lang="fr-CA" dirty="1" sz="4400" b="1">
                <a:solidFill>
                  <a:srgbClr val="003946"/>
                </a:solidFill>
                <a:latin typeface="Sun Life Sans" panose="02000503000000020004" pitchFamily="2" charset="77"/>
              </a:rPr>
              <a:t>Programme</a:t>
            </a:r>
          </a:p>
        </p:txBody>
      </p:sp>
      <p:sp>
        <p:nvSpPr>
          <p:cNvPr id="11" name="Oval 10"/>
          <p:cNvSpPr/>
          <p:nvPr/>
        </p:nvSpPr>
        <p:spPr>
          <a:xfrm>
            <a:off x="-622291" y="-1302278"/>
            <a:ext cx="7225102" cy="72238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pic>
        <p:nvPicPr>
          <p:cNvPr id="12" name="Picture 1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21216" y="1763451"/>
            <a:ext cx="503674" cy="503674"/>
          </a:xfrm>
          <a:prstGeom prst="rect">
            <a:avLst/>
          </a:prstGeom>
        </p:spPr>
      </p:pic>
      <p:sp>
        <p:nvSpPr>
          <p:cNvPr id="13" name="TextBox 12"/>
          <p:cNvSpPr txBox="1"/>
          <p:nvPr/>
        </p:nvSpPr>
        <p:spPr>
          <a:xfrm>
            <a:off x="924135" y="1841428"/>
            <a:ext cx="3108514" cy="369332"/>
          </a:xfrm>
          <a:prstGeom prst="rect">
            <a:avLst/>
          </a:prstGeom>
          <a:noFill/>
        </p:spPr>
        <p:txBody>
          <a:bodyPr wrap="square" rtlCol="0">
            <a:spAutoFit/>
          </a:bodyPr>
          <a:lstStyle/>
          <a:p>
            <a:r>
              <a:rPr lang="fr-CA" dirty="1">
                <a:solidFill>
                  <a:srgbClr val="003946"/>
                </a:solidFill>
                <a:latin typeface="Sun Life Sans" panose="020B0504030304030303" pitchFamily="34" charset="0"/>
              </a:rPr>
              <a:t>Avantages des titres</a:t>
            </a:r>
          </a:p>
        </p:txBody>
      </p:sp>
      <p:sp>
        <p:nvSpPr>
          <p:cNvPr id="4" name="Oval 3"/>
          <p:cNvSpPr/>
          <p:nvPr/>
        </p:nvSpPr>
        <p:spPr>
          <a:xfrm>
            <a:off x="4032649" y="749081"/>
            <a:ext cx="5400000" cy="5400000"/>
          </a:xfrm>
          <a:prstGeom prst="ellipse">
            <a:avLst/>
          </a:prstGeom>
          <a:blipFill dpi="0" rotWithShape="1">
            <a:blip r:embed="rId5"/>
            <a:srcRect/>
            <a:stretch>
              <a:fillRect l="-20000" t="-5000" r="-20000"/>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pic>
        <p:nvPicPr>
          <p:cNvPr id="14" name="Picture 13"/>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21216" y="2363614"/>
            <a:ext cx="503674" cy="503674"/>
          </a:xfrm>
          <a:prstGeom prst="rect">
            <a:avLst/>
          </a:prstGeom>
        </p:spPr>
      </p:pic>
      <p:sp>
        <p:nvSpPr>
          <p:cNvPr id="15" name="TextBox 14"/>
          <p:cNvSpPr txBox="1"/>
          <p:nvPr/>
        </p:nvSpPr>
        <p:spPr>
          <a:xfrm>
            <a:off x="924135" y="2287586"/>
            <a:ext cx="3108514" cy="646331"/>
          </a:xfrm>
          <a:prstGeom prst="rect">
            <a:avLst/>
          </a:prstGeom>
          <a:noFill/>
        </p:spPr>
        <p:txBody>
          <a:bodyPr wrap="square" rtlCol="0">
            <a:spAutoFit/>
          </a:bodyPr>
          <a:lstStyle/>
          <a:p>
            <a:r>
              <a:rPr lang="fr-CA" dirty="1">
                <a:solidFill>
                  <a:srgbClr val="003946"/>
                </a:solidFill>
                <a:latin typeface="Sun Life Sans" panose="020B0504030304030303" pitchFamily="34" charset="0"/>
              </a:rPr>
              <a:t>Principaux titres professionnels en planification financière</a:t>
            </a:r>
          </a:p>
        </p:txBody>
      </p:sp>
      <p:pic>
        <p:nvPicPr>
          <p:cNvPr id="16" name="Picture 15"/>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21216" y="3024121"/>
            <a:ext cx="503674" cy="503674"/>
          </a:xfrm>
          <a:prstGeom prst="rect">
            <a:avLst/>
          </a:prstGeom>
        </p:spPr>
      </p:pic>
      <p:sp>
        <p:nvSpPr>
          <p:cNvPr id="18" name="TextBox 17"/>
          <p:cNvSpPr txBox="1"/>
          <p:nvPr/>
        </p:nvSpPr>
        <p:spPr>
          <a:xfrm>
            <a:off x="924135" y="3102098"/>
            <a:ext cx="3108514" cy="369332"/>
          </a:xfrm>
          <a:prstGeom prst="rect">
            <a:avLst/>
          </a:prstGeom>
          <a:noFill/>
        </p:spPr>
        <p:txBody>
          <a:bodyPr wrap="square" rtlCol="0">
            <a:spAutoFit/>
          </a:bodyPr>
          <a:lstStyle/>
          <a:p>
            <a:r>
              <a:rPr lang="fr-CA" dirty="1">
                <a:solidFill>
                  <a:srgbClr val="003946"/>
                </a:solidFill>
                <a:latin typeface="Sun Life Sans" panose="020B0504030304030303" pitchFamily="34" charset="0"/>
              </a:rPr>
              <a:t>Titres d’accompagnement</a:t>
            </a:r>
          </a:p>
        </p:txBody>
      </p:sp>
    </p:spTree>
    <p:custDataLst>
      <p:tags r:id="rId1"/>
    </p:custDataLst>
    <p:extLst>
      <p:ext uri="{BB962C8B-B14F-4D97-AF65-F5344CB8AC3E}">
        <p14:creationId xmlns:p14="http://schemas.microsoft.com/office/powerpoint/2010/main" val="26879837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flipH="1">
            <a:off x="-1944776" y="-663462"/>
            <a:ext cx="11111204" cy="7417320"/>
          </a:xfrm>
          <a:prstGeom prst="rect">
            <a:avLst/>
          </a:prstGeom>
        </p:spPr>
      </p:pic>
      <p:sp>
        <p:nvSpPr>
          <p:cNvPr id="7" name="Oval 6"/>
          <p:cNvSpPr/>
          <p:nvPr/>
        </p:nvSpPr>
        <p:spPr>
          <a:xfrm>
            <a:off x="4646693" y="-256500"/>
            <a:ext cx="5400000" cy="54000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5" name="Oval 14"/>
          <p:cNvSpPr/>
          <p:nvPr/>
        </p:nvSpPr>
        <p:spPr>
          <a:xfrm>
            <a:off x="4418092" y="-556591"/>
            <a:ext cx="5288749" cy="5288749"/>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TextBox 12"/>
          <p:cNvSpPr txBox="1"/>
          <p:nvPr/>
        </p:nvSpPr>
        <p:spPr>
          <a:xfrm>
            <a:off x="5157494" y="1291180"/>
            <a:ext cx="3552888" cy="769441"/>
          </a:xfrm>
          <a:prstGeom prst="rect">
            <a:avLst/>
          </a:prstGeom>
          <a:noFill/>
        </p:spPr>
        <p:txBody>
          <a:bodyPr wrap="square" rtlCol="0">
            <a:spAutoFit/>
          </a:bodyPr>
          <a:lstStyle/>
          <a:p>
            <a:r>
              <a:rPr lang="fr-CA" dirty="1" sz="4400">
                <a:solidFill>
                  <a:srgbClr val="003946"/>
                </a:solidFill>
                <a:latin typeface="Sun Life Sans" panose="020B0504030304030303" pitchFamily="34" charset="0"/>
              </a:rPr>
              <a:t>Avantages des</a:t>
            </a:r>
          </a:p>
        </p:txBody>
      </p:sp>
      <p:sp>
        <p:nvSpPr>
          <p:cNvPr id="14" name="Title 5">
            <a:extLst>
              <a:ext uri="{FF2B5EF4-FFF2-40B4-BE49-F238E27FC236}">
                <a16:creationId xmlns:a16="http://schemas.microsoft.com/office/drawing/2014/main" id="{42C97E06-D0D1-E049-A70E-3FBBC94AD452}"/>
              </a:ext>
            </a:extLst>
          </p:cNvPr>
          <p:cNvSpPr txBox="1">
            <a:spLocks/>
          </p:cNvSpPr>
          <p:nvPr/>
        </p:nvSpPr>
        <p:spPr>
          <a:xfrm>
            <a:off x="5663550" y="1825946"/>
            <a:ext cx="4047272" cy="994172"/>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0" i="0" u="none" kern="1200">
                <a:solidFill>
                  <a:srgbClr val="003946"/>
                </a:solidFill>
                <a:latin typeface="Calibri"/>
                <a:ea typeface="+mj-ea"/>
                <a:cs typeface="Calibri"/>
              </a:defRPr>
            </a:lvl1pPr>
          </a:lstStyle>
          <a:p>
            <a:r>
              <a:rPr lang="fr-CA" dirty="1" sz="4800">
                <a:solidFill>
                  <a:srgbClr val="EAAB00"/>
                </a:solidFill>
                <a:latin typeface="Sun Life Script" pitchFamily="2" charset="0"/>
              </a:rPr>
              <a:t>Titres</a:t>
            </a:r>
          </a:p>
        </p:txBody>
      </p:sp>
    </p:spTree>
    <p:custDataLst>
      <p:tags r:id="rId1"/>
    </p:custDataLst>
    <p:extLst>
      <p:ext uri="{BB962C8B-B14F-4D97-AF65-F5344CB8AC3E}">
        <p14:creationId xmlns:p14="http://schemas.microsoft.com/office/powerpoint/2010/main" val="21258811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Rectangle 20"/>
          <p:cNvSpPr/>
          <p:nvPr/>
        </p:nvSpPr>
        <p:spPr>
          <a:xfrm>
            <a:off x="330200" y="4711700"/>
            <a:ext cx="3657600" cy="2921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3" name="TextBox 2">
            <a:extLst>
              <a:ext uri="{FF2B5EF4-FFF2-40B4-BE49-F238E27FC236}">
                <a16:creationId xmlns:a16="http://schemas.microsoft.com/office/drawing/2014/main" id="{EFFAC51D-686C-6149-B1B3-36925C5CAAAF}"/>
              </a:ext>
            </a:extLst>
          </p:cNvPr>
          <p:cNvSpPr txBox="1"/>
          <p:nvPr/>
        </p:nvSpPr>
        <p:spPr>
          <a:xfrm>
            <a:off x="1710384" y="108083"/>
            <a:ext cx="2811683" cy="707886"/>
          </a:xfrm>
          <a:prstGeom prst="rect">
            <a:avLst/>
          </a:prstGeom>
          <a:noFill/>
        </p:spPr>
        <p:txBody>
          <a:bodyPr wrap="square" rtlCol="0">
            <a:spAutoFit/>
          </a:bodyPr>
          <a:lstStyle/>
          <a:p>
            <a:r>
              <a:rPr lang="en-US" sz="4000" dirty="0">
                <a:solidFill>
                  <a:srgbClr val="003946"/>
                </a:solidFill>
                <a:latin typeface="Sun Life Sans" panose="02000503000000020004" pitchFamily="2" charset="77"/>
              </a:rPr>
              <a:t>Benefits of </a:t>
            </a:r>
          </a:p>
        </p:txBody>
      </p:sp>
      <p:sp>
        <p:nvSpPr>
          <p:cNvPr id="15" name="TextBox 14"/>
          <p:cNvSpPr txBox="1"/>
          <p:nvPr/>
        </p:nvSpPr>
        <p:spPr>
          <a:xfrm>
            <a:off x="4403335" y="60605"/>
            <a:ext cx="3335665" cy="830997"/>
          </a:xfrm>
          <a:prstGeom prst="rect">
            <a:avLst/>
          </a:prstGeom>
          <a:noFill/>
        </p:spPr>
        <p:txBody>
          <a:bodyPr wrap="square" rtlCol="0">
            <a:spAutoFit/>
          </a:bodyPr>
          <a:lstStyle/>
          <a:p>
            <a:r>
              <a:rPr lang="en-CA" sz="4800" dirty="0">
                <a:solidFill>
                  <a:srgbClr val="EAAB00"/>
                </a:solidFill>
                <a:latin typeface="Sun Life Script" pitchFamily="2" charset="0"/>
              </a:rPr>
              <a:t>designations</a:t>
            </a:r>
          </a:p>
        </p:txBody>
      </p:sp>
      <p:sp>
        <p:nvSpPr>
          <p:cNvPr id="12" name="Oval 11"/>
          <p:cNvSpPr/>
          <p:nvPr/>
        </p:nvSpPr>
        <p:spPr>
          <a:xfrm>
            <a:off x="1527383" y="1581916"/>
            <a:ext cx="6120000" cy="6120000"/>
          </a:xfrm>
          <a:prstGeom prst="ellipse">
            <a:avLst/>
          </a:prstGeom>
          <a:no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ln>
                <a:solidFill>
                  <a:schemeClr val="accent1"/>
                </a:solidFill>
              </a:ln>
              <a:noFill/>
            </a:endParaRPr>
          </a:p>
        </p:txBody>
      </p:sp>
      <p:sp>
        <p:nvSpPr>
          <p:cNvPr id="13" name="Oval 12"/>
          <p:cNvSpPr/>
          <p:nvPr/>
        </p:nvSpPr>
        <p:spPr>
          <a:xfrm>
            <a:off x="1239385" y="3225703"/>
            <a:ext cx="1620000" cy="1620000"/>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400" b="1" dirty="0">
                <a:solidFill>
                  <a:schemeClr val="bg1"/>
                </a:solidFill>
                <a:latin typeface="Sun Life Sans" panose="020B0504030304030303" pitchFamily="34" charset="0"/>
              </a:rPr>
              <a:t>Knowledge</a:t>
            </a:r>
            <a:endParaRPr lang="en-CA" sz="1400" b="1" dirty="0">
              <a:solidFill>
                <a:schemeClr val="bg1"/>
              </a:solidFill>
              <a:latin typeface="Sun Life Sans" panose="020B0504030304030303" pitchFamily="34" charset="0"/>
            </a:endParaRPr>
          </a:p>
        </p:txBody>
      </p:sp>
      <p:sp>
        <p:nvSpPr>
          <p:cNvPr id="16" name="Oval 15"/>
          <p:cNvSpPr/>
          <p:nvPr/>
        </p:nvSpPr>
        <p:spPr>
          <a:xfrm>
            <a:off x="2533115" y="1239228"/>
            <a:ext cx="1620000" cy="1620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350" b="1" dirty="0">
                <a:solidFill>
                  <a:schemeClr val="tx2"/>
                </a:solidFill>
                <a:latin typeface="Sun Life Sans" panose="020B0504030304030303" pitchFamily="34" charset="0"/>
              </a:rPr>
              <a:t>Effectiveness</a:t>
            </a:r>
            <a:endParaRPr lang="en-CA" sz="1350" b="1" dirty="0">
              <a:solidFill>
                <a:schemeClr val="tx2"/>
              </a:solidFill>
              <a:latin typeface="Sun Life Sans" panose="020B0504030304030303" pitchFamily="34" charset="0"/>
            </a:endParaRPr>
          </a:p>
        </p:txBody>
      </p:sp>
      <p:sp>
        <p:nvSpPr>
          <p:cNvPr id="17" name="Oval 16"/>
          <p:cNvSpPr/>
          <p:nvPr/>
        </p:nvSpPr>
        <p:spPr>
          <a:xfrm>
            <a:off x="5092744" y="1239228"/>
            <a:ext cx="1620000" cy="1620000"/>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400" b="1" dirty="0">
                <a:solidFill>
                  <a:schemeClr val="bg1"/>
                </a:solidFill>
                <a:latin typeface="Sun Life Sans" panose="020B0504030304030303" pitchFamily="34" charset="0"/>
              </a:rPr>
              <a:t>Credibility</a:t>
            </a:r>
            <a:endParaRPr lang="en-CA" sz="1400" b="1" dirty="0">
              <a:solidFill>
                <a:schemeClr val="bg1"/>
              </a:solidFill>
              <a:latin typeface="Sun Life Sans" panose="020B0504030304030303" pitchFamily="34" charset="0"/>
            </a:endParaRPr>
          </a:p>
        </p:txBody>
      </p:sp>
      <p:pic>
        <p:nvPicPr>
          <p:cNvPr id="18" name="Picture 1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474671" y="2680666"/>
            <a:ext cx="2462834" cy="2462834"/>
          </a:xfrm>
          <a:prstGeom prst="rect">
            <a:avLst/>
          </a:prstGeom>
        </p:spPr>
      </p:pic>
      <p:sp>
        <p:nvSpPr>
          <p:cNvPr id="20" name="Oval 19"/>
          <p:cNvSpPr/>
          <p:nvPr/>
        </p:nvSpPr>
        <p:spPr>
          <a:xfrm>
            <a:off x="6352269" y="3225703"/>
            <a:ext cx="1620000" cy="1620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400" b="1" dirty="0">
                <a:solidFill>
                  <a:schemeClr val="tx2"/>
                </a:solidFill>
                <a:latin typeface="Sun Life Sans" panose="020B0504030304030303" pitchFamily="34" charset="0"/>
              </a:rPr>
              <a:t>Networking</a:t>
            </a:r>
            <a:endParaRPr lang="en-CA" sz="1400" b="1" dirty="0">
              <a:solidFill>
                <a:schemeClr val="tx2"/>
              </a:solidFill>
              <a:latin typeface="Sun Life Sans" panose="020B0504030304030303" pitchFamily="34" charset="0"/>
            </a:endParaRPr>
          </a:p>
        </p:txBody>
      </p:sp>
    </p:spTree>
    <p:custDataLst>
      <p:tags r:id="rId1"/>
    </p:custDataLst>
    <p:extLst>
      <p:ext uri="{BB962C8B-B14F-4D97-AF65-F5344CB8AC3E}">
        <p14:creationId xmlns:p14="http://schemas.microsoft.com/office/powerpoint/2010/main" val="21477175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flipH="1">
            <a:off x="-1944776" y="-663462"/>
            <a:ext cx="11111204" cy="7417320"/>
          </a:xfrm>
          <a:prstGeom prst="rect">
            <a:avLst/>
          </a:prstGeom>
        </p:spPr>
      </p:pic>
      <p:sp>
        <p:nvSpPr>
          <p:cNvPr id="7" name="Oval 6"/>
          <p:cNvSpPr/>
          <p:nvPr/>
        </p:nvSpPr>
        <p:spPr>
          <a:xfrm>
            <a:off x="4646693" y="-256500"/>
            <a:ext cx="5400000" cy="54000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5" name="Oval 14"/>
          <p:cNvSpPr/>
          <p:nvPr/>
        </p:nvSpPr>
        <p:spPr>
          <a:xfrm>
            <a:off x="4418092" y="-556591"/>
            <a:ext cx="5288749" cy="5288749"/>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TextBox 12"/>
          <p:cNvSpPr txBox="1"/>
          <p:nvPr/>
        </p:nvSpPr>
        <p:spPr>
          <a:xfrm>
            <a:off x="5157494" y="1052644"/>
            <a:ext cx="3552888" cy="2123658"/>
          </a:xfrm>
          <a:prstGeom prst="rect">
            <a:avLst/>
          </a:prstGeom>
          <a:noFill/>
        </p:spPr>
        <p:txBody>
          <a:bodyPr wrap="square" rtlCol="0">
            <a:spAutoFit/>
          </a:bodyPr>
          <a:lstStyle/>
          <a:p>
            <a:r>
              <a:rPr lang="fr-CA" dirty="1" sz="4400">
                <a:solidFill>
                  <a:srgbClr val="003946"/>
                </a:solidFill>
                <a:latin typeface="Sun Life Sans" panose="020B0504030304030303" pitchFamily="34" charset="0"/>
              </a:rPr>
              <a:t>Core financial planning</a:t>
            </a:r>
          </a:p>
        </p:txBody>
      </p:sp>
      <p:sp>
        <p:nvSpPr>
          <p:cNvPr id="14" name="Title 5">
            <a:extLst>
              <a:ext uri="{FF2B5EF4-FFF2-40B4-BE49-F238E27FC236}">
                <a16:creationId xmlns:a16="http://schemas.microsoft.com/office/drawing/2014/main" id="{42C97E06-D0D1-E049-A70E-3FBBC94AD452}"/>
              </a:ext>
            </a:extLst>
          </p:cNvPr>
          <p:cNvSpPr txBox="1">
            <a:spLocks/>
          </p:cNvSpPr>
          <p:nvPr/>
        </p:nvSpPr>
        <p:spPr>
          <a:xfrm>
            <a:off x="5829495" y="2960058"/>
            <a:ext cx="4047272" cy="994172"/>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0" i="0" u="none" kern="1200">
                <a:solidFill>
                  <a:srgbClr val="003946"/>
                </a:solidFill>
                <a:latin typeface="Calibri"/>
                <a:ea typeface="+mj-ea"/>
                <a:cs typeface="Calibri"/>
              </a:defRPr>
            </a:lvl1pPr>
          </a:lstStyle>
          <a:p>
            <a:r>
              <a:rPr lang="fr-CA" dirty="1" sz="4800">
                <a:solidFill>
                  <a:srgbClr val="EAAB00"/>
                </a:solidFill>
                <a:latin typeface="Sun Life Script" pitchFamily="2" charset="0"/>
              </a:rPr>
              <a:t>Titres</a:t>
            </a:r>
          </a:p>
        </p:txBody>
      </p:sp>
    </p:spTree>
    <p:custDataLst>
      <p:tags r:id="rId1"/>
    </p:custDataLst>
    <p:extLst>
      <p:ext uri="{BB962C8B-B14F-4D97-AF65-F5344CB8AC3E}">
        <p14:creationId xmlns:p14="http://schemas.microsoft.com/office/powerpoint/2010/main" val="14025183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flipH="1">
            <a:off x="-1944776" y="-663462"/>
            <a:ext cx="11111204" cy="7417320"/>
          </a:xfrm>
          <a:prstGeom prst="rect">
            <a:avLst/>
          </a:prstGeom>
        </p:spPr>
      </p:pic>
      <p:sp>
        <p:nvSpPr>
          <p:cNvPr id="7" name="Oval 6"/>
          <p:cNvSpPr/>
          <p:nvPr/>
        </p:nvSpPr>
        <p:spPr>
          <a:xfrm>
            <a:off x="4739994" y="-364903"/>
            <a:ext cx="5400000" cy="54000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5" name="Oval 14"/>
          <p:cNvSpPr/>
          <p:nvPr/>
        </p:nvSpPr>
        <p:spPr>
          <a:xfrm>
            <a:off x="5183405" y="-145249"/>
            <a:ext cx="5288749" cy="5288749"/>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TextBox 12"/>
          <p:cNvSpPr txBox="1"/>
          <p:nvPr/>
        </p:nvSpPr>
        <p:spPr>
          <a:xfrm>
            <a:off x="5663550" y="1132809"/>
            <a:ext cx="3552888" cy="769441"/>
          </a:xfrm>
          <a:prstGeom prst="rect">
            <a:avLst/>
          </a:prstGeom>
          <a:noFill/>
        </p:spPr>
        <p:txBody>
          <a:bodyPr wrap="square" rtlCol="0">
            <a:spAutoFit/>
          </a:bodyPr>
          <a:lstStyle/>
          <a:p>
            <a:r>
              <a:rPr lang="fr-CA" dirty="1" sz="4400">
                <a:solidFill>
                  <a:srgbClr val="003946"/>
                </a:solidFill>
                <a:latin typeface="Sun Life Sans" panose="020B0504030304030303" pitchFamily="34" charset="0"/>
              </a:rPr>
              <a:t>de l’industrie</a:t>
            </a:r>
          </a:p>
        </p:txBody>
      </p:sp>
      <p:sp>
        <p:nvSpPr>
          <p:cNvPr id="14" name="Title 5">
            <a:extLst>
              <a:ext uri="{FF2B5EF4-FFF2-40B4-BE49-F238E27FC236}">
                <a16:creationId xmlns:a16="http://schemas.microsoft.com/office/drawing/2014/main" id="{42C97E06-D0D1-E049-A70E-3FBBC94AD452}"/>
              </a:ext>
            </a:extLst>
          </p:cNvPr>
          <p:cNvSpPr txBox="1">
            <a:spLocks/>
          </p:cNvSpPr>
          <p:nvPr/>
        </p:nvSpPr>
        <p:spPr>
          <a:xfrm>
            <a:off x="6081460" y="1838011"/>
            <a:ext cx="4047272" cy="994172"/>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0" i="0" u="none" kern="1200">
                <a:solidFill>
                  <a:srgbClr val="003946"/>
                </a:solidFill>
                <a:latin typeface="Calibri"/>
                <a:ea typeface="+mj-ea"/>
                <a:cs typeface="Calibri"/>
              </a:defRPr>
            </a:lvl1pPr>
          </a:lstStyle>
          <a:p>
            <a:r>
              <a:rPr lang="fr-CA" dirty="1" sz="4800">
                <a:solidFill>
                  <a:srgbClr val="EAAB00"/>
                </a:solidFill>
                <a:latin typeface="Sun Life Script" pitchFamily="2" charset="0"/>
              </a:rPr>
              <a:t>Aperçu</a:t>
            </a:r>
          </a:p>
        </p:txBody>
      </p:sp>
    </p:spTree>
    <p:custDataLst>
      <p:tags r:id="rId1"/>
    </p:custDataLst>
    <p:extLst>
      <p:ext uri="{BB962C8B-B14F-4D97-AF65-F5344CB8AC3E}">
        <p14:creationId xmlns:p14="http://schemas.microsoft.com/office/powerpoint/2010/main" val="403231060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93192" y="4581144"/>
            <a:ext cx="3471126"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3" name="TextBox 2">
            <a:extLst>
              <a:ext uri="{FF2B5EF4-FFF2-40B4-BE49-F238E27FC236}">
                <a16:creationId xmlns:a16="http://schemas.microsoft.com/office/drawing/2014/main" id="{EFFAC51D-686C-6149-B1B3-36925C5CAAAF}"/>
              </a:ext>
            </a:extLst>
          </p:cNvPr>
          <p:cNvSpPr txBox="1"/>
          <p:nvPr/>
        </p:nvSpPr>
        <p:spPr>
          <a:xfrm>
            <a:off x="2621100" y="139442"/>
            <a:ext cx="1399653"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Principaux</a:t>
            </a:r>
          </a:p>
        </p:txBody>
      </p:sp>
      <p:sp>
        <p:nvSpPr>
          <p:cNvPr id="15" name="TextBox 14"/>
          <p:cNvSpPr txBox="1"/>
          <p:nvPr/>
        </p:nvSpPr>
        <p:spPr>
          <a:xfrm>
            <a:off x="3814623" y="77887"/>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Titres</a:t>
            </a:r>
          </a:p>
        </p:txBody>
      </p:sp>
      <p:sp>
        <p:nvSpPr>
          <p:cNvPr id="8" name="Rounded Rectangle 7"/>
          <p:cNvSpPr/>
          <p:nvPr/>
        </p:nvSpPr>
        <p:spPr>
          <a:xfrm>
            <a:off x="1804383" y="1128545"/>
            <a:ext cx="2857846" cy="729375"/>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1600">
                <a:solidFill>
                  <a:schemeClr val="bg1"/>
                </a:solidFill>
                <a:latin typeface="Sun Life Sans" panose="020B0504030304030303" pitchFamily="34" charset="0"/>
              </a:rPr>
              <a:t>Planificateur financier – Pl. Fin. (français) / F.Pl (anglais)</a:t>
            </a:r>
          </a:p>
        </p:txBody>
      </p:sp>
      <p:pic>
        <p:nvPicPr>
          <p:cNvPr id="2" name="Picture 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73879" y="666167"/>
            <a:ext cx="1653344" cy="1654132"/>
          </a:xfrm>
          <a:prstGeom prst="rect">
            <a:avLst/>
          </a:prstGeom>
        </p:spPr>
      </p:pic>
      <p:sp>
        <p:nvSpPr>
          <p:cNvPr id="19" name="TextBox 18">
            <a:extLst>
              <a:ext uri="{FF2B5EF4-FFF2-40B4-BE49-F238E27FC236}">
                <a16:creationId xmlns:a16="http://schemas.microsoft.com/office/drawing/2014/main" id="{01DE9704-546F-6444-936B-5500656EDCC3}"/>
              </a:ext>
            </a:extLst>
          </p:cNvPr>
          <p:cNvSpPr txBox="1"/>
          <p:nvPr/>
        </p:nvSpPr>
        <p:spPr>
          <a:xfrm>
            <a:off x="5026306" y="1171795"/>
            <a:ext cx="3207054" cy="523220"/>
          </a:xfrm>
          <a:prstGeom prst="rect">
            <a:avLst/>
          </a:prstGeom>
          <a:noFill/>
        </p:spPr>
        <p:txBody>
          <a:bodyPr wrap="square" numCol="1" spcCol="457200" rtlCol="0">
            <a:spAutoFit/>
          </a:bodyPr>
          <a:lstStyle/>
          <a:p>
            <a:r>
              <a:rPr lang="fr-CA" dirty="1" sz="2800">
                <a:solidFill>
                  <a:schemeClr val="tx2"/>
                </a:solidFill>
                <a:latin typeface="Sun Life Sans" panose="020B0504030304030303" pitchFamily="34" charset="0"/>
              </a:rPr>
              <a:t>Qu’est-ce que c’est?</a:t>
            </a:r>
          </a:p>
        </p:txBody>
      </p:sp>
      <p:sp>
        <p:nvSpPr>
          <p:cNvPr id="20" name="TextBox 19">
            <a:extLst>
              <a:ext uri="{FF2B5EF4-FFF2-40B4-BE49-F238E27FC236}">
                <a16:creationId xmlns:a16="http://schemas.microsoft.com/office/drawing/2014/main" id="{01DE9704-546F-6444-936B-5500656EDCC3}"/>
              </a:ext>
            </a:extLst>
          </p:cNvPr>
          <p:cNvSpPr txBox="1"/>
          <p:nvPr/>
        </p:nvSpPr>
        <p:spPr>
          <a:xfrm>
            <a:off x="1918897" y="2583604"/>
            <a:ext cx="5699728" cy="1323439"/>
          </a:xfrm>
          <a:prstGeom prst="rect">
            <a:avLst/>
          </a:prstGeom>
          <a:noFill/>
        </p:spPr>
        <p:txBody>
          <a:bodyPr wrap="square" numCol="1" spcCol="457200" rtlCol="0">
            <a:spAutoFit/>
          </a:bodyPr>
          <a:lstStyle/>
          <a:p>
            <a:r>
              <a:rPr lang="fr-CA" dirty="1" sz="1600">
                <a:solidFill>
                  <a:schemeClr val="tx2"/>
                </a:solidFill>
                <a:latin typeface="Sun Life Sans" panose="020B0504030304030303" pitchFamily="34" charset="0"/>
              </a:rPr>
              <a:t>Un planificateur financier est un professionnel financer personnel, un généraliste qui analyse les aspects complexes de la situation financière des Clients afin de dresser un plan d’action personnalisé et diriger les Clients vers les spécialistes appropriés, au besoin.</a:t>
            </a:r>
          </a:p>
        </p:txBody>
      </p:sp>
      <p:sp>
        <p:nvSpPr>
          <p:cNvPr id="21" name="Oval 20"/>
          <p:cNvSpPr/>
          <p:nvPr/>
        </p:nvSpPr>
        <p:spPr>
          <a:xfrm>
            <a:off x="7133158" y="3526024"/>
            <a:ext cx="2520000" cy="2520000"/>
          </a:xfrm>
          <a:prstGeom prst="ellipse">
            <a:avLst/>
          </a:prstGeom>
          <a:solidFill>
            <a:srgbClr val="FFCB0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solidFill>
                <a:schemeClr val="tx2"/>
              </a:solidFill>
            </a:endParaRPr>
          </a:p>
        </p:txBody>
      </p:sp>
    </p:spTree>
    <p:custDataLst>
      <p:tags r:id="rId1"/>
    </p:custDataLst>
    <p:extLst>
      <p:ext uri="{BB962C8B-B14F-4D97-AF65-F5344CB8AC3E}">
        <p14:creationId xmlns:p14="http://schemas.microsoft.com/office/powerpoint/2010/main" val="14718423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93192" y="4581144"/>
            <a:ext cx="3471126"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3" name="TextBox 2">
            <a:extLst>
              <a:ext uri="{FF2B5EF4-FFF2-40B4-BE49-F238E27FC236}">
                <a16:creationId xmlns:a16="http://schemas.microsoft.com/office/drawing/2014/main" id="{EFFAC51D-686C-6149-B1B3-36925C5CAAAF}"/>
              </a:ext>
            </a:extLst>
          </p:cNvPr>
          <p:cNvSpPr txBox="1"/>
          <p:nvPr/>
        </p:nvSpPr>
        <p:spPr>
          <a:xfrm>
            <a:off x="2621100" y="139442"/>
            <a:ext cx="1399653"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Principaux</a:t>
            </a:r>
          </a:p>
        </p:txBody>
      </p:sp>
      <p:sp>
        <p:nvSpPr>
          <p:cNvPr id="15" name="TextBox 14"/>
          <p:cNvSpPr txBox="1"/>
          <p:nvPr/>
        </p:nvSpPr>
        <p:spPr>
          <a:xfrm>
            <a:off x="3814623" y="77887"/>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Titres</a:t>
            </a:r>
          </a:p>
        </p:txBody>
      </p:sp>
      <p:sp>
        <p:nvSpPr>
          <p:cNvPr id="19" name="TextBox 18">
            <a:extLst>
              <a:ext uri="{FF2B5EF4-FFF2-40B4-BE49-F238E27FC236}">
                <a16:creationId xmlns:a16="http://schemas.microsoft.com/office/drawing/2014/main" id="{01DE9704-546F-6444-936B-5500656EDCC3}"/>
              </a:ext>
            </a:extLst>
          </p:cNvPr>
          <p:cNvSpPr txBox="1"/>
          <p:nvPr/>
        </p:nvSpPr>
        <p:spPr>
          <a:xfrm>
            <a:off x="4793231" y="1049228"/>
            <a:ext cx="3657085" cy="523220"/>
          </a:xfrm>
          <a:prstGeom prst="rect">
            <a:avLst/>
          </a:prstGeom>
          <a:noFill/>
        </p:spPr>
        <p:txBody>
          <a:bodyPr wrap="square" numCol="1" spcCol="457200" rtlCol="0">
            <a:spAutoFit/>
          </a:bodyPr>
          <a:lstStyle/>
          <a:p>
            <a:r>
              <a:rPr lang="fr-CA" dirty="1" sz="2800">
                <a:solidFill>
                  <a:schemeClr val="tx2"/>
                </a:solidFill>
                <a:latin typeface="Sun Life Sans" panose="020B0504030304030303" pitchFamily="34" charset="0"/>
              </a:rPr>
              <a:t>Comment obtenir ce titre?</a:t>
            </a:r>
          </a:p>
        </p:txBody>
      </p:sp>
      <p:sp>
        <p:nvSpPr>
          <p:cNvPr id="28" name="TextBox 27">
            <a:extLst>
              <a:ext uri="{FF2B5EF4-FFF2-40B4-BE49-F238E27FC236}">
                <a16:creationId xmlns:a16="http://schemas.microsoft.com/office/drawing/2014/main" id="{01DE9704-546F-6444-936B-5500656EDCC3}"/>
              </a:ext>
            </a:extLst>
          </p:cNvPr>
          <p:cNvSpPr txBox="1"/>
          <p:nvPr/>
        </p:nvSpPr>
        <p:spPr>
          <a:xfrm>
            <a:off x="1804383" y="2216963"/>
            <a:ext cx="7277780" cy="2677656"/>
          </a:xfrm>
          <a:prstGeom prst="rect">
            <a:avLst/>
          </a:prstGeom>
          <a:noFill/>
        </p:spPr>
        <p:txBody>
          <a:bodyPr wrap="square" numCol="1" spcCol="457200" rtlCol="0">
            <a:spAutoFit/>
          </a:bodyPr>
          <a:lstStyle/>
          <a:p>
            <a:pPr marL="285750" indent="-285750">
              <a:buFont typeface="Arial" panose="020B0604020202020204" pitchFamily="34" charset="0"/>
              <a:buChar char="•"/>
            </a:pPr>
            <a:r>
              <a:rPr lang="fr-CA" dirty="1" sz="1400">
                <a:solidFill>
                  <a:schemeClr val="tx2"/>
                </a:solidFill>
                <a:latin typeface="Sun Life Sans" panose="020B0504030304030303" pitchFamily="34" charset="0"/>
              </a:rPr>
              <a:t>Établir le profil du Client</a:t>
            </a:r>
          </a:p>
          <a:p>
            <a:pPr marL="285750" indent="-285750">
              <a:buFont typeface="Arial" panose="020B0604020202020204" pitchFamily="34" charset="0"/>
              <a:buChar char="•"/>
            </a:pPr>
            <a:r>
              <a:rPr lang="fr-CA" dirty="1" sz="1400">
                <a:solidFill>
                  <a:schemeClr val="tx2"/>
                </a:solidFill>
                <a:latin typeface="Sun Life Sans" panose="020B0504030304030303" pitchFamily="34" charset="0"/>
              </a:rPr>
              <a:t>Écouter le Client et établir une relation de confiance</a:t>
            </a:r>
          </a:p>
          <a:p>
            <a:pPr marL="285750" indent="-285750">
              <a:buFont typeface="Arial" panose="020B0604020202020204" pitchFamily="34" charset="0"/>
              <a:buChar char="•"/>
            </a:pPr>
            <a:r>
              <a:rPr lang="fr-CA" dirty="1" sz="1400">
                <a:solidFill>
                  <a:schemeClr val="tx2"/>
                </a:solidFill>
                <a:latin typeface="Sun Life Sans" panose="020B0504030304030303" pitchFamily="34" charset="0"/>
              </a:rPr>
              <a:t>Adopter une approche relationnelle plutôt que transactionnelle</a:t>
            </a:r>
          </a:p>
          <a:p>
            <a:pPr marL="285750" indent="-285750">
              <a:buFont typeface="Arial" panose="020B0604020202020204" pitchFamily="34" charset="0"/>
              <a:buChar char="•"/>
            </a:pPr>
            <a:r>
              <a:rPr lang="fr-CA" dirty="1" sz="1400">
                <a:solidFill>
                  <a:schemeClr val="tx2"/>
                </a:solidFill>
                <a:latin typeface="Sun Life Sans" panose="020B0504030304030303" pitchFamily="34" charset="0"/>
              </a:rPr>
              <a:t>Fixer les objectifs personnels et professionnels du Client</a:t>
            </a:r>
          </a:p>
          <a:p>
            <a:pPr marL="285750" indent="-285750">
              <a:buFont typeface="Arial" panose="020B0604020202020204" pitchFamily="34" charset="0"/>
              <a:buChar char="•"/>
            </a:pPr>
            <a:r>
              <a:rPr lang="fr-CA" dirty="1" sz="1400">
                <a:solidFill>
                  <a:schemeClr val="tx2"/>
                </a:solidFill>
                <a:latin typeface="Sun Life Sans" panose="020B0504030304030303" pitchFamily="34" charset="0"/>
              </a:rPr>
              <a:t>Développer une capacité d’analyse, de synthèse et de jugement</a:t>
            </a:r>
          </a:p>
          <a:p>
            <a:pPr marL="285750" indent="-285750">
              <a:buFont typeface="Arial" panose="020B0604020202020204" pitchFamily="34" charset="0"/>
              <a:buChar char="•"/>
            </a:pPr>
            <a:r>
              <a:rPr lang="fr-CA" dirty="1" sz="1400">
                <a:solidFill>
                  <a:schemeClr val="tx2"/>
                </a:solidFill>
                <a:latin typeface="Sun Life Sans" panose="020B0504030304030303" pitchFamily="34" charset="0"/>
              </a:rPr>
              <a:t>Avoir les connaissances et les compétences nécessaires pour collaborer et coopérer avec d’autres intermédiaires de la planification financière personnelle</a:t>
            </a:r>
          </a:p>
          <a:p>
            <a:pPr marL="285750" indent="-285750">
              <a:buFont typeface="Arial" panose="020B0604020202020204" pitchFamily="34" charset="0"/>
              <a:buChar char="•"/>
            </a:pPr>
            <a:r>
              <a:rPr lang="fr-CA" dirty="1" sz="1400">
                <a:solidFill>
                  <a:schemeClr val="tx2"/>
                </a:solidFill>
                <a:latin typeface="Sun Life Sans" panose="020B0504030304030303" pitchFamily="34" charset="0"/>
              </a:rPr>
              <a:t>Créer et entretenir un réseau de spécialistes à des fins de soutien et de référence</a:t>
            </a:r>
          </a:p>
          <a:p>
            <a:pPr marL="285750" indent="-285750">
              <a:buFont typeface="Arial" panose="020B0604020202020204" pitchFamily="34" charset="0"/>
              <a:buChar char="•"/>
            </a:pPr>
            <a:r>
              <a:rPr lang="fr-CA" dirty="1" sz="1400">
                <a:solidFill>
                  <a:schemeClr val="tx2"/>
                </a:solidFill>
                <a:latin typeface="Sun Life Sans" panose="020B0504030304030303" pitchFamily="34" charset="0"/>
              </a:rPr>
              <a:t>Coordonner le travail des spécialistes au dossier du Client</a:t>
            </a:r>
          </a:p>
          <a:p>
            <a:pPr marL="285750" indent="-285750">
              <a:buFont typeface="Arial" panose="020B0604020202020204" pitchFamily="34" charset="0"/>
              <a:buChar char="•"/>
            </a:pPr>
            <a:r>
              <a:rPr lang="fr-CA" dirty="1" sz="1400">
                <a:solidFill>
                  <a:schemeClr val="tx2"/>
                </a:solidFill>
                <a:latin typeface="Sun Life Sans" panose="020B0504030304030303" pitchFamily="34" charset="0"/>
              </a:rPr>
              <a:t>Se comporter conformément à l’éthique et observer les règles de conduite professionnelle</a:t>
            </a:r>
          </a:p>
          <a:p>
            <a:pPr marL="285750" indent="-285750">
              <a:buFont typeface="Arial" panose="020B0604020202020204" pitchFamily="34" charset="0"/>
              <a:buChar char="•"/>
            </a:pPr>
            <a:r>
              <a:rPr lang="fr-CA" dirty="1" sz="1400">
                <a:solidFill>
                  <a:schemeClr val="tx2"/>
                </a:solidFill>
                <a:latin typeface="Sun Life Sans" panose="020B0504030304030303" pitchFamily="34" charset="0"/>
              </a:rPr>
              <a:t>S’engager socialement à améliorer le bien-être économique du public</a:t>
            </a:r>
          </a:p>
          <a:p>
            <a:pPr marL="285750" indent="-285750">
              <a:buFont typeface="Arial" panose="020B0604020202020204" pitchFamily="34" charset="0"/>
              <a:buChar char="•"/>
            </a:pPr>
            <a:r>
              <a:rPr lang="fr-CA" dirty="1" sz="1400">
                <a:solidFill>
                  <a:schemeClr val="tx2"/>
                </a:solidFill>
                <a:latin typeface="Sun Life Sans" panose="020B0504030304030303" pitchFamily="34" charset="0"/>
              </a:rPr>
              <a:t>Embrasser le processus de perfectionnement professionnel</a:t>
            </a:r>
          </a:p>
        </p:txBody>
      </p:sp>
      <p:sp>
        <p:nvSpPr>
          <p:cNvPr id="16" name="Rounded Rectangle 15"/>
          <p:cNvSpPr/>
          <p:nvPr/>
        </p:nvSpPr>
        <p:spPr>
          <a:xfrm>
            <a:off x="1804383" y="888588"/>
            <a:ext cx="2857846" cy="729375"/>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1600">
                <a:solidFill>
                  <a:schemeClr val="bg1"/>
                </a:solidFill>
                <a:latin typeface="Sun Life Sans" panose="020B0504030304030303" pitchFamily="34" charset="0"/>
              </a:rPr>
              <a:t>Planificateur financier – Pl. Fin. (français) / F.Pl (anglais)</a:t>
            </a:r>
          </a:p>
        </p:txBody>
      </p:sp>
      <p:pic>
        <p:nvPicPr>
          <p:cNvPr id="17" name="Picture 16"/>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73879" y="426210"/>
            <a:ext cx="1653344" cy="1654132"/>
          </a:xfrm>
          <a:prstGeom prst="rect">
            <a:avLst/>
          </a:prstGeom>
        </p:spPr>
      </p:pic>
      <p:sp>
        <p:nvSpPr>
          <p:cNvPr id="18" name="TextBox 17">
            <a:extLst>
              <a:ext uri="{FF2B5EF4-FFF2-40B4-BE49-F238E27FC236}">
                <a16:creationId xmlns:a16="http://schemas.microsoft.com/office/drawing/2014/main" id="{01DE9704-546F-6444-936B-5500656EDCC3}"/>
              </a:ext>
            </a:extLst>
          </p:cNvPr>
          <p:cNvSpPr txBox="1"/>
          <p:nvPr/>
        </p:nvSpPr>
        <p:spPr>
          <a:xfrm>
            <a:off x="1804383" y="1764649"/>
            <a:ext cx="3207054" cy="461665"/>
          </a:xfrm>
          <a:prstGeom prst="rect">
            <a:avLst/>
          </a:prstGeom>
          <a:noFill/>
        </p:spPr>
        <p:txBody>
          <a:bodyPr wrap="square" numCol="1" spcCol="457200" rtlCol="0">
            <a:spAutoFit/>
          </a:bodyPr>
          <a:lstStyle/>
          <a:p>
            <a:r>
              <a:rPr lang="fr-CA" dirty="1" sz="2400">
                <a:solidFill>
                  <a:schemeClr val="tx2"/>
                </a:solidFill>
                <a:latin typeface="Sun Life Sans" panose="020B0504030304030303" pitchFamily="34" charset="0"/>
              </a:rPr>
              <a:t>Compétences</a:t>
            </a:r>
          </a:p>
        </p:txBody>
      </p:sp>
    </p:spTree>
    <p:custDataLst>
      <p:tags r:id="rId1"/>
    </p:custDataLst>
    <p:extLst>
      <p:ext uri="{BB962C8B-B14F-4D97-AF65-F5344CB8AC3E}">
        <p14:creationId xmlns:p14="http://schemas.microsoft.com/office/powerpoint/2010/main" val="12734964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93192" y="4581144"/>
            <a:ext cx="3471126"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3" name="TextBox 2">
            <a:extLst>
              <a:ext uri="{FF2B5EF4-FFF2-40B4-BE49-F238E27FC236}">
                <a16:creationId xmlns:a16="http://schemas.microsoft.com/office/drawing/2014/main" id="{EFFAC51D-686C-6149-B1B3-36925C5CAAAF}"/>
              </a:ext>
            </a:extLst>
          </p:cNvPr>
          <p:cNvSpPr txBox="1"/>
          <p:nvPr/>
        </p:nvSpPr>
        <p:spPr>
          <a:xfrm>
            <a:off x="2621100" y="139442"/>
            <a:ext cx="1399653"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Principaux</a:t>
            </a:r>
          </a:p>
        </p:txBody>
      </p:sp>
      <p:sp>
        <p:nvSpPr>
          <p:cNvPr id="15" name="TextBox 14"/>
          <p:cNvSpPr txBox="1"/>
          <p:nvPr/>
        </p:nvSpPr>
        <p:spPr>
          <a:xfrm>
            <a:off x="3814623" y="77887"/>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Titres</a:t>
            </a:r>
          </a:p>
        </p:txBody>
      </p:sp>
      <p:sp>
        <p:nvSpPr>
          <p:cNvPr id="19" name="TextBox 18">
            <a:extLst>
              <a:ext uri="{FF2B5EF4-FFF2-40B4-BE49-F238E27FC236}">
                <a16:creationId xmlns:a16="http://schemas.microsoft.com/office/drawing/2014/main" id="{01DE9704-546F-6444-936B-5500656EDCC3}"/>
              </a:ext>
            </a:extLst>
          </p:cNvPr>
          <p:cNvSpPr txBox="1"/>
          <p:nvPr/>
        </p:nvSpPr>
        <p:spPr>
          <a:xfrm>
            <a:off x="4793232" y="1049228"/>
            <a:ext cx="3877802" cy="954107"/>
          </a:xfrm>
          <a:prstGeom prst="rect">
            <a:avLst/>
          </a:prstGeom>
          <a:noFill/>
        </p:spPr>
        <p:txBody>
          <a:bodyPr wrap="square" numCol="1" spcCol="457200" rtlCol="0">
            <a:spAutoFit/>
          </a:bodyPr>
          <a:lstStyle/>
          <a:p>
            <a:r>
              <a:rPr lang="fr-CA" dirty="1" sz="2800">
                <a:solidFill>
                  <a:schemeClr val="tx2"/>
                </a:solidFill>
                <a:latin typeface="Sun Life Sans" panose="020B0504030304030303" pitchFamily="34" charset="0"/>
              </a:rPr>
              <a:t>Exigences en matière de formation continue</a:t>
            </a:r>
          </a:p>
        </p:txBody>
      </p:sp>
      <p:sp>
        <p:nvSpPr>
          <p:cNvPr id="16" name="Rounded Rectangle 15"/>
          <p:cNvSpPr/>
          <p:nvPr/>
        </p:nvSpPr>
        <p:spPr>
          <a:xfrm>
            <a:off x="1804382" y="1067383"/>
            <a:ext cx="2857846" cy="729375"/>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CA" dirty="1" sz="1600">
                <a:solidFill>
                  <a:schemeClr val="bg1"/>
                </a:solidFill>
                <a:latin typeface="Sun Life Sans" panose="020B0504030304030303" pitchFamily="34" charset="0"/>
              </a:rPr>
              <a:t>Planificateur financier – Pl. Fin. (français) / F.Pl (anglais)</a:t>
            </a:r>
          </a:p>
        </p:txBody>
      </p:sp>
      <p:pic>
        <p:nvPicPr>
          <p:cNvPr id="17" name="Picture 16"/>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73878" y="605005"/>
            <a:ext cx="1653344" cy="1654132"/>
          </a:xfrm>
          <a:prstGeom prst="rect">
            <a:avLst/>
          </a:prstGeom>
        </p:spPr>
      </p:pic>
      <p:graphicFrame>
        <p:nvGraphicFramePr>
          <p:cNvPr id="12" name="Table 11"/>
          <p:cNvGraphicFramePr>
            <a:graphicFrameLocks noGrp="1"/>
          </p:cNvGraphicFramePr>
          <p:nvPr>
            <p:extLst>
              <p:ext uri="{D42A27DB-BD31-4B8C-83A1-F6EECF244321}">
                <p14:modId xmlns:p14="http://schemas.microsoft.com/office/powerpoint/2010/main" val="339712974"/>
              </p:ext>
            </p:extLst>
          </p:nvPr>
        </p:nvGraphicFramePr>
        <p:xfrm>
          <a:off x="770775" y="2395282"/>
          <a:ext cx="7782907" cy="1571958"/>
        </p:xfrm>
        <a:graphic>
          <a:graphicData uri="http://schemas.openxmlformats.org/drawingml/2006/table">
            <a:tbl>
              <a:tblPr/>
              <a:tblGrid>
                <a:gridCol w="5699761">
                  <a:extLst>
                    <a:ext uri="{9D8B030D-6E8A-4147-A177-3AD203B41FA5}">
                      <a16:colId xmlns:a16="http://schemas.microsoft.com/office/drawing/2014/main" val="3641188938"/>
                    </a:ext>
                  </a:extLst>
                </a:gridCol>
                <a:gridCol w="2083146">
                  <a:extLst>
                    <a:ext uri="{9D8B030D-6E8A-4147-A177-3AD203B41FA5}">
                      <a16:colId xmlns:a16="http://schemas.microsoft.com/office/drawing/2014/main" val="2021891768"/>
                    </a:ext>
                  </a:extLst>
                </a:gridCol>
              </a:tblGrid>
              <a:tr h="231622">
                <a:tc>
                  <a:txBody>
                    <a:bodyPr/>
                    <a:lstStyle/>
                    <a:p>
                      <a:pPr algn="l" fontAlgn="t"/>
                      <a:r>
                        <a:rPr lang="fr-CA" dirty="1" sz="900">
                          <a:solidFill>
                            <a:srgbClr val="FFFFFF"/>
                          </a:solidFill>
                          <a:latin typeface="Open Sans"/>
                        </a:rPr>
                        <a:t>Catégorie de perfectionnement professionnel</a:t>
                      </a:r>
                    </a:p>
                  </a:txBody>
                  <a:tcPr marL="52754" marR="52754" marT="52754" marB="52754">
                    <a:lnL w="9525" cap="flat" cmpd="sng" algn="ctr">
                      <a:solidFill>
                        <a:srgbClr val="54677B"/>
                      </a:solidFill>
                      <a:prstDash val="solid"/>
                      <a:round/>
                      <a:headEnd type="none" w="med" len="med"/>
                      <a:tailEnd type="none" w="med" len="med"/>
                    </a:lnL>
                    <a:lnR w="9525" cap="flat" cmpd="sng" algn="ctr">
                      <a:solidFill>
                        <a:srgbClr val="54677B"/>
                      </a:solidFill>
                      <a:prstDash val="solid"/>
                      <a:round/>
                      <a:headEnd type="none" w="med" len="med"/>
                      <a:tailEnd type="none" w="med" len="med"/>
                    </a:lnR>
                    <a:lnT w="9525" cap="flat" cmpd="sng" algn="ctr">
                      <a:solidFill>
                        <a:srgbClr val="999999"/>
                      </a:solidFill>
                      <a:prstDash val="solid"/>
                      <a:round/>
                      <a:headEnd type="none" w="med" len="med"/>
                      <a:tailEnd type="none" w="med" len="med"/>
                    </a:lnT>
                    <a:lnB w="9525" cap="flat" cmpd="sng" algn="ctr">
                      <a:solidFill>
                        <a:srgbClr val="DBE2E8"/>
                      </a:solidFill>
                      <a:prstDash val="solid"/>
                      <a:round/>
                      <a:headEnd type="none" w="med" len="med"/>
                      <a:tailEnd type="none" w="med" len="med"/>
                    </a:lnB>
                    <a:solidFill>
                      <a:srgbClr val="54677B"/>
                    </a:solidFill>
                  </a:tcPr>
                </a:tc>
                <a:tc>
                  <a:txBody>
                    <a:bodyPr/>
                    <a:lstStyle/>
                    <a:p>
                      <a:pPr algn="l" fontAlgn="t"/>
                      <a:r>
                        <a:rPr lang="fr-CA" dirty="1" sz="900">
                          <a:solidFill>
                            <a:srgbClr val="FFFFFF"/>
                          </a:solidFill>
                          <a:latin typeface="Open Sans"/>
                        </a:rPr>
                        <a:t>Nombre d’unités de formation continue par cycle</a:t>
                      </a:r>
                    </a:p>
                  </a:txBody>
                  <a:tcPr marL="52754" marR="52754" marT="52754" marB="52754">
                    <a:lnL w="9525" cap="flat" cmpd="sng" algn="ctr">
                      <a:solidFill>
                        <a:srgbClr val="54677B"/>
                      </a:solidFill>
                      <a:prstDash val="solid"/>
                      <a:round/>
                      <a:headEnd type="none" w="med" len="med"/>
                      <a:tailEnd type="none" w="med" len="med"/>
                    </a:lnL>
                    <a:lnR w="9525" cap="flat" cmpd="sng" algn="ctr">
                      <a:solidFill>
                        <a:srgbClr val="999999"/>
                      </a:solidFill>
                      <a:prstDash val="solid"/>
                      <a:round/>
                      <a:headEnd type="none" w="med" len="med"/>
                      <a:tailEnd type="none" w="med" len="med"/>
                    </a:lnR>
                    <a:lnT w="9525" cap="flat" cmpd="sng" algn="ctr">
                      <a:solidFill>
                        <a:srgbClr val="999999"/>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54677B"/>
                    </a:solidFill>
                  </a:tcPr>
                </a:tc>
                <a:extLst>
                  <a:ext uri="{0D108BD9-81ED-4DB2-BD59-A6C34878D82A}">
                    <a16:rowId xmlns:a16="http://schemas.microsoft.com/office/drawing/2014/main" val="2275406127"/>
                  </a:ext>
                </a:extLst>
              </a:tr>
              <a:tr h="231622">
                <a:tc>
                  <a:txBody>
                    <a:bodyPr/>
                    <a:lstStyle/>
                    <a:p>
                      <a:pPr algn="l" fontAlgn="t"/>
                      <a:r>
                        <a:rPr lang="fr-CA" dirty="1" sz="900">
                          <a:latin typeface="Open Sans"/>
                        </a:rPr>
                        <a:t>Planification financière personnelle intégrée</a:t>
                      </a:r>
                    </a:p>
                  </a:txBody>
                  <a:tcPr marL="52754" marR="52754" marT="52754" marB="52754">
                    <a:lnL w="9525" cap="flat" cmpd="sng" algn="ctr">
                      <a:solidFill>
                        <a:srgbClr val="DBE2E8"/>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DBE2E8"/>
                      </a:solidFill>
                      <a:prstDash val="solid"/>
                      <a:round/>
                      <a:headEnd type="none" w="med" len="med"/>
                      <a:tailEnd type="none" w="med" len="med"/>
                    </a:lnT>
                    <a:lnB w="9525" cap="flat" cmpd="sng" algn="ctr">
                      <a:solidFill>
                        <a:srgbClr val="DBE2E8"/>
                      </a:solidFill>
                      <a:prstDash val="solid"/>
                      <a:round/>
                      <a:headEnd type="none" w="med" len="med"/>
                      <a:tailEnd type="none" w="med" len="med"/>
                    </a:lnB>
                    <a:solidFill>
                      <a:srgbClr val="EFF3F7"/>
                    </a:solidFill>
                  </a:tcPr>
                </a:tc>
                <a:tc>
                  <a:txBody>
                    <a:bodyPr/>
                    <a:lstStyle/>
                    <a:p>
                      <a:pPr algn="l" fontAlgn="t"/>
                      <a:r>
                        <a:rPr lang="fr-CA" dirty="1" sz="900">
                          <a:latin typeface="Open Sans"/>
                        </a:rPr>
                        <a:t>15 unités de formation continue</a:t>
                      </a:r>
                    </a:p>
                  </a:txBody>
                  <a:tcPr marL="52754" marR="52754" marT="52754" marB="52754">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DBE2E8"/>
                      </a:solidFill>
                      <a:prstDash val="solid"/>
                      <a:round/>
                      <a:headEnd type="none" w="med" len="med"/>
                      <a:tailEnd type="none" w="med" len="med"/>
                    </a:lnB>
                    <a:solidFill>
                      <a:srgbClr val="EFF3F7"/>
                    </a:solidFill>
                  </a:tcPr>
                </a:tc>
                <a:extLst>
                  <a:ext uri="{0D108BD9-81ED-4DB2-BD59-A6C34878D82A}">
                    <a16:rowId xmlns:a16="http://schemas.microsoft.com/office/drawing/2014/main" val="3544077689"/>
                  </a:ext>
                </a:extLst>
              </a:tr>
              <a:tr h="323698">
                <a:tc>
                  <a:txBody>
                    <a:bodyPr/>
                    <a:lstStyle/>
                    <a:p>
                      <a:pPr algn="l" fontAlgn="t"/>
                      <a:r>
                        <a:rPr lang="fr-CA" dirty="1" sz="900">
                          <a:latin typeface="Open Sans"/>
                        </a:rPr>
                        <a:t>Activités de formation dans l’un ou plusieurs des domaines de planification financière</a:t>
                      </a:r>
                    </a:p>
                  </a:txBody>
                  <a:tcPr marL="52754" marR="52754" marT="52754" marB="52754">
                    <a:lnL w="9525" cap="flat" cmpd="sng" algn="ctr">
                      <a:solidFill>
                        <a:srgbClr val="DBE2E8"/>
                      </a:solidFill>
                      <a:prstDash val="solid"/>
                      <a:round/>
                      <a:headEnd type="none" w="med" len="med"/>
                      <a:tailEnd type="none" w="med" len="med"/>
                    </a:lnL>
                    <a:lnR w="9525" cap="flat" cmpd="sng" algn="ctr">
                      <a:solidFill>
                        <a:srgbClr val="DBE2E8"/>
                      </a:solidFill>
                      <a:prstDash val="solid"/>
                      <a:round/>
                      <a:headEnd type="none" w="med" len="med"/>
                      <a:tailEnd type="none" w="med" len="med"/>
                    </a:lnR>
                    <a:lnT w="9525" cap="flat" cmpd="sng" algn="ctr">
                      <a:solidFill>
                        <a:srgbClr val="DBE2E8"/>
                      </a:solidFill>
                      <a:prstDash val="solid"/>
                      <a:round/>
                      <a:headEnd type="none" w="med" len="med"/>
                      <a:tailEnd type="none" w="med" len="med"/>
                    </a:lnT>
                    <a:lnB w="9525" cap="flat" cmpd="sng" algn="ctr">
                      <a:solidFill>
                        <a:srgbClr val="DBE2E8"/>
                      </a:solidFill>
                      <a:prstDash val="solid"/>
                      <a:round/>
                      <a:headEnd type="none" w="med" len="med"/>
                      <a:tailEnd type="none" w="med" len="med"/>
                    </a:lnB>
                    <a:solidFill>
                      <a:srgbClr val="FAFBFB"/>
                    </a:solidFill>
                  </a:tcPr>
                </a:tc>
                <a:tc>
                  <a:txBody>
                    <a:bodyPr/>
                    <a:lstStyle/>
                    <a:p>
                      <a:pPr algn="l" fontAlgn="t"/>
                      <a:r>
                        <a:rPr lang="fr-CA" dirty="1" sz="900">
                          <a:latin typeface="Open Sans"/>
                        </a:rPr>
                        <a:t>15 unités de formation continue</a:t>
                      </a:r>
                    </a:p>
                  </a:txBody>
                  <a:tcPr marL="52754" marR="52754" marT="52754" marB="52754">
                    <a:lnL w="9525" cap="flat" cmpd="sng" algn="ctr">
                      <a:solidFill>
                        <a:srgbClr val="DBE2E8"/>
                      </a:solidFill>
                      <a:prstDash val="solid"/>
                      <a:round/>
                      <a:headEnd type="none" w="med" len="med"/>
                      <a:tailEnd type="none" w="med" len="med"/>
                    </a:lnL>
                    <a:lnR w="9525" cap="flat" cmpd="sng" algn="ctr">
                      <a:solidFill>
                        <a:srgbClr val="DBE2E8"/>
                      </a:solidFill>
                      <a:prstDash val="solid"/>
                      <a:round/>
                      <a:headEnd type="none" w="med" len="med"/>
                      <a:tailEnd type="none" w="med" len="med"/>
                    </a:lnR>
                    <a:lnT w="9525" cap="flat" cmpd="sng" algn="ctr">
                      <a:solidFill>
                        <a:srgbClr val="DBE2E8"/>
                      </a:solidFill>
                      <a:prstDash val="solid"/>
                      <a:round/>
                      <a:headEnd type="none" w="med" len="med"/>
                      <a:tailEnd type="none" w="med" len="med"/>
                    </a:lnT>
                    <a:lnB w="9525" cap="flat" cmpd="sng" algn="ctr">
                      <a:solidFill>
                        <a:srgbClr val="DBE2E8"/>
                      </a:solidFill>
                      <a:prstDash val="solid"/>
                      <a:round/>
                      <a:headEnd type="none" w="med" len="med"/>
                      <a:tailEnd type="none" w="med" len="med"/>
                    </a:lnB>
                    <a:solidFill>
                      <a:srgbClr val="FAFBFB"/>
                    </a:solidFill>
                  </a:tcPr>
                </a:tc>
                <a:extLst>
                  <a:ext uri="{0D108BD9-81ED-4DB2-BD59-A6C34878D82A}">
                    <a16:rowId xmlns:a16="http://schemas.microsoft.com/office/drawing/2014/main" val="3846451789"/>
                  </a:ext>
                </a:extLst>
              </a:tr>
              <a:tr h="520256">
                <a:tc>
                  <a:txBody>
                    <a:bodyPr/>
                    <a:lstStyle/>
                    <a:p>
                      <a:pPr algn="l" fontAlgn="t"/>
                      <a:r>
                        <a:rPr lang="fr-CA" dirty="1" sz="900">
                          <a:latin typeface="Open Sans"/>
                        </a:rPr>
                        <a:t>Activités de formation dans des matières ayant trait à la conformité avec les normes, l’éthique et la conduite professionnelle (MC) et activités de formation dans des matières ayant trait à la conformité avec les normes, l’éthique et la conduite professionnelle en lien direct avec la planification financière (MC-PF)</a:t>
                      </a:r>
                    </a:p>
                  </a:txBody>
                  <a:tcPr marL="52754" marR="52754" marT="52754" marB="52754">
                    <a:lnL w="9525" cap="flat" cmpd="sng" algn="ctr">
                      <a:solidFill>
                        <a:srgbClr val="DBE2E8"/>
                      </a:solidFill>
                      <a:prstDash val="solid"/>
                      <a:round/>
                      <a:headEnd type="none" w="med" len="med"/>
                      <a:tailEnd type="none" w="med" len="med"/>
                    </a:lnL>
                    <a:lnR w="9525" cap="flat" cmpd="sng" algn="ctr">
                      <a:solidFill>
                        <a:srgbClr val="DBE2E8"/>
                      </a:solidFill>
                      <a:prstDash val="solid"/>
                      <a:round/>
                      <a:headEnd type="none" w="med" len="med"/>
                      <a:tailEnd type="none" w="med" len="med"/>
                    </a:lnR>
                    <a:lnT w="9525" cap="flat" cmpd="sng" algn="ctr">
                      <a:solidFill>
                        <a:srgbClr val="DBE2E8"/>
                      </a:solidFill>
                      <a:prstDash val="solid"/>
                      <a:round/>
                      <a:headEnd type="none" w="med" len="med"/>
                      <a:tailEnd type="none" w="med" len="med"/>
                    </a:lnT>
                    <a:lnB w="9525" cap="flat" cmpd="sng" algn="ctr">
                      <a:solidFill>
                        <a:srgbClr val="DBE2E8"/>
                      </a:solidFill>
                      <a:prstDash val="solid"/>
                      <a:round/>
                      <a:headEnd type="none" w="med" len="med"/>
                      <a:tailEnd type="none" w="med" len="med"/>
                    </a:lnB>
                    <a:solidFill>
                      <a:srgbClr val="EFF3F7"/>
                    </a:solidFill>
                  </a:tcPr>
                </a:tc>
                <a:tc>
                  <a:txBody>
                    <a:bodyPr/>
                    <a:lstStyle/>
                    <a:p>
                      <a:pPr algn="l" fontAlgn="t"/>
                      <a:r>
                        <a:rPr lang="fr-CA" dirty="1" sz="900">
                          <a:latin typeface="Open Sans"/>
                        </a:rPr>
                        <a:t>10 unités de formation continue, dont 5 de MC-PF*</a:t>
                      </a:r>
                    </a:p>
                  </a:txBody>
                  <a:tcPr marL="52754" marR="52754" marT="52754" marB="52754">
                    <a:lnL w="9525" cap="flat" cmpd="sng" algn="ctr">
                      <a:solidFill>
                        <a:srgbClr val="DBE2E8"/>
                      </a:solidFill>
                      <a:prstDash val="solid"/>
                      <a:round/>
                      <a:headEnd type="none" w="med" len="med"/>
                      <a:tailEnd type="none" w="med" len="med"/>
                    </a:lnL>
                    <a:lnR w="9525" cap="flat" cmpd="sng" algn="ctr">
                      <a:solidFill>
                        <a:srgbClr val="DBE2E8"/>
                      </a:solidFill>
                      <a:prstDash val="solid"/>
                      <a:round/>
                      <a:headEnd type="none" w="med" len="med"/>
                      <a:tailEnd type="none" w="med" len="med"/>
                    </a:lnR>
                    <a:lnT w="9525" cap="flat" cmpd="sng" algn="ctr">
                      <a:solidFill>
                        <a:srgbClr val="DBE2E8"/>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EFF3F7"/>
                    </a:solidFill>
                  </a:tcPr>
                </a:tc>
                <a:extLst>
                  <a:ext uri="{0D108BD9-81ED-4DB2-BD59-A6C34878D82A}">
                    <a16:rowId xmlns:a16="http://schemas.microsoft.com/office/drawing/2014/main" val="2429644870"/>
                  </a:ext>
                </a:extLst>
              </a:tr>
              <a:tr h="203467">
                <a:tc>
                  <a:txBody>
                    <a:bodyPr/>
                    <a:lstStyle/>
                    <a:p>
                      <a:pPr algn="l" fontAlgn="t"/>
                      <a:r>
                        <a:rPr lang="fr-CA" dirty="1" sz="900" b="1">
                          <a:latin typeface="Open Sans"/>
                        </a:rPr>
                        <a:t>Total</a:t>
                      </a:r>
                    </a:p>
                  </a:txBody>
                  <a:tcPr marL="52754" marR="52754" marT="52754" marB="52754">
                    <a:lnL w="9525" cap="flat" cmpd="sng" algn="ctr">
                      <a:solidFill>
                        <a:srgbClr val="DBE2E8"/>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DBE2E8"/>
                      </a:solidFill>
                      <a:prstDash val="solid"/>
                      <a:round/>
                      <a:headEnd type="none" w="med" len="med"/>
                      <a:tailEnd type="none" w="med" len="med"/>
                    </a:lnT>
                    <a:lnB w="9525" cap="flat" cmpd="sng" algn="ctr">
                      <a:solidFill>
                        <a:srgbClr val="DBE2E8"/>
                      </a:solidFill>
                      <a:prstDash val="solid"/>
                      <a:round/>
                      <a:headEnd type="none" w="med" len="med"/>
                      <a:tailEnd type="none" w="med" len="med"/>
                    </a:lnB>
                    <a:solidFill>
                      <a:srgbClr val="FAFBFB"/>
                    </a:solidFill>
                  </a:tcPr>
                </a:tc>
                <a:tc>
                  <a:txBody>
                    <a:bodyPr/>
                    <a:lstStyle/>
                    <a:p>
                      <a:pPr algn="l" fontAlgn="t"/>
                      <a:r>
                        <a:rPr lang="fr-CA" dirty="1" sz="900" b="1">
                          <a:latin typeface="Open Sans"/>
                        </a:rPr>
                        <a:t>40 unités de formation continue</a:t>
                      </a:r>
                    </a:p>
                  </a:txBody>
                  <a:tcPr marL="52754" marR="52754" marT="52754" marB="52754">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AFBFB"/>
                    </a:solidFill>
                  </a:tcPr>
                </a:tc>
                <a:extLst>
                  <a:ext uri="{0D108BD9-81ED-4DB2-BD59-A6C34878D82A}">
                    <a16:rowId xmlns:a16="http://schemas.microsoft.com/office/drawing/2014/main" val="75959466"/>
                  </a:ext>
                </a:extLst>
              </a:tr>
            </a:tbl>
          </a:graphicData>
        </a:graphic>
      </p:graphicFrame>
    </p:spTree>
    <p:custDataLst>
      <p:tags r:id="rId1"/>
    </p:custDataLst>
    <p:extLst>
      <p:ext uri="{BB962C8B-B14F-4D97-AF65-F5344CB8AC3E}">
        <p14:creationId xmlns:p14="http://schemas.microsoft.com/office/powerpoint/2010/main" val="12521118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745125" y="0"/>
            <a:ext cx="7861000" cy="5240142"/>
          </a:xfrm>
          <a:prstGeom prst="rect">
            <a:avLst/>
          </a:prstGeom>
        </p:spPr>
      </p:pic>
      <p:sp>
        <p:nvSpPr>
          <p:cNvPr id="11" name="Oval 10"/>
          <p:cNvSpPr/>
          <p:nvPr/>
        </p:nvSpPr>
        <p:spPr>
          <a:xfrm>
            <a:off x="-823564" y="-1092200"/>
            <a:ext cx="7678940" cy="73279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Oval 12"/>
          <p:cNvSpPr/>
          <p:nvPr/>
        </p:nvSpPr>
        <p:spPr>
          <a:xfrm>
            <a:off x="-1858566" y="-2046198"/>
            <a:ext cx="8244037" cy="8244035"/>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20" name="TextBox 19">
            <a:extLst>
              <a:ext uri="{FF2B5EF4-FFF2-40B4-BE49-F238E27FC236}">
                <a16:creationId xmlns:a16="http://schemas.microsoft.com/office/drawing/2014/main" id="{EFFAC51D-686C-6149-B1B3-36925C5CAAAF}"/>
              </a:ext>
            </a:extLst>
          </p:cNvPr>
          <p:cNvSpPr txBox="1"/>
          <p:nvPr/>
        </p:nvSpPr>
        <p:spPr>
          <a:xfrm>
            <a:off x="664284" y="246579"/>
            <a:ext cx="4703244"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du titre de Pl. Fin.</a:t>
            </a:r>
            <a:r>
              <a:rPr lang="fr-CA" dirty="1" sz="4000">
                <a:solidFill>
                  <a:srgbClr val="003946"/>
                </a:solidFill>
                <a:latin typeface="Sun Life Sans" panose="02000503000000020004" pitchFamily="2" charset="77"/>
              </a:rPr>
              <a:t> </a:t>
            </a:r>
          </a:p>
        </p:txBody>
      </p:sp>
      <p:sp>
        <p:nvSpPr>
          <p:cNvPr id="21" name="TextBox 20"/>
          <p:cNvSpPr txBox="1"/>
          <p:nvPr/>
        </p:nvSpPr>
        <p:spPr>
          <a:xfrm>
            <a:off x="3781298" y="732849"/>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Avantages</a:t>
            </a:r>
          </a:p>
        </p:txBody>
      </p:sp>
      <p:sp>
        <p:nvSpPr>
          <p:cNvPr id="8" name="TextBox 7"/>
          <p:cNvSpPr txBox="1"/>
          <p:nvPr/>
        </p:nvSpPr>
        <p:spPr>
          <a:xfrm>
            <a:off x="1103423" y="2257074"/>
            <a:ext cx="3888829" cy="954107"/>
          </a:xfrm>
          <a:prstGeom prst="rect">
            <a:avLst/>
          </a:prstGeom>
          <a:noFill/>
        </p:spPr>
        <p:txBody>
          <a:bodyPr wrap="square" rtlCol="0">
            <a:spAutoFit/>
          </a:bodyPr>
          <a:lstStyle/>
          <a:p>
            <a:r>
              <a:rPr lang="fr-CA" dirty="1" sz="2800">
                <a:solidFill>
                  <a:schemeClr val="tx2"/>
                </a:solidFill>
                <a:latin typeface="Sun Life Sans" panose="020B0504030304030303" pitchFamily="34" charset="0"/>
              </a:rPr>
              <a:t>Quels sont les avantages de ce titre?</a:t>
            </a:r>
          </a:p>
        </p:txBody>
      </p:sp>
    </p:spTree>
    <p:custDataLst>
      <p:tags r:id="rId1"/>
    </p:custDataLst>
    <p:extLst>
      <p:ext uri="{BB962C8B-B14F-4D97-AF65-F5344CB8AC3E}">
        <p14:creationId xmlns:p14="http://schemas.microsoft.com/office/powerpoint/2010/main" val="10206606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 name="Oval 29"/>
          <p:cNvSpPr/>
          <p:nvPr/>
        </p:nvSpPr>
        <p:spPr>
          <a:xfrm>
            <a:off x="2844658" y="-1204798"/>
            <a:ext cx="7376434" cy="73279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pic>
        <p:nvPicPr>
          <p:cNvPr id="15" name="Picture 14"/>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124237" y="0"/>
            <a:ext cx="5202828" cy="5202828"/>
          </a:xfrm>
          <a:prstGeom prst="rect">
            <a:avLst/>
          </a:prstGeom>
        </p:spPr>
      </p:pic>
      <p:sp>
        <p:nvSpPr>
          <p:cNvPr id="11" name="Oval 10"/>
          <p:cNvSpPr/>
          <p:nvPr/>
        </p:nvSpPr>
        <p:spPr>
          <a:xfrm>
            <a:off x="2294692" y="-1204798"/>
            <a:ext cx="7376434" cy="73279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Oval 12"/>
          <p:cNvSpPr/>
          <p:nvPr/>
        </p:nvSpPr>
        <p:spPr>
          <a:xfrm>
            <a:off x="1788707" y="-1841417"/>
            <a:ext cx="8244037" cy="8244035"/>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8" name="TextBox 7"/>
          <p:cNvSpPr txBox="1"/>
          <p:nvPr/>
        </p:nvSpPr>
        <p:spPr>
          <a:xfrm>
            <a:off x="3322342" y="200784"/>
            <a:ext cx="4503617" cy="646331"/>
          </a:xfrm>
          <a:prstGeom prst="rect">
            <a:avLst/>
          </a:prstGeom>
          <a:noFill/>
        </p:spPr>
        <p:txBody>
          <a:bodyPr wrap="square" rtlCol="0">
            <a:spAutoFit/>
          </a:bodyPr>
          <a:lstStyle/>
          <a:p>
            <a:r>
              <a:rPr lang="en-US" sz="3600" dirty="0">
                <a:solidFill>
                  <a:srgbClr val="003946"/>
                </a:solidFill>
                <a:latin typeface="Sun Life Sans" panose="020B0504030304030303" pitchFamily="34" charset="0"/>
              </a:rPr>
              <a:t>Reimbursements</a:t>
            </a:r>
            <a:endParaRPr lang="en-CA" sz="3600" dirty="0">
              <a:solidFill>
                <a:srgbClr val="003946"/>
              </a:solidFill>
              <a:latin typeface="Sun Life Sans" panose="020B0504030304030303" pitchFamily="34" charset="0"/>
            </a:endParaRPr>
          </a:p>
        </p:txBody>
      </p:sp>
      <p:sp>
        <p:nvSpPr>
          <p:cNvPr id="24" name="TextBox 23"/>
          <p:cNvSpPr txBox="1"/>
          <p:nvPr/>
        </p:nvSpPr>
        <p:spPr>
          <a:xfrm>
            <a:off x="5032603" y="838629"/>
            <a:ext cx="3948483" cy="400110"/>
          </a:xfrm>
          <a:prstGeom prst="rect">
            <a:avLst/>
          </a:prstGeom>
          <a:noFill/>
        </p:spPr>
        <p:txBody>
          <a:bodyPr wrap="square" rtlCol="0">
            <a:spAutoFit/>
          </a:bodyPr>
          <a:lstStyle/>
          <a:p>
            <a:r>
              <a:rPr lang="en-US" sz="2000" dirty="0">
                <a:solidFill>
                  <a:schemeClr val="accent1"/>
                </a:solidFill>
                <a:latin typeface="Sun Life Script" pitchFamily="2" charset="0"/>
              </a:rPr>
              <a:t>CLU, CFP, QAFP, TEP and FEA</a:t>
            </a:r>
            <a:endParaRPr lang="en-CA" sz="2000" dirty="0">
              <a:solidFill>
                <a:schemeClr val="accent1"/>
              </a:solidFill>
              <a:latin typeface="Sun Life Script" pitchFamily="2" charset="0"/>
            </a:endParaRPr>
          </a:p>
        </p:txBody>
      </p:sp>
      <p:sp>
        <p:nvSpPr>
          <p:cNvPr id="16" name="TextBox 15"/>
          <p:cNvSpPr txBox="1"/>
          <p:nvPr/>
        </p:nvSpPr>
        <p:spPr>
          <a:xfrm>
            <a:off x="3928328" y="1452883"/>
            <a:ext cx="5036768" cy="1200329"/>
          </a:xfrm>
          <a:prstGeom prst="rect">
            <a:avLst/>
          </a:prstGeom>
          <a:noFill/>
        </p:spPr>
        <p:txBody>
          <a:bodyPr wrap="square" rtlCol="0">
            <a:spAutoFit/>
          </a:bodyPr>
          <a:lstStyle/>
          <a:p>
            <a:r>
              <a:rPr lang="en-CA" dirty="0">
                <a:solidFill>
                  <a:schemeClr val="tx2"/>
                </a:solidFill>
                <a:latin typeface="Sun Life Sans" panose="020B0504030304030303" pitchFamily="34" charset="0"/>
              </a:rPr>
              <a:t>Advisors located outside Quebec:</a:t>
            </a:r>
          </a:p>
          <a:p>
            <a:pPr marL="285750" lvl="0" indent="-285750">
              <a:buFont typeface="Arial" panose="020B0604020202020204" pitchFamily="34" charset="0"/>
              <a:buChar char="•"/>
            </a:pPr>
            <a:r>
              <a:rPr lang="en-US" dirty="0">
                <a:solidFill>
                  <a:schemeClr val="tx2"/>
                </a:solidFill>
                <a:latin typeface="Sun Life Sans" panose="020B0504030304030303" pitchFamily="34" charset="0"/>
              </a:rPr>
              <a:t>CLU $3500</a:t>
            </a:r>
          </a:p>
          <a:p>
            <a:pPr marL="285750" lvl="0" indent="-285750">
              <a:buFont typeface="Arial" panose="020B0604020202020204" pitchFamily="34" charset="0"/>
              <a:buChar char="•"/>
            </a:pPr>
            <a:r>
              <a:rPr lang="en-US" dirty="0">
                <a:solidFill>
                  <a:schemeClr val="tx2"/>
                </a:solidFill>
                <a:latin typeface="Sun Life Sans" panose="020B0504030304030303" pitchFamily="34" charset="0"/>
              </a:rPr>
              <a:t>CFP $3500</a:t>
            </a:r>
          </a:p>
          <a:p>
            <a:pPr marL="285750" lvl="0" indent="-285750">
              <a:buFont typeface="Arial" panose="020B0604020202020204" pitchFamily="34" charset="0"/>
              <a:buChar char="•"/>
            </a:pPr>
            <a:r>
              <a:rPr lang="en-US" dirty="0">
                <a:solidFill>
                  <a:schemeClr val="tx2"/>
                </a:solidFill>
                <a:latin typeface="Sun Life Sans" panose="020B0504030304030303" pitchFamily="34" charset="0"/>
              </a:rPr>
              <a:t>QAFP $2000</a:t>
            </a:r>
          </a:p>
        </p:txBody>
      </p:sp>
      <p:pic>
        <p:nvPicPr>
          <p:cNvPr id="18" name="Picture 17"/>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3424654" y="1395413"/>
            <a:ext cx="503674" cy="503674"/>
          </a:xfrm>
          <a:prstGeom prst="rect">
            <a:avLst/>
          </a:prstGeom>
        </p:spPr>
      </p:pic>
      <p:pic>
        <p:nvPicPr>
          <p:cNvPr id="20" name="Picture 19"/>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3501759" y="3331916"/>
            <a:ext cx="503674" cy="503674"/>
          </a:xfrm>
          <a:prstGeom prst="rect">
            <a:avLst/>
          </a:prstGeom>
        </p:spPr>
      </p:pic>
      <p:sp>
        <p:nvSpPr>
          <p:cNvPr id="19" name="TextBox 18"/>
          <p:cNvSpPr txBox="1"/>
          <p:nvPr/>
        </p:nvSpPr>
        <p:spPr>
          <a:xfrm>
            <a:off x="4014491" y="3398437"/>
            <a:ext cx="5036768" cy="923330"/>
          </a:xfrm>
          <a:prstGeom prst="rect">
            <a:avLst/>
          </a:prstGeom>
          <a:noFill/>
        </p:spPr>
        <p:txBody>
          <a:bodyPr wrap="square" rtlCol="0">
            <a:spAutoFit/>
          </a:bodyPr>
          <a:lstStyle/>
          <a:p>
            <a:pPr lvl="0"/>
            <a:r>
              <a:rPr lang="en-US" dirty="0">
                <a:solidFill>
                  <a:schemeClr val="tx2"/>
                </a:solidFill>
                <a:latin typeface="Sun Life Sans" panose="020B0504030304030303" pitchFamily="34" charset="0"/>
              </a:rPr>
              <a:t>Advisors located in Quebec:</a:t>
            </a:r>
          </a:p>
          <a:p>
            <a:pPr marL="285750" lvl="0" indent="-285750">
              <a:buFont typeface="Arial" panose="020B0604020202020204" pitchFamily="34" charset="0"/>
              <a:buChar char="•"/>
            </a:pPr>
            <a:r>
              <a:rPr lang="en-US" dirty="0">
                <a:solidFill>
                  <a:schemeClr val="tx2"/>
                </a:solidFill>
                <a:latin typeface="Sun Life Sans" panose="020B0504030304030303" pitchFamily="34" charset="0"/>
              </a:rPr>
              <a:t>CLU $3000 </a:t>
            </a:r>
          </a:p>
          <a:p>
            <a:pPr marL="285750" lvl="0" indent="-285750">
              <a:buFont typeface="Arial" panose="020B0604020202020204" pitchFamily="34" charset="0"/>
              <a:buChar char="•"/>
            </a:pPr>
            <a:r>
              <a:rPr lang="en-US" dirty="0">
                <a:solidFill>
                  <a:schemeClr val="tx2"/>
                </a:solidFill>
                <a:latin typeface="Sun Life Sans" panose="020B0504030304030303" pitchFamily="34" charset="0"/>
              </a:rPr>
              <a:t>F. Pl. $5000</a:t>
            </a:r>
          </a:p>
        </p:txBody>
      </p:sp>
    </p:spTree>
    <p:custDataLst>
      <p:tags r:id="rId1"/>
    </p:custDataLst>
    <p:extLst>
      <p:ext uri="{BB962C8B-B14F-4D97-AF65-F5344CB8AC3E}">
        <p14:creationId xmlns:p14="http://schemas.microsoft.com/office/powerpoint/2010/main" val="7188016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flipH="1">
            <a:off x="-1944776" y="-663462"/>
            <a:ext cx="11111204" cy="7417320"/>
          </a:xfrm>
          <a:prstGeom prst="rect">
            <a:avLst/>
          </a:prstGeom>
        </p:spPr>
      </p:pic>
      <p:sp>
        <p:nvSpPr>
          <p:cNvPr id="7" name="Oval 6"/>
          <p:cNvSpPr/>
          <p:nvPr/>
        </p:nvSpPr>
        <p:spPr>
          <a:xfrm>
            <a:off x="4646693" y="-256500"/>
            <a:ext cx="5400000" cy="54000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5" name="Oval 14"/>
          <p:cNvSpPr/>
          <p:nvPr/>
        </p:nvSpPr>
        <p:spPr>
          <a:xfrm>
            <a:off x="4418092" y="-556591"/>
            <a:ext cx="5288749" cy="5288749"/>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TextBox 12"/>
          <p:cNvSpPr txBox="1"/>
          <p:nvPr/>
        </p:nvSpPr>
        <p:spPr>
          <a:xfrm>
            <a:off x="4801360" y="1774539"/>
            <a:ext cx="3986506" cy="769441"/>
          </a:xfrm>
          <a:prstGeom prst="rect">
            <a:avLst/>
          </a:prstGeom>
          <a:noFill/>
        </p:spPr>
        <p:txBody>
          <a:bodyPr wrap="square" rtlCol="0">
            <a:spAutoFit/>
          </a:bodyPr>
          <a:lstStyle/>
          <a:p>
            <a:r>
              <a:rPr lang="fr-CA" dirty="1" sz="4400">
                <a:solidFill>
                  <a:srgbClr val="003946"/>
                </a:solidFill>
                <a:latin typeface="Sun Life Sans" panose="020B0504030304030303" pitchFamily="34" charset="0"/>
              </a:rPr>
              <a:t>d’accompagnement</a:t>
            </a:r>
          </a:p>
        </p:txBody>
      </p:sp>
      <p:sp>
        <p:nvSpPr>
          <p:cNvPr id="14" name="Title 5">
            <a:extLst>
              <a:ext uri="{FF2B5EF4-FFF2-40B4-BE49-F238E27FC236}">
                <a16:creationId xmlns:a16="http://schemas.microsoft.com/office/drawing/2014/main" id="{42C97E06-D0D1-E049-A70E-3FBBC94AD452}"/>
              </a:ext>
            </a:extLst>
          </p:cNvPr>
          <p:cNvSpPr txBox="1">
            <a:spLocks/>
          </p:cNvSpPr>
          <p:nvPr/>
        </p:nvSpPr>
        <p:spPr>
          <a:xfrm>
            <a:off x="5848850" y="2443500"/>
            <a:ext cx="4047272" cy="994172"/>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0" i="0" u="none" kern="1200">
                <a:solidFill>
                  <a:srgbClr val="003946"/>
                </a:solidFill>
                <a:latin typeface="Calibri"/>
                <a:ea typeface="+mj-ea"/>
                <a:cs typeface="Calibri"/>
              </a:defRPr>
            </a:lvl1pPr>
          </a:lstStyle>
          <a:p>
            <a:r>
              <a:rPr lang="fr-CA" dirty="1" sz="4800">
                <a:solidFill>
                  <a:srgbClr val="EAAB00"/>
                </a:solidFill>
                <a:latin typeface="Sun Life Script" pitchFamily="2" charset="0"/>
              </a:rPr>
              <a:t>Titres</a:t>
            </a:r>
          </a:p>
        </p:txBody>
      </p:sp>
    </p:spTree>
    <p:custDataLst>
      <p:tags r:id="rId1"/>
    </p:custDataLst>
    <p:extLst>
      <p:ext uri="{BB962C8B-B14F-4D97-AF65-F5344CB8AC3E}">
        <p14:creationId xmlns:p14="http://schemas.microsoft.com/office/powerpoint/2010/main" val="21376404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93192" y="4581144"/>
            <a:ext cx="3471126"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9" name="TextBox 18">
            <a:extLst>
              <a:ext uri="{FF2B5EF4-FFF2-40B4-BE49-F238E27FC236}">
                <a16:creationId xmlns:a16="http://schemas.microsoft.com/office/drawing/2014/main" id="{01DE9704-546F-6444-936B-5500656EDCC3}"/>
              </a:ext>
            </a:extLst>
          </p:cNvPr>
          <p:cNvSpPr txBox="1"/>
          <p:nvPr/>
        </p:nvSpPr>
        <p:spPr>
          <a:xfrm>
            <a:off x="4952972" y="1720060"/>
            <a:ext cx="3207054" cy="523220"/>
          </a:xfrm>
          <a:prstGeom prst="rect">
            <a:avLst/>
          </a:prstGeom>
          <a:noFill/>
        </p:spPr>
        <p:txBody>
          <a:bodyPr wrap="square" numCol="1" spcCol="457200" rtlCol="0">
            <a:spAutoFit/>
          </a:bodyPr>
          <a:lstStyle/>
          <a:p>
            <a:r>
              <a:rPr lang="fr-CA" dirty="1" sz="2800">
                <a:solidFill>
                  <a:schemeClr val="tx2"/>
                </a:solidFill>
                <a:latin typeface="Sun Life Sans" panose="020B0504030304030303" pitchFamily="34" charset="0"/>
              </a:rPr>
              <a:t>Qu’est-ce que c’est?</a:t>
            </a:r>
          </a:p>
        </p:txBody>
      </p:sp>
      <p:sp>
        <p:nvSpPr>
          <p:cNvPr id="20" name="TextBox 19">
            <a:extLst>
              <a:ext uri="{FF2B5EF4-FFF2-40B4-BE49-F238E27FC236}">
                <a16:creationId xmlns:a16="http://schemas.microsoft.com/office/drawing/2014/main" id="{01DE9704-546F-6444-936B-5500656EDCC3}"/>
              </a:ext>
            </a:extLst>
          </p:cNvPr>
          <p:cNvSpPr txBox="1"/>
          <p:nvPr/>
        </p:nvSpPr>
        <p:spPr>
          <a:xfrm>
            <a:off x="1014454" y="3057122"/>
            <a:ext cx="7456884" cy="1815882"/>
          </a:xfrm>
          <a:prstGeom prst="rect">
            <a:avLst/>
          </a:prstGeom>
          <a:noFill/>
        </p:spPr>
        <p:txBody>
          <a:bodyPr wrap="square" numCol="1" spcCol="457200" rtlCol="0">
            <a:spAutoFit/>
          </a:bodyPr>
          <a:lstStyle/>
          <a:p>
            <a:r>
              <a:rPr lang="fr-CA" dirty="1" sz="1600">
                <a:solidFill>
                  <a:schemeClr val="tx2"/>
                </a:solidFill>
                <a:latin typeface="Sun Life Sans" panose="020B0504030304030303" pitchFamily="34" charset="0"/>
              </a:rPr>
              <a:t>Afin de donner à ses membres qui détiennent un permis en assurance de personnes ou en assurance collective l’occasion de développer une plus grande expertise dans leur domaine d’exercice, la Chambre de la sécurité financière leur confère deux titres professionnels exclusifs : assureur-vie agréé (A.V.A.) et assureur-vie certifié (A.V.C.).</a:t>
            </a:r>
            <a:r>
              <a:rPr lang="fr-CA" dirty="1" sz="1600">
                <a:solidFill>
                  <a:schemeClr val="tx2"/>
                </a:solidFill>
                <a:latin typeface="Sun Life Sans" panose="020B0504030304030303" pitchFamily="34" charset="0"/>
              </a:rPr>
              <a:t> </a:t>
            </a:r>
            <a:r>
              <a:rPr lang="fr-CA" dirty="1" sz="1600">
                <a:solidFill>
                  <a:schemeClr val="tx2"/>
                </a:solidFill>
                <a:latin typeface="Sun Life Sans" panose="020B0504030304030303" pitchFamily="34" charset="0"/>
              </a:rPr>
              <a:t>Ces titres garantissent l’expertise et la réputation du membre. Seuls les membres qui suivent le programme d’apprentissage – qui est par ailleurs très demandant – peuvent les obtenir.</a:t>
            </a:r>
          </a:p>
        </p:txBody>
      </p:sp>
      <p:sp>
        <p:nvSpPr>
          <p:cNvPr id="11" name="Rounded Rectangle 10"/>
          <p:cNvSpPr/>
          <p:nvPr/>
        </p:nvSpPr>
        <p:spPr>
          <a:xfrm>
            <a:off x="1119453" y="1436924"/>
            <a:ext cx="3258350" cy="1244084"/>
          </a:xfrm>
          <a:prstGeom prst="roundRect">
            <a:avLst/>
          </a:prstGeom>
          <a:solidFill>
            <a:srgbClr val="138179"/>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a:latin typeface="Sun Life Sans" panose="020B0504030304030303" pitchFamily="34" charset="0"/>
              </a:rPr>
              <a:t>Assureur-vie agréé (AVA) / Assureur-vie certifié (AVC)</a:t>
            </a:r>
          </a:p>
        </p:txBody>
      </p:sp>
      <p:pic>
        <p:nvPicPr>
          <p:cNvPr id="12" name="Picture 1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298628" y="761571"/>
            <a:ext cx="900000" cy="900000"/>
          </a:xfrm>
          <a:prstGeom prst="rect">
            <a:avLst/>
          </a:prstGeom>
        </p:spPr>
      </p:pic>
      <p:sp>
        <p:nvSpPr>
          <p:cNvPr id="13" name="TextBox 12">
            <a:extLst>
              <a:ext uri="{FF2B5EF4-FFF2-40B4-BE49-F238E27FC236}">
                <a16:creationId xmlns:a16="http://schemas.microsoft.com/office/drawing/2014/main" id="{EFFAC51D-686C-6149-B1B3-36925C5CAAAF}"/>
              </a:ext>
            </a:extLst>
          </p:cNvPr>
          <p:cNvSpPr txBox="1"/>
          <p:nvPr/>
        </p:nvSpPr>
        <p:spPr>
          <a:xfrm>
            <a:off x="1346060" y="127795"/>
            <a:ext cx="4220450"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d’accompagnement</a:t>
            </a:r>
          </a:p>
        </p:txBody>
      </p:sp>
      <p:sp>
        <p:nvSpPr>
          <p:cNvPr id="16" name="TextBox 15"/>
          <p:cNvSpPr txBox="1"/>
          <p:nvPr/>
        </p:nvSpPr>
        <p:spPr>
          <a:xfrm>
            <a:off x="4572000" y="548739"/>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Titres</a:t>
            </a:r>
          </a:p>
        </p:txBody>
      </p:sp>
    </p:spTree>
    <p:custDataLst>
      <p:tags r:id="rId1"/>
    </p:custDataLst>
    <p:extLst>
      <p:ext uri="{BB962C8B-B14F-4D97-AF65-F5344CB8AC3E}">
        <p14:creationId xmlns:p14="http://schemas.microsoft.com/office/powerpoint/2010/main" val="49633690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93192" y="4581144"/>
            <a:ext cx="3471126"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9" name="TextBox 18">
            <a:extLst>
              <a:ext uri="{FF2B5EF4-FFF2-40B4-BE49-F238E27FC236}">
                <a16:creationId xmlns:a16="http://schemas.microsoft.com/office/drawing/2014/main" id="{01DE9704-546F-6444-936B-5500656EDCC3}"/>
              </a:ext>
            </a:extLst>
          </p:cNvPr>
          <p:cNvSpPr txBox="1"/>
          <p:nvPr/>
        </p:nvSpPr>
        <p:spPr>
          <a:xfrm>
            <a:off x="697782" y="1400374"/>
            <a:ext cx="3575746" cy="523220"/>
          </a:xfrm>
          <a:prstGeom prst="rect">
            <a:avLst/>
          </a:prstGeom>
          <a:noFill/>
        </p:spPr>
        <p:txBody>
          <a:bodyPr wrap="square" numCol="1" spcCol="457200" rtlCol="0">
            <a:spAutoFit/>
          </a:bodyPr>
          <a:lstStyle/>
          <a:p>
            <a:r>
              <a:rPr lang="fr-CA" dirty="1" sz="2800">
                <a:solidFill>
                  <a:schemeClr val="tx2"/>
                </a:solidFill>
                <a:latin typeface="Sun Life Sans" panose="020B0504030304030303" pitchFamily="34" charset="0"/>
              </a:rPr>
              <a:t>Comment obtenir ce titre?</a:t>
            </a:r>
          </a:p>
        </p:txBody>
      </p:sp>
      <p:sp>
        <p:nvSpPr>
          <p:cNvPr id="11" name="Rounded Rectangle 10"/>
          <p:cNvSpPr/>
          <p:nvPr/>
        </p:nvSpPr>
        <p:spPr>
          <a:xfrm>
            <a:off x="888225" y="2779741"/>
            <a:ext cx="3258350" cy="1244084"/>
          </a:xfrm>
          <a:prstGeom prst="roundRect">
            <a:avLst/>
          </a:prstGeom>
          <a:solidFill>
            <a:srgbClr val="138179"/>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a:latin typeface="Sun Life Sans" panose="020B0504030304030303" pitchFamily="34" charset="0"/>
              </a:rPr>
              <a:t>Assureur-vie agréé (AVA) / Assureur-vie certifié (AVC)</a:t>
            </a:r>
          </a:p>
        </p:txBody>
      </p:sp>
      <p:pic>
        <p:nvPicPr>
          <p:cNvPr id="12" name="Picture 1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067400" y="2104388"/>
            <a:ext cx="900000" cy="900000"/>
          </a:xfrm>
          <a:prstGeom prst="rect">
            <a:avLst/>
          </a:prstGeom>
        </p:spPr>
      </p:pic>
      <p:sp>
        <p:nvSpPr>
          <p:cNvPr id="13" name="TextBox 12">
            <a:extLst>
              <a:ext uri="{FF2B5EF4-FFF2-40B4-BE49-F238E27FC236}">
                <a16:creationId xmlns:a16="http://schemas.microsoft.com/office/drawing/2014/main" id="{EFFAC51D-686C-6149-B1B3-36925C5CAAAF}"/>
              </a:ext>
            </a:extLst>
          </p:cNvPr>
          <p:cNvSpPr txBox="1"/>
          <p:nvPr/>
        </p:nvSpPr>
        <p:spPr>
          <a:xfrm>
            <a:off x="1346060" y="127795"/>
            <a:ext cx="4220450"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d’accompagnement</a:t>
            </a:r>
          </a:p>
        </p:txBody>
      </p:sp>
      <p:sp>
        <p:nvSpPr>
          <p:cNvPr id="16" name="TextBox 15"/>
          <p:cNvSpPr txBox="1"/>
          <p:nvPr/>
        </p:nvSpPr>
        <p:spPr>
          <a:xfrm>
            <a:off x="4572000" y="548739"/>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Titres</a:t>
            </a:r>
          </a:p>
        </p:txBody>
      </p:sp>
      <p:sp>
        <p:nvSpPr>
          <p:cNvPr id="10" name="TextBox 9"/>
          <p:cNvSpPr txBox="1"/>
          <p:nvPr/>
        </p:nvSpPr>
        <p:spPr>
          <a:xfrm>
            <a:off x="5133615" y="2093958"/>
            <a:ext cx="4272874" cy="646331"/>
          </a:xfrm>
          <a:prstGeom prst="rect">
            <a:avLst/>
          </a:prstGeom>
          <a:noFill/>
        </p:spPr>
        <p:txBody>
          <a:bodyPr wrap="square" rtlCol="0">
            <a:spAutoFit/>
          </a:bodyPr>
          <a:lstStyle/>
          <a:p>
            <a:r>
              <a:rPr lang="fr-CA" dirty="1">
                <a:solidFill>
                  <a:schemeClr val="tx2"/>
                </a:solidFill>
                <a:latin typeface="Sun Life Sans" panose="020B0504030304030303" pitchFamily="34" charset="0"/>
                <a:cs typeface="Arial" panose="020B0604020202020204" pitchFamily="34" charset="0"/>
              </a:rPr>
              <a:t>Développer l’aptitude à cerner et à analyser les besoins financiers</a:t>
            </a:r>
            <a:r>
              <a:rPr lang="fr-CA" dirty="1">
                <a:solidFill>
                  <a:schemeClr val="tx2"/>
                </a:solidFill>
                <a:latin typeface="Sun Life Sans" panose="020B0504030304030303" pitchFamily="34" charset="0"/>
                <a:cs typeface="Arial" panose="020B0604020202020204" pitchFamily="34" charset="0"/>
              </a:rPr>
              <a:t> </a:t>
            </a:r>
          </a:p>
        </p:txBody>
      </p:sp>
      <p:sp>
        <p:nvSpPr>
          <p:cNvPr id="15" name="TextBox 14"/>
          <p:cNvSpPr txBox="1"/>
          <p:nvPr/>
        </p:nvSpPr>
        <p:spPr>
          <a:xfrm>
            <a:off x="5133615" y="2901964"/>
            <a:ext cx="4576188" cy="369332"/>
          </a:xfrm>
          <a:prstGeom prst="rect">
            <a:avLst/>
          </a:prstGeom>
          <a:noFill/>
        </p:spPr>
        <p:txBody>
          <a:bodyPr wrap="square" rtlCol="0">
            <a:spAutoFit/>
          </a:bodyPr>
          <a:lstStyle/>
          <a:p>
            <a:r>
              <a:rPr lang="fr-CA" dirty="1">
                <a:solidFill>
                  <a:srgbClr val="003946"/>
                </a:solidFill>
                <a:latin typeface="Sun Life Sans" panose="020B0504030304030303" pitchFamily="34" charset="0"/>
              </a:rPr>
              <a:t>Exigences d’admission</a:t>
            </a:r>
          </a:p>
        </p:txBody>
      </p:sp>
      <p:pic>
        <p:nvPicPr>
          <p:cNvPr id="17" name="Picture 16"/>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4515267" y="2123280"/>
            <a:ext cx="503674" cy="503674"/>
          </a:xfrm>
          <a:prstGeom prst="rect">
            <a:avLst/>
          </a:prstGeom>
        </p:spPr>
      </p:pic>
      <p:pic>
        <p:nvPicPr>
          <p:cNvPr id="18" name="Picture 17"/>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4515267" y="2826640"/>
            <a:ext cx="503674" cy="503674"/>
          </a:xfrm>
          <a:prstGeom prst="rect">
            <a:avLst/>
          </a:prstGeom>
        </p:spPr>
      </p:pic>
      <p:sp>
        <p:nvSpPr>
          <p:cNvPr id="21" name="TextBox 20"/>
          <p:cNvSpPr txBox="1"/>
          <p:nvPr/>
        </p:nvSpPr>
        <p:spPr>
          <a:xfrm>
            <a:off x="5133615" y="3605324"/>
            <a:ext cx="4272874" cy="369332"/>
          </a:xfrm>
          <a:prstGeom prst="rect">
            <a:avLst/>
          </a:prstGeom>
          <a:noFill/>
        </p:spPr>
        <p:txBody>
          <a:bodyPr wrap="square" rtlCol="0">
            <a:spAutoFit/>
          </a:bodyPr>
          <a:lstStyle/>
          <a:p>
            <a:r>
              <a:rPr lang="fr-CA" dirty="1">
                <a:solidFill>
                  <a:srgbClr val="003946"/>
                </a:solidFill>
                <a:latin typeface="Sun Life Sans" panose="020B0504030304030303" pitchFamily="34" charset="0"/>
              </a:rPr>
              <a:t>Obtenir le titre professionnel</a:t>
            </a:r>
          </a:p>
        </p:txBody>
      </p:sp>
      <p:pic>
        <p:nvPicPr>
          <p:cNvPr id="22" name="Picture 21"/>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4515267" y="3530000"/>
            <a:ext cx="503674" cy="503674"/>
          </a:xfrm>
          <a:prstGeom prst="rect">
            <a:avLst/>
          </a:prstGeom>
        </p:spPr>
      </p:pic>
      <p:sp>
        <p:nvSpPr>
          <p:cNvPr id="23" name="TextBox 22"/>
          <p:cNvSpPr txBox="1"/>
          <p:nvPr/>
        </p:nvSpPr>
        <p:spPr>
          <a:xfrm>
            <a:off x="5133615" y="1495244"/>
            <a:ext cx="4272874" cy="369332"/>
          </a:xfrm>
          <a:prstGeom prst="rect">
            <a:avLst/>
          </a:prstGeom>
          <a:noFill/>
        </p:spPr>
        <p:txBody>
          <a:bodyPr wrap="square" rtlCol="0">
            <a:spAutoFit/>
          </a:bodyPr>
          <a:lstStyle/>
          <a:p>
            <a:r>
              <a:rPr lang="fr-CA" dirty="1">
                <a:solidFill>
                  <a:srgbClr val="003946"/>
                </a:solidFill>
                <a:latin typeface="Sun Life Sans" panose="020B0504030304030303" pitchFamily="34" charset="0"/>
              </a:rPr>
              <a:t>Formation universitaire</a:t>
            </a:r>
          </a:p>
        </p:txBody>
      </p:sp>
      <p:pic>
        <p:nvPicPr>
          <p:cNvPr id="24" name="Picture 23"/>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4515267" y="1419920"/>
            <a:ext cx="503674" cy="503674"/>
          </a:xfrm>
          <a:prstGeom prst="rect">
            <a:avLst/>
          </a:prstGeom>
        </p:spPr>
      </p:pic>
    </p:spTree>
    <p:custDataLst>
      <p:tags r:id="rId1"/>
    </p:custDataLst>
    <p:extLst>
      <p:ext uri="{BB962C8B-B14F-4D97-AF65-F5344CB8AC3E}">
        <p14:creationId xmlns:p14="http://schemas.microsoft.com/office/powerpoint/2010/main" val="65690086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flipH="1">
            <a:off x="2089666" y="-636"/>
            <a:ext cx="7054334" cy="5144135"/>
          </a:xfrm>
          <a:prstGeom prst="rect">
            <a:avLst/>
          </a:prstGeom>
        </p:spPr>
      </p:pic>
      <p:sp>
        <p:nvSpPr>
          <p:cNvPr id="11" name="Oval 10"/>
          <p:cNvSpPr/>
          <p:nvPr/>
        </p:nvSpPr>
        <p:spPr>
          <a:xfrm>
            <a:off x="-2415828" y="-1092518"/>
            <a:ext cx="7678940" cy="73279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Oval 12"/>
          <p:cNvSpPr/>
          <p:nvPr/>
        </p:nvSpPr>
        <p:spPr>
          <a:xfrm>
            <a:off x="-1858566" y="-2046198"/>
            <a:ext cx="8244037" cy="8244035"/>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0" name="TextBox 9"/>
          <p:cNvSpPr txBox="1"/>
          <p:nvPr/>
        </p:nvSpPr>
        <p:spPr>
          <a:xfrm>
            <a:off x="525354" y="2562568"/>
            <a:ext cx="3888829" cy="954107"/>
          </a:xfrm>
          <a:prstGeom prst="rect">
            <a:avLst/>
          </a:prstGeom>
          <a:noFill/>
        </p:spPr>
        <p:txBody>
          <a:bodyPr wrap="square" rtlCol="0">
            <a:spAutoFit/>
          </a:bodyPr>
          <a:lstStyle/>
          <a:p>
            <a:r>
              <a:rPr lang="fr-CA" dirty="1" sz="2800">
                <a:solidFill>
                  <a:schemeClr val="tx2"/>
                </a:solidFill>
                <a:latin typeface="Sun Life Sans" panose="020B0504030304030303" pitchFamily="34" charset="0"/>
              </a:rPr>
              <a:t>Quels sont les avantages de ce titre?</a:t>
            </a:r>
          </a:p>
        </p:txBody>
      </p:sp>
      <p:sp>
        <p:nvSpPr>
          <p:cNvPr id="20" name="TextBox 19">
            <a:extLst>
              <a:ext uri="{FF2B5EF4-FFF2-40B4-BE49-F238E27FC236}">
                <a16:creationId xmlns:a16="http://schemas.microsoft.com/office/drawing/2014/main" id="{EFFAC51D-686C-6149-B1B3-36925C5CAAAF}"/>
              </a:ext>
            </a:extLst>
          </p:cNvPr>
          <p:cNvSpPr txBox="1"/>
          <p:nvPr/>
        </p:nvSpPr>
        <p:spPr>
          <a:xfrm>
            <a:off x="274022" y="200607"/>
            <a:ext cx="2952309" cy="1323439"/>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d’AVA/AVC</a:t>
            </a:r>
            <a:r>
              <a:rPr lang="fr-CA" dirty="1" sz="4000">
                <a:solidFill>
                  <a:srgbClr val="003946"/>
                </a:solidFill>
                <a:latin typeface="Sun Life Sans" panose="02000503000000020004" pitchFamily="2" charset="77"/>
              </a:rPr>
              <a:t> </a:t>
            </a:r>
          </a:p>
          <a:p>
            <a:r>
              <a:rPr lang="fr-CA" dirty="1" sz="4000">
                <a:solidFill>
                  <a:srgbClr val="003946"/>
                </a:solidFill>
                <a:latin typeface="Sun Life Sans" panose="02000503000000020004" pitchFamily="2" charset="77"/>
              </a:rPr>
              <a:t>du titre</a:t>
            </a:r>
            <a:r>
              <a:rPr lang="fr-CA" dirty="1" sz="4000">
                <a:solidFill>
                  <a:srgbClr val="003946"/>
                </a:solidFill>
                <a:latin typeface="Sun Life Sans" panose="02000503000000020004" pitchFamily="2" charset="77"/>
              </a:rPr>
              <a:t> </a:t>
            </a:r>
          </a:p>
        </p:txBody>
      </p:sp>
      <p:sp>
        <p:nvSpPr>
          <p:cNvPr id="21" name="TextBox 20"/>
          <p:cNvSpPr txBox="1"/>
          <p:nvPr/>
        </p:nvSpPr>
        <p:spPr>
          <a:xfrm>
            <a:off x="2028807" y="1254945"/>
            <a:ext cx="3588026" cy="830997"/>
          </a:xfrm>
          <a:prstGeom prst="rect">
            <a:avLst/>
          </a:prstGeom>
          <a:noFill/>
        </p:spPr>
        <p:txBody>
          <a:bodyPr wrap="square" rtlCol="0">
            <a:spAutoFit/>
          </a:bodyPr>
          <a:lstStyle/>
          <a:p>
            <a:r>
              <a:rPr lang="fr-CA" dirty="1" sz="4800">
                <a:solidFill>
                  <a:srgbClr val="EAAB00"/>
                </a:solidFill>
                <a:latin typeface="Sun Life Script" pitchFamily="2" charset="0"/>
              </a:rPr>
              <a:t>Avantages</a:t>
            </a:r>
          </a:p>
        </p:txBody>
      </p:sp>
    </p:spTree>
    <p:custDataLst>
      <p:tags r:id="rId1"/>
    </p:custDataLst>
    <p:extLst>
      <p:ext uri="{BB962C8B-B14F-4D97-AF65-F5344CB8AC3E}">
        <p14:creationId xmlns:p14="http://schemas.microsoft.com/office/powerpoint/2010/main" val="18399970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p:cNvSpPr/>
          <p:nvPr/>
        </p:nvSpPr>
        <p:spPr>
          <a:xfrm>
            <a:off x="393192" y="4581144"/>
            <a:ext cx="3471126"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9" name="TextBox 18">
            <a:extLst>
              <a:ext uri="{FF2B5EF4-FFF2-40B4-BE49-F238E27FC236}">
                <a16:creationId xmlns:a16="http://schemas.microsoft.com/office/drawing/2014/main" id="{01DE9704-546F-6444-936B-5500656EDCC3}"/>
              </a:ext>
            </a:extLst>
          </p:cNvPr>
          <p:cNvSpPr txBox="1"/>
          <p:nvPr/>
        </p:nvSpPr>
        <p:spPr>
          <a:xfrm>
            <a:off x="4785017" y="1945197"/>
            <a:ext cx="3207054" cy="523220"/>
          </a:xfrm>
          <a:prstGeom prst="rect">
            <a:avLst/>
          </a:prstGeom>
          <a:noFill/>
        </p:spPr>
        <p:txBody>
          <a:bodyPr wrap="square" numCol="1" spcCol="457200" rtlCol="0">
            <a:spAutoFit/>
          </a:bodyPr>
          <a:lstStyle/>
          <a:p>
            <a:r>
              <a:rPr lang="en-CA" sz="2800" dirty="0">
                <a:solidFill>
                  <a:schemeClr val="tx2"/>
                </a:solidFill>
                <a:latin typeface="Sun Life Sans" panose="020B0504030304030303" pitchFamily="34" charset="0"/>
              </a:rPr>
              <a:t>What is it?</a:t>
            </a:r>
          </a:p>
        </p:txBody>
      </p:sp>
      <p:sp>
        <p:nvSpPr>
          <p:cNvPr id="20" name="TextBox 19">
            <a:extLst>
              <a:ext uri="{FF2B5EF4-FFF2-40B4-BE49-F238E27FC236}">
                <a16:creationId xmlns:a16="http://schemas.microsoft.com/office/drawing/2014/main" id="{01DE9704-546F-6444-936B-5500656EDCC3}"/>
              </a:ext>
            </a:extLst>
          </p:cNvPr>
          <p:cNvSpPr txBox="1"/>
          <p:nvPr/>
        </p:nvSpPr>
        <p:spPr>
          <a:xfrm>
            <a:off x="1176877" y="3152605"/>
            <a:ext cx="7216281" cy="1323439"/>
          </a:xfrm>
          <a:prstGeom prst="rect">
            <a:avLst/>
          </a:prstGeom>
          <a:noFill/>
        </p:spPr>
        <p:txBody>
          <a:bodyPr wrap="square" numCol="1" spcCol="457200" rtlCol="0">
            <a:spAutoFit/>
          </a:bodyPr>
          <a:lstStyle/>
          <a:p>
            <a:r>
              <a:rPr lang="en-US" sz="1600" dirty="0">
                <a:solidFill>
                  <a:schemeClr val="tx2"/>
                </a:solidFill>
                <a:latin typeface="Sun Life Sans" panose="020B0504030304030303" pitchFamily="34" charset="0"/>
              </a:rPr>
              <a:t>A family enterprise advisor is trained to lead a team of multi disciplinary advisors as the central voice to understand and address the needs of the Family enterprise. An FEA learns to speak the language of the family enterprise and to understand and address the unique challenges faced by families, their business, and their relationships.</a:t>
            </a:r>
          </a:p>
        </p:txBody>
      </p:sp>
      <p:sp>
        <p:nvSpPr>
          <p:cNvPr id="11" name="TextBox 10">
            <a:extLst>
              <a:ext uri="{FF2B5EF4-FFF2-40B4-BE49-F238E27FC236}">
                <a16:creationId xmlns:a16="http://schemas.microsoft.com/office/drawing/2014/main" id="{EFFAC51D-686C-6149-B1B3-36925C5CAAAF}"/>
              </a:ext>
            </a:extLst>
          </p:cNvPr>
          <p:cNvSpPr txBox="1"/>
          <p:nvPr/>
        </p:nvSpPr>
        <p:spPr>
          <a:xfrm>
            <a:off x="1346060" y="127795"/>
            <a:ext cx="4220450" cy="707886"/>
          </a:xfrm>
          <a:prstGeom prst="rect">
            <a:avLst/>
          </a:prstGeom>
          <a:noFill/>
        </p:spPr>
        <p:txBody>
          <a:bodyPr wrap="square" rtlCol="0">
            <a:spAutoFit/>
          </a:bodyPr>
          <a:lstStyle/>
          <a:p>
            <a:r>
              <a:rPr lang="en-US" sz="4000" dirty="0">
                <a:solidFill>
                  <a:srgbClr val="003946"/>
                </a:solidFill>
                <a:latin typeface="Sun Life Sans" panose="02000503000000020004" pitchFamily="2" charset="77"/>
              </a:rPr>
              <a:t>Accompanying</a:t>
            </a:r>
          </a:p>
        </p:txBody>
      </p:sp>
      <p:sp>
        <p:nvSpPr>
          <p:cNvPr id="12" name="TextBox 11"/>
          <p:cNvSpPr txBox="1"/>
          <p:nvPr/>
        </p:nvSpPr>
        <p:spPr>
          <a:xfrm>
            <a:off x="4572000" y="548739"/>
            <a:ext cx="3588026" cy="830997"/>
          </a:xfrm>
          <a:prstGeom prst="rect">
            <a:avLst/>
          </a:prstGeom>
          <a:noFill/>
        </p:spPr>
        <p:txBody>
          <a:bodyPr wrap="square" rtlCol="0">
            <a:spAutoFit/>
          </a:bodyPr>
          <a:lstStyle/>
          <a:p>
            <a:r>
              <a:rPr lang="en-CA" sz="4800" dirty="0">
                <a:solidFill>
                  <a:srgbClr val="EAAB00"/>
                </a:solidFill>
                <a:latin typeface="Sun Life Script" pitchFamily="2" charset="0"/>
              </a:rPr>
              <a:t>designations</a:t>
            </a:r>
          </a:p>
        </p:txBody>
      </p:sp>
      <p:sp>
        <p:nvSpPr>
          <p:cNvPr id="13" name="Rounded Rectangle 12"/>
          <p:cNvSpPr/>
          <p:nvPr/>
        </p:nvSpPr>
        <p:spPr>
          <a:xfrm>
            <a:off x="1119453" y="1605089"/>
            <a:ext cx="3258350" cy="1244084"/>
          </a:xfrm>
          <a:prstGeom prst="roundRect">
            <a:avLst/>
          </a:prstGeom>
          <a:solidFill>
            <a:srgbClr val="138179"/>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dirty="0">
                <a:solidFill>
                  <a:schemeClr val="bg1"/>
                </a:solidFill>
                <a:latin typeface="Sun Life Sans" panose="020B0504030304030303" pitchFamily="34" charset="0"/>
              </a:rPr>
              <a:t>Family Enterprise Advisor (FEA)*</a:t>
            </a:r>
          </a:p>
        </p:txBody>
      </p:sp>
      <p:pic>
        <p:nvPicPr>
          <p:cNvPr id="16" name="Picture 15"/>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298628" y="1045197"/>
            <a:ext cx="900000" cy="900000"/>
          </a:xfrm>
          <a:prstGeom prst="rect">
            <a:avLst/>
          </a:prstGeom>
        </p:spPr>
      </p:pic>
    </p:spTree>
    <p:custDataLst>
      <p:tags r:id="rId1"/>
    </p:custDataLst>
    <p:extLst>
      <p:ext uri="{BB962C8B-B14F-4D97-AF65-F5344CB8AC3E}">
        <p14:creationId xmlns:p14="http://schemas.microsoft.com/office/powerpoint/2010/main" val="669504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3" name="TextBox 2">
            <a:extLst>
              <a:ext uri="{FF2B5EF4-FFF2-40B4-BE49-F238E27FC236}">
                <a16:creationId xmlns:a16="http://schemas.microsoft.com/office/drawing/2014/main" id="{EFFAC51D-686C-6149-B1B3-36925C5CAAAF}"/>
              </a:ext>
            </a:extLst>
          </p:cNvPr>
          <p:cNvSpPr txBox="1"/>
          <p:nvPr/>
        </p:nvSpPr>
        <p:spPr>
          <a:xfrm>
            <a:off x="2554131" y="239929"/>
            <a:ext cx="2249789" cy="707886"/>
          </a:xfrm>
          <a:prstGeom prst="rect">
            <a:avLst/>
          </a:prstGeom>
          <a:noFill/>
        </p:spPr>
        <p:txBody>
          <a:bodyPr wrap="square" rtlCol="0">
            <a:spAutoFit/>
          </a:bodyPr>
          <a:lstStyle/>
          <a:p>
            <a:r>
              <a:rPr lang="fr-CA" dirty="1" sz="4000">
                <a:solidFill>
                  <a:srgbClr val="003946"/>
                </a:solidFill>
                <a:latin typeface="Sun Life Sans" panose="02000503000000020004" pitchFamily="2" charset="77"/>
              </a:rPr>
              <a:t>de l’industrie</a:t>
            </a:r>
          </a:p>
        </p:txBody>
      </p:sp>
      <p:sp>
        <p:nvSpPr>
          <p:cNvPr id="15" name="TextBox 14"/>
          <p:cNvSpPr txBox="1"/>
          <p:nvPr/>
        </p:nvSpPr>
        <p:spPr>
          <a:xfrm>
            <a:off x="4572000" y="175267"/>
            <a:ext cx="2760528" cy="830997"/>
          </a:xfrm>
          <a:prstGeom prst="rect">
            <a:avLst/>
          </a:prstGeom>
          <a:noFill/>
        </p:spPr>
        <p:txBody>
          <a:bodyPr wrap="square" rtlCol="0">
            <a:spAutoFit/>
          </a:bodyPr>
          <a:lstStyle/>
          <a:p>
            <a:r>
              <a:rPr lang="fr-CA" dirty="1" sz="4800">
                <a:solidFill>
                  <a:srgbClr val="EAAB00"/>
                </a:solidFill>
                <a:latin typeface="Sun Life Script" pitchFamily="2" charset="0"/>
              </a:rPr>
              <a:t>Aperçu</a:t>
            </a:r>
          </a:p>
        </p:txBody>
      </p:sp>
      <p:sp>
        <p:nvSpPr>
          <p:cNvPr id="4" name="Rounded Rectangle 3"/>
          <p:cNvSpPr/>
          <p:nvPr/>
        </p:nvSpPr>
        <p:spPr>
          <a:xfrm>
            <a:off x="479901" y="2371389"/>
            <a:ext cx="1944000" cy="1736724"/>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a:solidFill>
                  <a:schemeClr val="bg1"/>
                </a:solidFill>
                <a:latin typeface="Sun Life Sans" panose="020B0504030304030303" pitchFamily="34" charset="0"/>
              </a:rPr>
              <a:t>Contexte concurrentiel</a:t>
            </a:r>
          </a:p>
        </p:txBody>
      </p:sp>
      <p:sp>
        <p:nvSpPr>
          <p:cNvPr id="8" name="Rounded Rectangle 7"/>
          <p:cNvSpPr/>
          <p:nvPr/>
        </p:nvSpPr>
        <p:spPr>
          <a:xfrm>
            <a:off x="2608398" y="2371389"/>
            <a:ext cx="1944000" cy="1736724"/>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a:solidFill>
                  <a:schemeClr val="bg1"/>
                </a:solidFill>
                <a:latin typeface="Sun Life Sans" panose="020B0504030304030303" pitchFamily="34" charset="0"/>
              </a:rPr>
              <a:t>Industrie et marché</a:t>
            </a:r>
          </a:p>
        </p:txBody>
      </p:sp>
      <p:sp>
        <p:nvSpPr>
          <p:cNvPr id="10" name="Rounded Rectangle 9"/>
          <p:cNvSpPr/>
          <p:nvPr/>
        </p:nvSpPr>
        <p:spPr>
          <a:xfrm>
            <a:off x="6865392" y="2356352"/>
            <a:ext cx="1944000" cy="1736724"/>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a:solidFill>
                  <a:schemeClr val="bg1"/>
                </a:solidFill>
                <a:latin typeface="Sun Life Sans" panose="020B0504030304030303" pitchFamily="34" charset="0"/>
              </a:rPr>
              <a:t>Valeur pour l’entreprise</a:t>
            </a:r>
          </a:p>
        </p:txBody>
      </p:sp>
      <p:sp>
        <p:nvSpPr>
          <p:cNvPr id="9" name="Rounded Rectangle 8"/>
          <p:cNvSpPr/>
          <p:nvPr/>
        </p:nvSpPr>
        <p:spPr>
          <a:xfrm>
            <a:off x="4736895" y="2371389"/>
            <a:ext cx="1944000" cy="1736724"/>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a:solidFill>
                  <a:schemeClr val="bg1"/>
                </a:solidFill>
                <a:latin typeface="Sun Life Sans" panose="020B0504030304030303" pitchFamily="34" charset="0"/>
              </a:rPr>
              <a:t>Environnement réglementaire</a:t>
            </a:r>
          </a:p>
        </p:txBody>
      </p:sp>
      <p:sp>
        <p:nvSpPr>
          <p:cNvPr id="13" name="Oval 12"/>
          <p:cNvSpPr/>
          <p:nvPr/>
        </p:nvSpPr>
        <p:spPr>
          <a:xfrm>
            <a:off x="2483730" y="1064714"/>
            <a:ext cx="4320000" cy="4320000"/>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pic>
        <p:nvPicPr>
          <p:cNvPr id="2" name="Picture 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411856" y="1873165"/>
            <a:ext cx="899571" cy="900000"/>
          </a:xfrm>
          <a:prstGeom prst="rect">
            <a:avLst/>
          </a:prstGeom>
        </p:spPr>
      </p:pic>
      <p:pic>
        <p:nvPicPr>
          <p:cNvPr id="17" name="Picture 16"/>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5294514" y="1873379"/>
            <a:ext cx="899571" cy="899571"/>
          </a:xfrm>
          <a:prstGeom prst="rect">
            <a:avLst/>
          </a:prstGeom>
        </p:spPr>
      </p:pic>
      <p:pic>
        <p:nvPicPr>
          <p:cNvPr id="19" name="Picture 18"/>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3176958" y="1873165"/>
            <a:ext cx="900000" cy="900000"/>
          </a:xfrm>
          <a:prstGeom prst="rect">
            <a:avLst/>
          </a:prstGeom>
        </p:spPr>
      </p:pic>
      <p:pic>
        <p:nvPicPr>
          <p:cNvPr id="20" name="Picture 19"/>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1059402" y="1873165"/>
            <a:ext cx="900000" cy="900000"/>
          </a:xfrm>
          <a:prstGeom prst="rect">
            <a:avLst/>
          </a:prstGeom>
        </p:spPr>
      </p:pic>
    </p:spTree>
    <p:custDataLst>
      <p:tags r:id="rId1"/>
    </p:custDataLst>
    <p:extLst>
      <p:ext uri="{BB962C8B-B14F-4D97-AF65-F5344CB8AC3E}">
        <p14:creationId xmlns:p14="http://schemas.microsoft.com/office/powerpoint/2010/main" val="109995393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p:cNvSpPr/>
          <p:nvPr/>
        </p:nvSpPr>
        <p:spPr>
          <a:xfrm>
            <a:off x="393192" y="4581144"/>
            <a:ext cx="3471126"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9" name="TextBox 18">
            <a:extLst>
              <a:ext uri="{FF2B5EF4-FFF2-40B4-BE49-F238E27FC236}">
                <a16:creationId xmlns:a16="http://schemas.microsoft.com/office/drawing/2014/main" id="{01DE9704-546F-6444-936B-5500656EDCC3}"/>
              </a:ext>
            </a:extLst>
          </p:cNvPr>
          <p:cNvSpPr txBox="1"/>
          <p:nvPr/>
        </p:nvSpPr>
        <p:spPr>
          <a:xfrm>
            <a:off x="4785016" y="1945197"/>
            <a:ext cx="3560197" cy="523220"/>
          </a:xfrm>
          <a:prstGeom prst="rect">
            <a:avLst/>
          </a:prstGeom>
          <a:noFill/>
        </p:spPr>
        <p:txBody>
          <a:bodyPr wrap="square" numCol="1" spcCol="457200" rtlCol="0">
            <a:spAutoFit/>
          </a:bodyPr>
          <a:lstStyle/>
          <a:p>
            <a:r>
              <a:rPr lang="en-CA" sz="2800" dirty="0">
                <a:solidFill>
                  <a:schemeClr val="tx2"/>
                </a:solidFill>
                <a:latin typeface="Sun Life Sans" panose="020B0504030304030303" pitchFamily="34" charset="0"/>
              </a:rPr>
              <a:t>How do you earn it?</a:t>
            </a:r>
          </a:p>
        </p:txBody>
      </p:sp>
      <p:sp>
        <p:nvSpPr>
          <p:cNvPr id="20" name="TextBox 19">
            <a:extLst>
              <a:ext uri="{FF2B5EF4-FFF2-40B4-BE49-F238E27FC236}">
                <a16:creationId xmlns:a16="http://schemas.microsoft.com/office/drawing/2014/main" id="{01DE9704-546F-6444-936B-5500656EDCC3}"/>
              </a:ext>
            </a:extLst>
          </p:cNvPr>
          <p:cNvSpPr txBox="1"/>
          <p:nvPr/>
        </p:nvSpPr>
        <p:spPr>
          <a:xfrm>
            <a:off x="1591802" y="2978174"/>
            <a:ext cx="5960396" cy="1815882"/>
          </a:xfrm>
          <a:prstGeom prst="rect">
            <a:avLst/>
          </a:prstGeom>
          <a:noFill/>
        </p:spPr>
        <p:txBody>
          <a:bodyPr wrap="square" numCol="1" spcCol="457200" rtlCol="0">
            <a:spAutoFit/>
          </a:bodyPr>
          <a:lstStyle/>
          <a:p>
            <a:pPr marL="171450" indent="-171450">
              <a:buFont typeface="Arial" panose="020B0604020202020204" pitchFamily="34" charset="0"/>
              <a:buChar char="•"/>
            </a:pPr>
            <a:r>
              <a:rPr lang="en-CA" sz="1600" dirty="0">
                <a:solidFill>
                  <a:schemeClr val="tx2"/>
                </a:solidFill>
                <a:latin typeface="Sun Life Sans" panose="020B0504030304030303" pitchFamily="34" charset="0"/>
              </a:rPr>
              <a:t>Business Family Dynamics</a:t>
            </a:r>
          </a:p>
          <a:p>
            <a:pPr marL="171450" indent="-171450">
              <a:buFont typeface="Arial" panose="020B0604020202020204" pitchFamily="34" charset="0"/>
              <a:buChar char="•"/>
            </a:pPr>
            <a:r>
              <a:rPr lang="en-CA" sz="1600" dirty="0">
                <a:solidFill>
                  <a:schemeClr val="tx2"/>
                </a:solidFill>
                <a:latin typeface="Sun Life Sans" panose="020B0504030304030303" pitchFamily="34" charset="0"/>
              </a:rPr>
              <a:t>Family Enterprise Strategy</a:t>
            </a:r>
          </a:p>
          <a:p>
            <a:pPr marL="171450" indent="-171450">
              <a:buFont typeface="Arial" panose="020B0604020202020204" pitchFamily="34" charset="0"/>
              <a:buChar char="•"/>
            </a:pPr>
            <a:r>
              <a:rPr lang="en-CA" sz="1600" dirty="0">
                <a:solidFill>
                  <a:schemeClr val="tx2"/>
                </a:solidFill>
                <a:latin typeface="Sun Life Sans" panose="020B0504030304030303" pitchFamily="34" charset="0"/>
              </a:rPr>
              <a:t>Business Boards and Family Councils</a:t>
            </a:r>
          </a:p>
          <a:p>
            <a:pPr marL="171450" indent="-171450">
              <a:buFont typeface="Arial" panose="020B0604020202020204" pitchFamily="34" charset="0"/>
              <a:buChar char="•"/>
            </a:pPr>
            <a:r>
              <a:rPr lang="en-CA" sz="1600" dirty="0">
                <a:solidFill>
                  <a:schemeClr val="tx2"/>
                </a:solidFill>
                <a:latin typeface="Sun Life Sans" panose="020B0504030304030303" pitchFamily="34" charset="0"/>
              </a:rPr>
              <a:t>Multi-Disciplinary Advising</a:t>
            </a:r>
          </a:p>
          <a:p>
            <a:pPr marL="171450" indent="-171450">
              <a:buFont typeface="Arial" panose="020B0604020202020204" pitchFamily="34" charset="0"/>
              <a:buChar char="•"/>
            </a:pPr>
            <a:r>
              <a:rPr lang="en-CA" sz="1600" dirty="0">
                <a:solidFill>
                  <a:schemeClr val="tx2"/>
                </a:solidFill>
                <a:latin typeface="Sun Life Sans" panose="020B0504030304030303" pitchFamily="34" charset="0"/>
              </a:rPr>
              <a:t>Facilitation and Communication Skills</a:t>
            </a:r>
          </a:p>
          <a:p>
            <a:pPr marL="171450" indent="-171450">
              <a:buFont typeface="Arial" panose="020B0604020202020204" pitchFamily="34" charset="0"/>
              <a:buChar char="•"/>
            </a:pPr>
            <a:r>
              <a:rPr lang="en-CA" sz="1600" dirty="0">
                <a:solidFill>
                  <a:schemeClr val="tx2"/>
                </a:solidFill>
                <a:latin typeface="Sun Life Sans" panose="020B0504030304030303" pitchFamily="34" charset="0"/>
              </a:rPr>
              <a:t>Continuity Planning</a:t>
            </a:r>
          </a:p>
          <a:p>
            <a:pPr marL="171450" indent="-171450">
              <a:buFont typeface="Arial" panose="020B0604020202020204" pitchFamily="34" charset="0"/>
              <a:buChar char="•"/>
            </a:pPr>
            <a:r>
              <a:rPr lang="en-CA" sz="1600" dirty="0">
                <a:solidFill>
                  <a:schemeClr val="tx2"/>
                </a:solidFill>
                <a:latin typeface="Sun Life Sans" panose="020B0504030304030303" pitchFamily="34" charset="0"/>
              </a:rPr>
              <a:t>Knowledge Integration and Application (capstone project)</a:t>
            </a:r>
          </a:p>
        </p:txBody>
      </p:sp>
      <p:sp>
        <p:nvSpPr>
          <p:cNvPr id="11" name="TextBox 10">
            <a:extLst>
              <a:ext uri="{FF2B5EF4-FFF2-40B4-BE49-F238E27FC236}">
                <a16:creationId xmlns:a16="http://schemas.microsoft.com/office/drawing/2014/main" id="{EFFAC51D-686C-6149-B1B3-36925C5CAAAF}"/>
              </a:ext>
            </a:extLst>
          </p:cNvPr>
          <p:cNvSpPr txBox="1"/>
          <p:nvPr/>
        </p:nvSpPr>
        <p:spPr>
          <a:xfrm>
            <a:off x="1346060" y="127795"/>
            <a:ext cx="4220450" cy="707886"/>
          </a:xfrm>
          <a:prstGeom prst="rect">
            <a:avLst/>
          </a:prstGeom>
          <a:noFill/>
        </p:spPr>
        <p:txBody>
          <a:bodyPr wrap="square" rtlCol="0">
            <a:spAutoFit/>
          </a:bodyPr>
          <a:lstStyle/>
          <a:p>
            <a:r>
              <a:rPr lang="en-US" sz="4000" dirty="0">
                <a:solidFill>
                  <a:srgbClr val="003946"/>
                </a:solidFill>
                <a:latin typeface="Sun Life Sans" panose="02000503000000020004" pitchFamily="2" charset="77"/>
              </a:rPr>
              <a:t>Accompanying</a:t>
            </a:r>
          </a:p>
        </p:txBody>
      </p:sp>
      <p:sp>
        <p:nvSpPr>
          <p:cNvPr id="12" name="TextBox 11"/>
          <p:cNvSpPr txBox="1"/>
          <p:nvPr/>
        </p:nvSpPr>
        <p:spPr>
          <a:xfrm>
            <a:off x="4572000" y="548739"/>
            <a:ext cx="3588026" cy="830997"/>
          </a:xfrm>
          <a:prstGeom prst="rect">
            <a:avLst/>
          </a:prstGeom>
          <a:noFill/>
        </p:spPr>
        <p:txBody>
          <a:bodyPr wrap="square" rtlCol="0">
            <a:spAutoFit/>
          </a:bodyPr>
          <a:lstStyle/>
          <a:p>
            <a:r>
              <a:rPr lang="en-CA" sz="4800" dirty="0">
                <a:solidFill>
                  <a:srgbClr val="EAAB00"/>
                </a:solidFill>
                <a:latin typeface="Sun Life Script" pitchFamily="2" charset="0"/>
              </a:rPr>
              <a:t>designations</a:t>
            </a:r>
          </a:p>
        </p:txBody>
      </p:sp>
      <p:sp>
        <p:nvSpPr>
          <p:cNvPr id="13" name="Rounded Rectangle 12"/>
          <p:cNvSpPr/>
          <p:nvPr/>
        </p:nvSpPr>
        <p:spPr>
          <a:xfrm>
            <a:off x="1119453" y="1605089"/>
            <a:ext cx="3258350" cy="1244084"/>
          </a:xfrm>
          <a:prstGeom prst="roundRect">
            <a:avLst/>
          </a:prstGeom>
          <a:solidFill>
            <a:srgbClr val="138179"/>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dirty="0">
                <a:solidFill>
                  <a:schemeClr val="bg1"/>
                </a:solidFill>
                <a:latin typeface="Sun Life Sans" panose="020B0504030304030303" pitchFamily="34" charset="0"/>
              </a:rPr>
              <a:t>Family Enterprise Advisor (FEA)*</a:t>
            </a:r>
          </a:p>
        </p:txBody>
      </p:sp>
      <p:pic>
        <p:nvPicPr>
          <p:cNvPr id="16" name="Picture 15"/>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298628" y="1045197"/>
            <a:ext cx="900000" cy="900000"/>
          </a:xfrm>
          <a:prstGeom prst="rect">
            <a:avLst/>
          </a:prstGeom>
        </p:spPr>
      </p:pic>
    </p:spTree>
    <p:custDataLst>
      <p:tags r:id="rId1"/>
    </p:custDataLst>
    <p:extLst>
      <p:ext uri="{BB962C8B-B14F-4D97-AF65-F5344CB8AC3E}">
        <p14:creationId xmlns:p14="http://schemas.microsoft.com/office/powerpoint/2010/main" val="364687217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905803" y="-122133"/>
            <a:ext cx="7908965" cy="5258620"/>
          </a:xfrm>
          <a:prstGeom prst="rect">
            <a:avLst/>
          </a:prstGeom>
        </p:spPr>
      </p:pic>
      <p:sp>
        <p:nvSpPr>
          <p:cNvPr id="12" name="Oval 11"/>
          <p:cNvSpPr/>
          <p:nvPr/>
        </p:nvSpPr>
        <p:spPr>
          <a:xfrm>
            <a:off x="4166776" y="-991569"/>
            <a:ext cx="6778659" cy="6778659"/>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TextBox 12"/>
          <p:cNvSpPr txBox="1"/>
          <p:nvPr/>
        </p:nvSpPr>
        <p:spPr>
          <a:xfrm>
            <a:off x="4659332" y="1382097"/>
            <a:ext cx="5793546" cy="1015663"/>
          </a:xfrm>
          <a:prstGeom prst="rect">
            <a:avLst/>
          </a:prstGeom>
          <a:noFill/>
        </p:spPr>
        <p:txBody>
          <a:bodyPr wrap="square" rtlCol="0">
            <a:spAutoFit/>
          </a:bodyPr>
          <a:lstStyle/>
          <a:p>
            <a:r>
              <a:rPr lang="en-CA" sz="6000" dirty="0">
                <a:solidFill>
                  <a:srgbClr val="003946"/>
                </a:solidFill>
                <a:latin typeface="Sun Life Sans" panose="020B0504030304030303" pitchFamily="34" charset="0"/>
              </a:rPr>
              <a:t>From the</a:t>
            </a:r>
          </a:p>
        </p:txBody>
      </p:sp>
      <p:sp>
        <p:nvSpPr>
          <p:cNvPr id="7" name="Oval 6"/>
          <p:cNvSpPr/>
          <p:nvPr/>
        </p:nvSpPr>
        <p:spPr>
          <a:xfrm>
            <a:off x="4095203" y="-957279"/>
            <a:ext cx="6064734" cy="6064734"/>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9" name="TextBox 8"/>
          <p:cNvSpPr txBox="1"/>
          <p:nvPr/>
        </p:nvSpPr>
        <p:spPr>
          <a:xfrm>
            <a:off x="6672561" y="2201968"/>
            <a:ext cx="4272874" cy="923330"/>
          </a:xfrm>
          <a:prstGeom prst="rect">
            <a:avLst/>
          </a:prstGeom>
          <a:noFill/>
        </p:spPr>
        <p:txBody>
          <a:bodyPr wrap="square" rtlCol="0">
            <a:spAutoFit/>
          </a:bodyPr>
          <a:lstStyle/>
          <a:p>
            <a:r>
              <a:rPr lang="en-US" sz="5400" dirty="0">
                <a:solidFill>
                  <a:srgbClr val="EAAB00"/>
                </a:solidFill>
                <a:latin typeface="Sun Life Script" pitchFamily="2" charset="0"/>
              </a:rPr>
              <a:t>field</a:t>
            </a:r>
            <a:endParaRPr lang="en-CA" sz="5400" dirty="0">
              <a:solidFill>
                <a:srgbClr val="EAAB00"/>
              </a:solidFill>
              <a:latin typeface="Sun Life Script" pitchFamily="2" charset="0"/>
            </a:endParaRPr>
          </a:p>
        </p:txBody>
      </p:sp>
    </p:spTree>
    <p:custDataLst>
      <p:tags r:id="rId1"/>
    </p:custDataLst>
    <p:extLst>
      <p:ext uri="{BB962C8B-B14F-4D97-AF65-F5344CB8AC3E}">
        <p14:creationId xmlns:p14="http://schemas.microsoft.com/office/powerpoint/2010/main" val="115177695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p:cNvSpPr/>
          <p:nvPr/>
        </p:nvSpPr>
        <p:spPr>
          <a:xfrm>
            <a:off x="393192" y="4581144"/>
            <a:ext cx="3471126"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9" name="TextBox 18">
            <a:extLst>
              <a:ext uri="{FF2B5EF4-FFF2-40B4-BE49-F238E27FC236}">
                <a16:creationId xmlns:a16="http://schemas.microsoft.com/office/drawing/2014/main" id="{01DE9704-546F-6444-936B-5500656EDCC3}"/>
              </a:ext>
            </a:extLst>
          </p:cNvPr>
          <p:cNvSpPr txBox="1"/>
          <p:nvPr/>
        </p:nvSpPr>
        <p:spPr>
          <a:xfrm>
            <a:off x="4785017" y="1945197"/>
            <a:ext cx="3207054" cy="523220"/>
          </a:xfrm>
          <a:prstGeom prst="rect">
            <a:avLst/>
          </a:prstGeom>
          <a:noFill/>
        </p:spPr>
        <p:txBody>
          <a:bodyPr wrap="square" numCol="1" spcCol="457200" rtlCol="0">
            <a:spAutoFit/>
          </a:bodyPr>
          <a:lstStyle/>
          <a:p>
            <a:r>
              <a:rPr lang="en-CA" sz="2800" dirty="0">
                <a:solidFill>
                  <a:schemeClr val="tx2"/>
                </a:solidFill>
                <a:latin typeface="Sun Life Sans" panose="020B0504030304030303" pitchFamily="34" charset="0"/>
              </a:rPr>
              <a:t>What is it?</a:t>
            </a:r>
          </a:p>
        </p:txBody>
      </p:sp>
      <p:sp>
        <p:nvSpPr>
          <p:cNvPr id="20" name="TextBox 19">
            <a:extLst>
              <a:ext uri="{FF2B5EF4-FFF2-40B4-BE49-F238E27FC236}">
                <a16:creationId xmlns:a16="http://schemas.microsoft.com/office/drawing/2014/main" id="{01DE9704-546F-6444-936B-5500656EDCC3}"/>
              </a:ext>
            </a:extLst>
          </p:cNvPr>
          <p:cNvSpPr txBox="1"/>
          <p:nvPr/>
        </p:nvSpPr>
        <p:spPr>
          <a:xfrm>
            <a:off x="1176877" y="3152605"/>
            <a:ext cx="7216281" cy="1077218"/>
          </a:xfrm>
          <a:prstGeom prst="rect">
            <a:avLst/>
          </a:prstGeom>
          <a:noFill/>
        </p:spPr>
        <p:txBody>
          <a:bodyPr wrap="square" numCol="1" spcCol="457200" rtlCol="0">
            <a:spAutoFit/>
          </a:bodyPr>
          <a:lstStyle/>
          <a:p>
            <a:r>
              <a:rPr lang="en-CA" sz="1600" dirty="0">
                <a:solidFill>
                  <a:schemeClr val="tx2"/>
                </a:solidFill>
                <a:latin typeface="Sun Life Sans" panose="020B0504030304030303" pitchFamily="34" charset="0"/>
              </a:rPr>
              <a:t>The TEP designation demonstrates to clients and employers that you have an advanced understanding of the trust and estates field and that you take a proactive approach to being at the forefront of the latest developments in the industry.</a:t>
            </a:r>
          </a:p>
        </p:txBody>
      </p:sp>
      <p:sp>
        <p:nvSpPr>
          <p:cNvPr id="11" name="TextBox 10">
            <a:extLst>
              <a:ext uri="{FF2B5EF4-FFF2-40B4-BE49-F238E27FC236}">
                <a16:creationId xmlns:a16="http://schemas.microsoft.com/office/drawing/2014/main" id="{EFFAC51D-686C-6149-B1B3-36925C5CAAAF}"/>
              </a:ext>
            </a:extLst>
          </p:cNvPr>
          <p:cNvSpPr txBox="1"/>
          <p:nvPr/>
        </p:nvSpPr>
        <p:spPr>
          <a:xfrm>
            <a:off x="1346060" y="127795"/>
            <a:ext cx="4220450" cy="707886"/>
          </a:xfrm>
          <a:prstGeom prst="rect">
            <a:avLst/>
          </a:prstGeom>
          <a:noFill/>
        </p:spPr>
        <p:txBody>
          <a:bodyPr wrap="square" rtlCol="0">
            <a:spAutoFit/>
          </a:bodyPr>
          <a:lstStyle/>
          <a:p>
            <a:r>
              <a:rPr lang="en-US" sz="4000" dirty="0">
                <a:solidFill>
                  <a:srgbClr val="003946"/>
                </a:solidFill>
                <a:latin typeface="Sun Life Sans" panose="02000503000000020004" pitchFamily="2" charset="77"/>
              </a:rPr>
              <a:t>Accompanying</a:t>
            </a:r>
          </a:p>
        </p:txBody>
      </p:sp>
      <p:sp>
        <p:nvSpPr>
          <p:cNvPr id="12" name="TextBox 11"/>
          <p:cNvSpPr txBox="1"/>
          <p:nvPr/>
        </p:nvSpPr>
        <p:spPr>
          <a:xfrm>
            <a:off x="4572000" y="548739"/>
            <a:ext cx="3588026" cy="830997"/>
          </a:xfrm>
          <a:prstGeom prst="rect">
            <a:avLst/>
          </a:prstGeom>
          <a:noFill/>
        </p:spPr>
        <p:txBody>
          <a:bodyPr wrap="square" rtlCol="0">
            <a:spAutoFit/>
          </a:bodyPr>
          <a:lstStyle/>
          <a:p>
            <a:r>
              <a:rPr lang="en-CA" sz="4800" dirty="0">
                <a:solidFill>
                  <a:srgbClr val="EAAB00"/>
                </a:solidFill>
                <a:latin typeface="Sun Life Script" pitchFamily="2" charset="0"/>
              </a:rPr>
              <a:t>designations</a:t>
            </a:r>
          </a:p>
        </p:txBody>
      </p:sp>
      <p:sp>
        <p:nvSpPr>
          <p:cNvPr id="13" name="Rounded Rectangle 12"/>
          <p:cNvSpPr/>
          <p:nvPr/>
        </p:nvSpPr>
        <p:spPr>
          <a:xfrm>
            <a:off x="1119453" y="1605089"/>
            <a:ext cx="3258350" cy="1244084"/>
          </a:xfrm>
          <a:prstGeom prst="roundRect">
            <a:avLst/>
          </a:prstGeom>
          <a:solidFill>
            <a:srgbClr val="138179"/>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dirty="0">
                <a:solidFill>
                  <a:schemeClr val="bg1"/>
                </a:solidFill>
                <a:latin typeface="Sun Life Sans" panose="020B0504030304030303" pitchFamily="34" charset="0"/>
              </a:rPr>
              <a:t>Trust and Estate Practitioner (TEP)**</a:t>
            </a:r>
            <a:endParaRPr lang="en-CA" dirty="0">
              <a:solidFill>
                <a:schemeClr val="bg1"/>
              </a:solidFill>
              <a:latin typeface="Sun Life Sans" panose="020B0504030304030303" pitchFamily="34" charset="0"/>
            </a:endParaRPr>
          </a:p>
        </p:txBody>
      </p:sp>
      <p:pic>
        <p:nvPicPr>
          <p:cNvPr id="16" name="Picture 15"/>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298842" y="1045197"/>
            <a:ext cx="899571" cy="900000"/>
          </a:xfrm>
          <a:prstGeom prst="rect">
            <a:avLst/>
          </a:prstGeom>
        </p:spPr>
      </p:pic>
    </p:spTree>
    <p:custDataLst>
      <p:tags r:id="rId1"/>
    </p:custDataLst>
    <p:extLst>
      <p:ext uri="{BB962C8B-B14F-4D97-AF65-F5344CB8AC3E}">
        <p14:creationId xmlns:p14="http://schemas.microsoft.com/office/powerpoint/2010/main" val="56071503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7" name="Rectangle 26"/>
          <p:cNvSpPr/>
          <p:nvPr/>
        </p:nvSpPr>
        <p:spPr>
          <a:xfrm>
            <a:off x="6722452" y="2896387"/>
            <a:ext cx="2160000" cy="2238542"/>
          </a:xfrm>
          <a:prstGeom prst="rect">
            <a:avLst/>
          </a:prstGeom>
          <a:solidFill>
            <a:srgbClr val="FFCB0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7" name="Rectangle 6"/>
          <p:cNvSpPr/>
          <p:nvPr/>
        </p:nvSpPr>
        <p:spPr>
          <a:xfrm>
            <a:off x="393192" y="4581144"/>
            <a:ext cx="3471126"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2" name="Rectangle 1"/>
          <p:cNvSpPr/>
          <p:nvPr/>
        </p:nvSpPr>
        <p:spPr>
          <a:xfrm>
            <a:off x="2401878" y="2902495"/>
            <a:ext cx="2160000" cy="2238542"/>
          </a:xfrm>
          <a:prstGeom prst="rect">
            <a:avLst/>
          </a:prstGeom>
          <a:solidFill>
            <a:srgbClr val="FFCB0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1" name="TextBox 10">
            <a:extLst>
              <a:ext uri="{FF2B5EF4-FFF2-40B4-BE49-F238E27FC236}">
                <a16:creationId xmlns:a16="http://schemas.microsoft.com/office/drawing/2014/main" id="{EFFAC51D-686C-6149-B1B3-36925C5CAAAF}"/>
              </a:ext>
            </a:extLst>
          </p:cNvPr>
          <p:cNvSpPr txBox="1"/>
          <p:nvPr/>
        </p:nvSpPr>
        <p:spPr>
          <a:xfrm>
            <a:off x="1346060" y="127795"/>
            <a:ext cx="4220450" cy="707886"/>
          </a:xfrm>
          <a:prstGeom prst="rect">
            <a:avLst/>
          </a:prstGeom>
          <a:noFill/>
        </p:spPr>
        <p:txBody>
          <a:bodyPr wrap="square" rtlCol="0">
            <a:spAutoFit/>
          </a:bodyPr>
          <a:lstStyle/>
          <a:p>
            <a:r>
              <a:rPr lang="en-US" sz="4000" dirty="0">
                <a:solidFill>
                  <a:srgbClr val="003946"/>
                </a:solidFill>
                <a:latin typeface="Sun Life Sans" panose="02000503000000020004" pitchFamily="2" charset="77"/>
              </a:rPr>
              <a:t>Accompanying</a:t>
            </a:r>
          </a:p>
        </p:txBody>
      </p:sp>
      <p:sp>
        <p:nvSpPr>
          <p:cNvPr id="12" name="TextBox 11"/>
          <p:cNvSpPr txBox="1"/>
          <p:nvPr/>
        </p:nvSpPr>
        <p:spPr>
          <a:xfrm>
            <a:off x="4572000" y="548739"/>
            <a:ext cx="3588026" cy="830997"/>
          </a:xfrm>
          <a:prstGeom prst="rect">
            <a:avLst/>
          </a:prstGeom>
          <a:noFill/>
        </p:spPr>
        <p:txBody>
          <a:bodyPr wrap="square" rtlCol="0">
            <a:spAutoFit/>
          </a:bodyPr>
          <a:lstStyle/>
          <a:p>
            <a:r>
              <a:rPr lang="en-CA" sz="4800" dirty="0">
                <a:solidFill>
                  <a:srgbClr val="EAAB00"/>
                </a:solidFill>
                <a:latin typeface="Sun Life Script" pitchFamily="2" charset="0"/>
              </a:rPr>
              <a:t>designations</a:t>
            </a:r>
          </a:p>
        </p:txBody>
      </p:sp>
      <p:sp>
        <p:nvSpPr>
          <p:cNvPr id="13" name="Rounded Rectangle 12"/>
          <p:cNvSpPr/>
          <p:nvPr/>
        </p:nvSpPr>
        <p:spPr>
          <a:xfrm>
            <a:off x="605968" y="1225804"/>
            <a:ext cx="3258350" cy="1244084"/>
          </a:xfrm>
          <a:prstGeom prst="roundRect">
            <a:avLst/>
          </a:prstGeom>
          <a:solidFill>
            <a:srgbClr val="138179"/>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dirty="0">
                <a:solidFill>
                  <a:schemeClr val="bg1"/>
                </a:solidFill>
                <a:latin typeface="Sun Life Sans" panose="020B0504030304030303" pitchFamily="34" charset="0"/>
              </a:rPr>
              <a:t>Trust and Estate Practitioner (TEP)**</a:t>
            </a:r>
            <a:endParaRPr lang="en-CA" dirty="0">
              <a:solidFill>
                <a:schemeClr val="bg1"/>
              </a:solidFill>
              <a:latin typeface="Sun Life Sans" panose="020B0504030304030303" pitchFamily="34" charset="0"/>
            </a:endParaRPr>
          </a:p>
        </p:txBody>
      </p:sp>
      <p:pic>
        <p:nvPicPr>
          <p:cNvPr id="16" name="Picture 15"/>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785357" y="665912"/>
            <a:ext cx="899571" cy="900000"/>
          </a:xfrm>
          <a:prstGeom prst="rect">
            <a:avLst/>
          </a:prstGeom>
        </p:spPr>
      </p:pic>
      <p:sp>
        <p:nvSpPr>
          <p:cNvPr id="10" name="Rectangle 9"/>
          <p:cNvSpPr/>
          <p:nvPr/>
        </p:nvSpPr>
        <p:spPr>
          <a:xfrm>
            <a:off x="241736" y="2596022"/>
            <a:ext cx="8640000" cy="327171"/>
          </a:xfrm>
          <a:prstGeom prst="rect">
            <a:avLst/>
          </a:prstGeom>
          <a:solidFill>
            <a:srgbClr val="FFCB0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2"/>
                </a:solidFill>
                <a:latin typeface="Sun Life Sans" panose="020B0504030304030303" pitchFamily="34" charset="0"/>
              </a:rPr>
              <a:t>PROGRAM / ROUTE CHOICES</a:t>
            </a:r>
            <a:endParaRPr lang="en-CA" sz="1400" dirty="0">
              <a:solidFill>
                <a:schemeClr val="tx2"/>
              </a:solidFill>
              <a:latin typeface="Sun Life Sans" panose="020B0504030304030303" pitchFamily="34" charset="0"/>
            </a:endParaRPr>
          </a:p>
        </p:txBody>
      </p:sp>
      <p:sp>
        <p:nvSpPr>
          <p:cNvPr id="15" name="TextBox 14">
            <a:extLst>
              <a:ext uri="{FF2B5EF4-FFF2-40B4-BE49-F238E27FC236}">
                <a16:creationId xmlns:a16="http://schemas.microsoft.com/office/drawing/2014/main" id="{01DE9704-546F-6444-936B-5500656EDCC3}"/>
              </a:ext>
            </a:extLst>
          </p:cNvPr>
          <p:cNvSpPr txBox="1"/>
          <p:nvPr/>
        </p:nvSpPr>
        <p:spPr>
          <a:xfrm>
            <a:off x="4762485" y="1539070"/>
            <a:ext cx="3614259" cy="523220"/>
          </a:xfrm>
          <a:prstGeom prst="rect">
            <a:avLst/>
          </a:prstGeom>
          <a:noFill/>
        </p:spPr>
        <p:txBody>
          <a:bodyPr wrap="square" numCol="1" spcCol="457200" rtlCol="0">
            <a:spAutoFit/>
          </a:bodyPr>
          <a:lstStyle/>
          <a:p>
            <a:r>
              <a:rPr lang="en-CA" sz="2800" dirty="0">
                <a:solidFill>
                  <a:schemeClr val="tx2"/>
                </a:solidFill>
                <a:latin typeface="Sun Life Sans" panose="020B0504030304030303" pitchFamily="34" charset="0"/>
              </a:rPr>
              <a:t>How do you earn it?</a:t>
            </a:r>
          </a:p>
        </p:txBody>
      </p:sp>
      <p:sp>
        <p:nvSpPr>
          <p:cNvPr id="17" name="TextBox 16">
            <a:extLst>
              <a:ext uri="{FF2B5EF4-FFF2-40B4-BE49-F238E27FC236}">
                <a16:creationId xmlns:a16="http://schemas.microsoft.com/office/drawing/2014/main" id="{01DE9704-546F-6444-936B-5500656EDCC3}"/>
              </a:ext>
            </a:extLst>
          </p:cNvPr>
          <p:cNvSpPr txBox="1"/>
          <p:nvPr/>
        </p:nvSpPr>
        <p:spPr>
          <a:xfrm>
            <a:off x="236092" y="2904958"/>
            <a:ext cx="1979577" cy="954107"/>
          </a:xfrm>
          <a:prstGeom prst="rect">
            <a:avLst/>
          </a:prstGeom>
          <a:noFill/>
        </p:spPr>
        <p:txBody>
          <a:bodyPr wrap="square" numCol="1" spcCol="457200" rtlCol="0">
            <a:spAutoFit/>
          </a:bodyPr>
          <a:lstStyle/>
          <a:p>
            <a:pPr algn="ctr"/>
            <a:r>
              <a:rPr lang="en-CA" sz="1400" b="1" dirty="0">
                <a:solidFill>
                  <a:schemeClr val="tx2"/>
                </a:solidFill>
                <a:latin typeface="Sun Life Sans" panose="020B0504030304030303" pitchFamily="34" charset="0"/>
              </a:rPr>
              <a:t>Certificate in Estate and Trust Administration (CETA)</a:t>
            </a:r>
          </a:p>
        </p:txBody>
      </p:sp>
      <p:sp>
        <p:nvSpPr>
          <p:cNvPr id="18" name="TextBox 17">
            <a:extLst>
              <a:ext uri="{FF2B5EF4-FFF2-40B4-BE49-F238E27FC236}">
                <a16:creationId xmlns:a16="http://schemas.microsoft.com/office/drawing/2014/main" id="{01DE9704-546F-6444-936B-5500656EDCC3}"/>
              </a:ext>
            </a:extLst>
          </p:cNvPr>
          <p:cNvSpPr txBox="1"/>
          <p:nvPr/>
        </p:nvSpPr>
        <p:spPr>
          <a:xfrm>
            <a:off x="2458114" y="2931522"/>
            <a:ext cx="1979577" cy="738664"/>
          </a:xfrm>
          <a:prstGeom prst="rect">
            <a:avLst/>
          </a:prstGeom>
          <a:noFill/>
        </p:spPr>
        <p:txBody>
          <a:bodyPr wrap="square" numCol="1" spcCol="457200" rtlCol="0">
            <a:spAutoFit/>
          </a:bodyPr>
          <a:lstStyle/>
          <a:p>
            <a:pPr algn="ctr"/>
            <a:r>
              <a:rPr lang="en-US" sz="1400" b="1" dirty="0">
                <a:solidFill>
                  <a:schemeClr val="tx2"/>
                </a:solidFill>
                <a:latin typeface="Sun Life Sans" panose="020B0504030304030303" pitchFamily="34" charset="0"/>
              </a:rPr>
              <a:t>Assessment by Exam (Diploma Program)</a:t>
            </a:r>
            <a:endParaRPr lang="en-CA" sz="1400" b="1" dirty="0">
              <a:solidFill>
                <a:schemeClr val="tx2"/>
              </a:solidFill>
              <a:latin typeface="Sun Life Sans" panose="020B0504030304030303" pitchFamily="34" charset="0"/>
            </a:endParaRPr>
          </a:p>
        </p:txBody>
      </p:sp>
      <p:sp>
        <p:nvSpPr>
          <p:cNvPr id="21" name="TextBox 20">
            <a:extLst>
              <a:ext uri="{FF2B5EF4-FFF2-40B4-BE49-F238E27FC236}">
                <a16:creationId xmlns:a16="http://schemas.microsoft.com/office/drawing/2014/main" id="{01DE9704-546F-6444-936B-5500656EDCC3}"/>
              </a:ext>
            </a:extLst>
          </p:cNvPr>
          <p:cNvSpPr txBox="1"/>
          <p:nvPr/>
        </p:nvSpPr>
        <p:spPr>
          <a:xfrm>
            <a:off x="4680136" y="2931522"/>
            <a:ext cx="1979577" cy="523220"/>
          </a:xfrm>
          <a:prstGeom prst="rect">
            <a:avLst/>
          </a:prstGeom>
          <a:noFill/>
        </p:spPr>
        <p:txBody>
          <a:bodyPr wrap="square" numCol="1" spcCol="457200" rtlCol="0">
            <a:spAutoFit/>
          </a:bodyPr>
          <a:lstStyle/>
          <a:p>
            <a:pPr algn="ctr"/>
            <a:r>
              <a:rPr lang="en-CA" sz="1400" b="1" dirty="0">
                <a:solidFill>
                  <a:schemeClr val="tx2"/>
                </a:solidFill>
                <a:latin typeface="Sun Life Sans" panose="020B0504030304030303" pitchFamily="34" charset="0"/>
              </a:rPr>
              <a:t>Assessment by Essay</a:t>
            </a:r>
          </a:p>
        </p:txBody>
      </p:sp>
      <p:sp>
        <p:nvSpPr>
          <p:cNvPr id="22" name="TextBox 21">
            <a:extLst>
              <a:ext uri="{FF2B5EF4-FFF2-40B4-BE49-F238E27FC236}">
                <a16:creationId xmlns:a16="http://schemas.microsoft.com/office/drawing/2014/main" id="{01DE9704-546F-6444-936B-5500656EDCC3}"/>
              </a:ext>
            </a:extLst>
          </p:cNvPr>
          <p:cNvSpPr txBox="1"/>
          <p:nvPr/>
        </p:nvSpPr>
        <p:spPr>
          <a:xfrm>
            <a:off x="6902159" y="2931522"/>
            <a:ext cx="1979577" cy="523220"/>
          </a:xfrm>
          <a:prstGeom prst="rect">
            <a:avLst/>
          </a:prstGeom>
          <a:noFill/>
        </p:spPr>
        <p:txBody>
          <a:bodyPr wrap="square" numCol="1" spcCol="457200" rtlCol="0">
            <a:spAutoFit/>
          </a:bodyPr>
          <a:lstStyle/>
          <a:p>
            <a:pPr algn="ctr"/>
            <a:r>
              <a:rPr lang="en-CA" sz="1400" b="1" dirty="0">
                <a:solidFill>
                  <a:schemeClr val="tx2"/>
                </a:solidFill>
                <a:latin typeface="Sun Life Sans" panose="020B0504030304030303" pitchFamily="34" charset="0"/>
              </a:rPr>
              <a:t>Assessment by Expertise</a:t>
            </a:r>
          </a:p>
        </p:txBody>
      </p:sp>
      <p:sp>
        <p:nvSpPr>
          <p:cNvPr id="23" name="TextBox 22">
            <a:extLst>
              <a:ext uri="{FF2B5EF4-FFF2-40B4-BE49-F238E27FC236}">
                <a16:creationId xmlns:a16="http://schemas.microsoft.com/office/drawing/2014/main" id="{01DE9704-546F-6444-936B-5500656EDCC3}"/>
              </a:ext>
            </a:extLst>
          </p:cNvPr>
          <p:cNvSpPr txBox="1"/>
          <p:nvPr/>
        </p:nvSpPr>
        <p:spPr>
          <a:xfrm>
            <a:off x="158384" y="3880369"/>
            <a:ext cx="2326415" cy="830997"/>
          </a:xfrm>
          <a:prstGeom prst="rect">
            <a:avLst/>
          </a:prstGeom>
          <a:noFill/>
        </p:spPr>
        <p:txBody>
          <a:bodyPr wrap="square" numCol="1" spcCol="457200" rtlCol="0">
            <a:spAutoFit/>
          </a:bodyPr>
          <a:lstStyle/>
          <a:p>
            <a:pPr algn="ctr"/>
            <a:r>
              <a:rPr lang="en-CA" sz="1200" dirty="0">
                <a:solidFill>
                  <a:schemeClr val="tx2"/>
                </a:solidFill>
                <a:latin typeface="Sun Life Sans" panose="020B0504030304030303" pitchFamily="34" charset="0"/>
              </a:rPr>
              <a:t>Comprehensive industry preferred standard of foundations delivering practical career development</a:t>
            </a:r>
            <a:endParaRPr lang="en-CA" sz="1200" b="1" dirty="0">
              <a:solidFill>
                <a:schemeClr val="tx2"/>
              </a:solidFill>
              <a:latin typeface="Sun Life Sans" panose="020B0504030304030303" pitchFamily="34" charset="0"/>
            </a:endParaRPr>
          </a:p>
        </p:txBody>
      </p:sp>
      <p:sp>
        <p:nvSpPr>
          <p:cNvPr id="24" name="TextBox 23">
            <a:extLst>
              <a:ext uri="{FF2B5EF4-FFF2-40B4-BE49-F238E27FC236}">
                <a16:creationId xmlns:a16="http://schemas.microsoft.com/office/drawing/2014/main" id="{01DE9704-546F-6444-936B-5500656EDCC3}"/>
              </a:ext>
            </a:extLst>
          </p:cNvPr>
          <p:cNvSpPr txBox="1"/>
          <p:nvPr/>
        </p:nvSpPr>
        <p:spPr>
          <a:xfrm>
            <a:off x="2293077" y="3880369"/>
            <a:ext cx="2326415" cy="830997"/>
          </a:xfrm>
          <a:prstGeom prst="rect">
            <a:avLst/>
          </a:prstGeom>
          <a:noFill/>
        </p:spPr>
        <p:txBody>
          <a:bodyPr wrap="square" numCol="1" spcCol="457200" rtlCol="0">
            <a:spAutoFit/>
          </a:bodyPr>
          <a:lstStyle/>
          <a:p>
            <a:pPr algn="ctr"/>
            <a:r>
              <a:rPr lang="en-CA" sz="1200" dirty="0">
                <a:solidFill>
                  <a:schemeClr val="tx2"/>
                </a:solidFill>
                <a:latin typeface="Sun Life Sans" panose="020B0504030304030303" pitchFamily="34" charset="0"/>
              </a:rPr>
              <a:t>In-depth academic and professional expertise for aspiring or committed industry practitioners</a:t>
            </a:r>
            <a:endParaRPr lang="en-CA" sz="1200" b="1" dirty="0">
              <a:solidFill>
                <a:schemeClr val="tx2"/>
              </a:solidFill>
              <a:latin typeface="Sun Life Sans" panose="020B0504030304030303" pitchFamily="34" charset="0"/>
            </a:endParaRPr>
          </a:p>
        </p:txBody>
      </p:sp>
      <p:sp>
        <p:nvSpPr>
          <p:cNvPr id="28" name="TextBox 27">
            <a:extLst>
              <a:ext uri="{FF2B5EF4-FFF2-40B4-BE49-F238E27FC236}">
                <a16:creationId xmlns:a16="http://schemas.microsoft.com/office/drawing/2014/main" id="{01DE9704-546F-6444-936B-5500656EDCC3}"/>
              </a:ext>
            </a:extLst>
          </p:cNvPr>
          <p:cNvSpPr txBox="1"/>
          <p:nvPr/>
        </p:nvSpPr>
        <p:spPr>
          <a:xfrm>
            <a:off x="4506716" y="3880368"/>
            <a:ext cx="2326415" cy="830997"/>
          </a:xfrm>
          <a:prstGeom prst="rect">
            <a:avLst/>
          </a:prstGeom>
          <a:noFill/>
        </p:spPr>
        <p:txBody>
          <a:bodyPr wrap="square" numCol="1" spcCol="457200" rtlCol="0">
            <a:spAutoFit/>
          </a:bodyPr>
          <a:lstStyle/>
          <a:p>
            <a:pPr algn="ctr"/>
            <a:r>
              <a:rPr lang="en-CA" sz="1200" dirty="0">
                <a:solidFill>
                  <a:schemeClr val="tx2"/>
                </a:solidFill>
                <a:latin typeface="Sun Life Sans" panose="020B0504030304030303" pitchFamily="34" charset="0"/>
              </a:rPr>
              <a:t>Candidates prove established post-designation, in-depth practice experience and knowledge</a:t>
            </a:r>
            <a:endParaRPr lang="en-CA" sz="1200" b="1" dirty="0">
              <a:solidFill>
                <a:schemeClr val="tx2"/>
              </a:solidFill>
              <a:latin typeface="Sun Life Sans" panose="020B0504030304030303" pitchFamily="34" charset="0"/>
            </a:endParaRPr>
          </a:p>
        </p:txBody>
      </p:sp>
      <p:sp>
        <p:nvSpPr>
          <p:cNvPr id="29" name="TextBox 28">
            <a:extLst>
              <a:ext uri="{FF2B5EF4-FFF2-40B4-BE49-F238E27FC236}">
                <a16:creationId xmlns:a16="http://schemas.microsoft.com/office/drawing/2014/main" id="{01DE9704-546F-6444-936B-5500656EDCC3}"/>
              </a:ext>
            </a:extLst>
          </p:cNvPr>
          <p:cNvSpPr txBox="1"/>
          <p:nvPr/>
        </p:nvSpPr>
        <p:spPr>
          <a:xfrm>
            <a:off x="6722021" y="3855369"/>
            <a:ext cx="2159716" cy="1200329"/>
          </a:xfrm>
          <a:prstGeom prst="rect">
            <a:avLst/>
          </a:prstGeom>
          <a:noFill/>
        </p:spPr>
        <p:txBody>
          <a:bodyPr wrap="square" numCol="1" spcCol="457200" rtlCol="0">
            <a:spAutoFit/>
          </a:bodyPr>
          <a:lstStyle/>
          <a:p>
            <a:pPr algn="ctr"/>
            <a:r>
              <a:rPr lang="en-CA" sz="1200" dirty="0">
                <a:solidFill>
                  <a:schemeClr val="tx2"/>
                </a:solidFill>
                <a:latin typeface="Sun Life Sans" panose="020B0504030304030303" pitchFamily="34" charset="0"/>
              </a:rPr>
              <a:t>A peer refereed and scrutinized application process reserved for the most senior and experienced industry specialists</a:t>
            </a:r>
            <a:endParaRPr lang="en-CA" sz="1200" b="1" dirty="0">
              <a:solidFill>
                <a:schemeClr val="tx2"/>
              </a:solidFill>
              <a:latin typeface="Sun Life Sans" panose="020B0504030304030303" pitchFamily="34" charset="0"/>
            </a:endParaRPr>
          </a:p>
        </p:txBody>
      </p:sp>
      <p:cxnSp>
        <p:nvCxnSpPr>
          <p:cNvPr id="4" name="Straight Connector 3"/>
          <p:cNvCxnSpPr/>
          <p:nvPr/>
        </p:nvCxnSpPr>
        <p:spPr>
          <a:xfrm>
            <a:off x="257112" y="2902495"/>
            <a:ext cx="0" cy="2241005"/>
          </a:xfrm>
          <a:prstGeom prst="line">
            <a:avLst/>
          </a:prstGeom>
          <a:effectLst/>
        </p:spPr>
        <p:style>
          <a:lnRef idx="2">
            <a:schemeClr val="accent1"/>
          </a:lnRef>
          <a:fillRef idx="0">
            <a:schemeClr val="accent1"/>
          </a:fillRef>
          <a:effectRef idx="1">
            <a:schemeClr val="accent1"/>
          </a:effectRef>
          <a:fontRef idx="minor">
            <a:schemeClr val="tx1"/>
          </a:fontRef>
        </p:style>
      </p:cxnSp>
    </p:spTree>
    <p:custDataLst>
      <p:tags r:id="rId1"/>
    </p:custDataLst>
    <p:extLst>
      <p:ext uri="{BB962C8B-B14F-4D97-AF65-F5344CB8AC3E}">
        <p14:creationId xmlns:p14="http://schemas.microsoft.com/office/powerpoint/2010/main" val="222789367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905803" y="-122133"/>
            <a:ext cx="7908965" cy="5258620"/>
          </a:xfrm>
          <a:prstGeom prst="rect">
            <a:avLst/>
          </a:prstGeom>
        </p:spPr>
      </p:pic>
      <p:sp>
        <p:nvSpPr>
          <p:cNvPr id="12" name="Oval 11"/>
          <p:cNvSpPr/>
          <p:nvPr/>
        </p:nvSpPr>
        <p:spPr>
          <a:xfrm>
            <a:off x="4166776" y="-991569"/>
            <a:ext cx="6778659" cy="6778659"/>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TextBox 12"/>
          <p:cNvSpPr txBox="1"/>
          <p:nvPr/>
        </p:nvSpPr>
        <p:spPr>
          <a:xfrm>
            <a:off x="4659332" y="1382097"/>
            <a:ext cx="5793546" cy="1015663"/>
          </a:xfrm>
          <a:prstGeom prst="rect">
            <a:avLst/>
          </a:prstGeom>
          <a:noFill/>
        </p:spPr>
        <p:txBody>
          <a:bodyPr wrap="square" rtlCol="0">
            <a:spAutoFit/>
          </a:bodyPr>
          <a:lstStyle/>
          <a:p>
            <a:r>
              <a:rPr lang="en-CA" sz="6000" dirty="0">
                <a:solidFill>
                  <a:srgbClr val="003946"/>
                </a:solidFill>
                <a:latin typeface="Sun Life Sans" panose="020B0504030304030303" pitchFamily="34" charset="0"/>
              </a:rPr>
              <a:t>From the</a:t>
            </a:r>
          </a:p>
        </p:txBody>
      </p:sp>
      <p:sp>
        <p:nvSpPr>
          <p:cNvPr id="7" name="Oval 6"/>
          <p:cNvSpPr/>
          <p:nvPr/>
        </p:nvSpPr>
        <p:spPr>
          <a:xfrm>
            <a:off x="4095203" y="-957279"/>
            <a:ext cx="6064734" cy="6064734"/>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9" name="TextBox 8"/>
          <p:cNvSpPr txBox="1"/>
          <p:nvPr/>
        </p:nvSpPr>
        <p:spPr>
          <a:xfrm>
            <a:off x="6672561" y="2201968"/>
            <a:ext cx="4272874" cy="923330"/>
          </a:xfrm>
          <a:prstGeom prst="rect">
            <a:avLst/>
          </a:prstGeom>
          <a:noFill/>
        </p:spPr>
        <p:txBody>
          <a:bodyPr wrap="square" rtlCol="0">
            <a:spAutoFit/>
          </a:bodyPr>
          <a:lstStyle/>
          <a:p>
            <a:r>
              <a:rPr lang="en-US" sz="5400" dirty="0">
                <a:solidFill>
                  <a:srgbClr val="EAAB00"/>
                </a:solidFill>
                <a:latin typeface="Sun Life Script" pitchFamily="2" charset="0"/>
              </a:rPr>
              <a:t>field</a:t>
            </a:r>
            <a:endParaRPr lang="en-CA" sz="5400" dirty="0">
              <a:solidFill>
                <a:srgbClr val="EAAB00"/>
              </a:solidFill>
              <a:latin typeface="Sun Life Script" pitchFamily="2" charset="0"/>
            </a:endParaRPr>
          </a:p>
        </p:txBody>
      </p:sp>
    </p:spTree>
    <p:custDataLst>
      <p:tags r:id="rId1"/>
    </p:custDataLst>
    <p:extLst>
      <p:ext uri="{BB962C8B-B14F-4D97-AF65-F5344CB8AC3E}">
        <p14:creationId xmlns:p14="http://schemas.microsoft.com/office/powerpoint/2010/main" val="35841800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717" y="4557551"/>
            <a:ext cx="8056180" cy="58594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30" name="Oval 29"/>
          <p:cNvSpPr/>
          <p:nvPr/>
        </p:nvSpPr>
        <p:spPr>
          <a:xfrm>
            <a:off x="3537952" y="-1204798"/>
            <a:ext cx="7376434" cy="73279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1" name="Oval 10"/>
          <p:cNvSpPr/>
          <p:nvPr/>
        </p:nvSpPr>
        <p:spPr>
          <a:xfrm>
            <a:off x="2294692" y="-1204798"/>
            <a:ext cx="7376434" cy="73279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Oval 12"/>
          <p:cNvSpPr/>
          <p:nvPr/>
        </p:nvSpPr>
        <p:spPr>
          <a:xfrm>
            <a:off x="2513921" y="-1820903"/>
            <a:ext cx="8244037" cy="8244035"/>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8" name="TextBox 7"/>
          <p:cNvSpPr txBox="1"/>
          <p:nvPr/>
        </p:nvSpPr>
        <p:spPr>
          <a:xfrm>
            <a:off x="3322343" y="200784"/>
            <a:ext cx="3076686" cy="646331"/>
          </a:xfrm>
          <a:prstGeom prst="rect">
            <a:avLst/>
          </a:prstGeom>
          <a:noFill/>
        </p:spPr>
        <p:txBody>
          <a:bodyPr wrap="square" rtlCol="0">
            <a:spAutoFit/>
          </a:bodyPr>
          <a:lstStyle/>
          <a:p>
            <a:r>
              <a:rPr lang="fr-CA" dirty="1" sz="3600">
                <a:solidFill>
                  <a:srgbClr val="003946"/>
                </a:solidFill>
                <a:latin typeface="Sun Life Sans" panose="020B0504030304030303" pitchFamily="34" charset="0"/>
              </a:rPr>
              <a:t>de l’industrie</a:t>
            </a:r>
          </a:p>
        </p:txBody>
      </p:sp>
      <p:sp>
        <p:nvSpPr>
          <p:cNvPr id="24" name="TextBox 23"/>
          <p:cNvSpPr txBox="1"/>
          <p:nvPr/>
        </p:nvSpPr>
        <p:spPr>
          <a:xfrm>
            <a:off x="5195517" y="106254"/>
            <a:ext cx="3948483" cy="830997"/>
          </a:xfrm>
          <a:prstGeom prst="rect">
            <a:avLst/>
          </a:prstGeom>
          <a:noFill/>
        </p:spPr>
        <p:txBody>
          <a:bodyPr wrap="square" rtlCol="0">
            <a:spAutoFit/>
          </a:bodyPr>
          <a:lstStyle/>
          <a:p>
            <a:r>
              <a:rPr lang="fr-CA" dirty="1" sz="4800">
                <a:solidFill>
                  <a:srgbClr val="EAAB00"/>
                </a:solidFill>
                <a:latin typeface="Sun Life Script" pitchFamily="2" charset="0"/>
              </a:rPr>
              <a:t>Aperçu</a:t>
            </a:r>
          </a:p>
        </p:txBody>
      </p:sp>
      <p:sp>
        <p:nvSpPr>
          <p:cNvPr id="16" name="TextBox 15"/>
          <p:cNvSpPr txBox="1"/>
          <p:nvPr/>
        </p:nvSpPr>
        <p:spPr>
          <a:xfrm>
            <a:off x="3875435" y="1164759"/>
            <a:ext cx="5036768" cy="646331"/>
          </a:xfrm>
          <a:prstGeom prst="rect">
            <a:avLst/>
          </a:prstGeom>
          <a:noFill/>
        </p:spPr>
        <p:txBody>
          <a:bodyPr wrap="square" rtlCol="0">
            <a:spAutoFit/>
          </a:bodyPr>
          <a:lstStyle/>
          <a:p>
            <a:r>
              <a:rPr lang="fr-CA" dirty="1">
                <a:solidFill>
                  <a:srgbClr val="003946"/>
                </a:solidFill>
                <a:latin typeface="Sun Life Sans" panose="020B0504030304030303" pitchFamily="34" charset="0"/>
              </a:rPr>
              <a:t>Les services bancaires de détail destinés aux Clients aisés sont notre concurrent direct.</a:t>
            </a:r>
          </a:p>
        </p:txBody>
      </p:sp>
      <p:sp>
        <p:nvSpPr>
          <p:cNvPr id="17" name="TextBox 16"/>
          <p:cNvSpPr txBox="1"/>
          <p:nvPr/>
        </p:nvSpPr>
        <p:spPr>
          <a:xfrm>
            <a:off x="3875435" y="2126272"/>
            <a:ext cx="3976658" cy="646331"/>
          </a:xfrm>
          <a:prstGeom prst="rect">
            <a:avLst/>
          </a:prstGeom>
          <a:noFill/>
        </p:spPr>
        <p:txBody>
          <a:bodyPr wrap="square" rtlCol="0">
            <a:spAutoFit/>
          </a:bodyPr>
          <a:lstStyle/>
          <a:p>
            <a:r>
              <a:rPr lang="fr-CA" dirty="1">
                <a:solidFill>
                  <a:schemeClr val="tx2"/>
                </a:solidFill>
                <a:latin typeface="Sun Life Sans" panose="020B0504030304030303" pitchFamily="34" charset="0"/>
              </a:rPr>
              <a:t>Tous les conseillers du Groupe Investors doivent détenir le titre de planificateur financier agréé (CFP).</a:t>
            </a:r>
          </a:p>
        </p:txBody>
      </p:sp>
      <p:pic>
        <p:nvPicPr>
          <p:cNvPr id="18" name="Picture 1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286115" y="1202956"/>
            <a:ext cx="503674" cy="503674"/>
          </a:xfrm>
          <a:prstGeom prst="rect">
            <a:avLst/>
          </a:prstGeom>
        </p:spPr>
      </p:pic>
      <p:pic>
        <p:nvPicPr>
          <p:cNvPr id="20" name="Picture 19"/>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286115" y="2181697"/>
            <a:ext cx="503674" cy="503674"/>
          </a:xfrm>
          <a:prstGeom prst="rect">
            <a:avLst/>
          </a:prstGeom>
        </p:spPr>
      </p:pic>
      <p:pic>
        <p:nvPicPr>
          <p:cNvPr id="23" name="Picture 22"/>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286115" y="3160437"/>
            <a:ext cx="503674" cy="503674"/>
          </a:xfrm>
          <a:prstGeom prst="rect">
            <a:avLst/>
          </a:prstGeom>
        </p:spPr>
      </p:pic>
      <p:sp>
        <p:nvSpPr>
          <p:cNvPr id="27" name="TextBox 26"/>
          <p:cNvSpPr txBox="1"/>
          <p:nvPr/>
        </p:nvSpPr>
        <p:spPr>
          <a:xfrm>
            <a:off x="3875435" y="2947615"/>
            <a:ext cx="4521989" cy="923330"/>
          </a:xfrm>
          <a:prstGeom prst="rect">
            <a:avLst/>
          </a:prstGeom>
          <a:noFill/>
        </p:spPr>
        <p:txBody>
          <a:bodyPr wrap="square" rtlCol="0">
            <a:spAutoFit/>
          </a:bodyPr>
          <a:lstStyle/>
          <a:p>
            <a:pPr>
              <a:spcAft>
                <a:spcPts val="0"/>
              </a:spcAft>
              <a:buClr>
                <a:srgbClr val="FFC000"/>
              </a:buClr>
            </a:pPr>
            <a:r>
              <a:rPr lang="fr-CA" dirty="1">
                <a:solidFill>
                  <a:schemeClr val="tx2"/>
                </a:solidFill>
                <a:latin typeface="Sun Life Sans" panose="020B0504030304030303" pitchFamily="34" charset="0"/>
              </a:rPr>
              <a:t>Rien n’indique que les courtiers de l’OCRCVM ont l’intention d’exiger une reconnaissance professionnelle en planification financière.</a:t>
            </a:r>
          </a:p>
        </p:txBody>
      </p:sp>
      <p:sp>
        <p:nvSpPr>
          <p:cNvPr id="22" name="Rounded Rectangle 21"/>
          <p:cNvSpPr/>
          <p:nvPr/>
        </p:nvSpPr>
        <p:spPr>
          <a:xfrm>
            <a:off x="413568" y="1503485"/>
            <a:ext cx="1944000" cy="1736724"/>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a:solidFill>
                  <a:schemeClr val="bg1"/>
                </a:solidFill>
                <a:latin typeface="Sun Life Sans" panose="020B0504030304030303" pitchFamily="34" charset="0"/>
              </a:rPr>
              <a:t>Contexte concurrentiel</a:t>
            </a:r>
          </a:p>
        </p:txBody>
      </p:sp>
      <p:pic>
        <p:nvPicPr>
          <p:cNvPr id="25" name="Picture 24"/>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993069" y="1005261"/>
            <a:ext cx="900000" cy="900000"/>
          </a:xfrm>
          <a:prstGeom prst="rect">
            <a:avLst/>
          </a:prstGeom>
        </p:spPr>
      </p:pic>
    </p:spTree>
    <p:custDataLst>
      <p:tags r:id="rId1"/>
    </p:custDataLst>
    <p:extLst>
      <p:ext uri="{BB962C8B-B14F-4D97-AF65-F5344CB8AC3E}">
        <p14:creationId xmlns:p14="http://schemas.microsoft.com/office/powerpoint/2010/main" val="26221881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717" y="4557551"/>
            <a:ext cx="8056180" cy="58594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30" name="Oval 29"/>
          <p:cNvSpPr/>
          <p:nvPr/>
        </p:nvSpPr>
        <p:spPr>
          <a:xfrm>
            <a:off x="3537952" y="-1204798"/>
            <a:ext cx="7376434" cy="73279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1" name="Oval 10"/>
          <p:cNvSpPr/>
          <p:nvPr/>
        </p:nvSpPr>
        <p:spPr>
          <a:xfrm>
            <a:off x="2294692" y="-1204798"/>
            <a:ext cx="7376434" cy="73279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Oval 12"/>
          <p:cNvSpPr/>
          <p:nvPr/>
        </p:nvSpPr>
        <p:spPr>
          <a:xfrm>
            <a:off x="2513921" y="-1820903"/>
            <a:ext cx="8244037" cy="8244035"/>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8" name="TextBox 7"/>
          <p:cNvSpPr txBox="1"/>
          <p:nvPr/>
        </p:nvSpPr>
        <p:spPr>
          <a:xfrm>
            <a:off x="3322343" y="200784"/>
            <a:ext cx="3076686" cy="646331"/>
          </a:xfrm>
          <a:prstGeom prst="rect">
            <a:avLst/>
          </a:prstGeom>
          <a:noFill/>
        </p:spPr>
        <p:txBody>
          <a:bodyPr wrap="square" rtlCol="0">
            <a:spAutoFit/>
          </a:bodyPr>
          <a:lstStyle/>
          <a:p>
            <a:r>
              <a:rPr lang="fr-CA" dirty="1" sz="3600">
                <a:solidFill>
                  <a:srgbClr val="003946"/>
                </a:solidFill>
                <a:latin typeface="Sun Life Sans" panose="020B0504030304030303" pitchFamily="34" charset="0"/>
              </a:rPr>
              <a:t>de l’industrie</a:t>
            </a:r>
          </a:p>
        </p:txBody>
      </p:sp>
      <p:sp>
        <p:nvSpPr>
          <p:cNvPr id="24" name="TextBox 23"/>
          <p:cNvSpPr txBox="1"/>
          <p:nvPr/>
        </p:nvSpPr>
        <p:spPr>
          <a:xfrm>
            <a:off x="5195517" y="106254"/>
            <a:ext cx="3948483" cy="830997"/>
          </a:xfrm>
          <a:prstGeom prst="rect">
            <a:avLst/>
          </a:prstGeom>
          <a:noFill/>
        </p:spPr>
        <p:txBody>
          <a:bodyPr wrap="square" rtlCol="0">
            <a:spAutoFit/>
          </a:bodyPr>
          <a:lstStyle/>
          <a:p>
            <a:r>
              <a:rPr lang="fr-CA" dirty="1" sz="4800">
                <a:solidFill>
                  <a:srgbClr val="EAAB00"/>
                </a:solidFill>
                <a:latin typeface="Sun Life Script" pitchFamily="2" charset="0"/>
              </a:rPr>
              <a:t>Aperçu</a:t>
            </a:r>
          </a:p>
        </p:txBody>
      </p:sp>
      <p:sp>
        <p:nvSpPr>
          <p:cNvPr id="16" name="TextBox 15"/>
          <p:cNvSpPr txBox="1"/>
          <p:nvPr/>
        </p:nvSpPr>
        <p:spPr>
          <a:xfrm>
            <a:off x="3875435" y="1164759"/>
            <a:ext cx="5036768" cy="646331"/>
          </a:xfrm>
          <a:prstGeom prst="rect">
            <a:avLst/>
          </a:prstGeom>
          <a:noFill/>
        </p:spPr>
        <p:txBody>
          <a:bodyPr wrap="square" rtlCol="0">
            <a:spAutoFit/>
          </a:bodyPr>
          <a:lstStyle/>
          <a:p>
            <a:r>
              <a:rPr lang="fr-CA" dirty="1">
                <a:solidFill>
                  <a:srgbClr val="003946"/>
                </a:solidFill>
                <a:latin typeface="Sun Life Sans" panose="020B0504030304030303" pitchFamily="34" charset="0"/>
              </a:rPr>
              <a:t>Besoin accru de conseils en planification financière sur le marché canadien.</a:t>
            </a:r>
          </a:p>
        </p:txBody>
      </p:sp>
      <p:sp>
        <p:nvSpPr>
          <p:cNvPr id="17" name="TextBox 16"/>
          <p:cNvSpPr txBox="1"/>
          <p:nvPr/>
        </p:nvSpPr>
        <p:spPr>
          <a:xfrm>
            <a:off x="3875435" y="2000144"/>
            <a:ext cx="3976658" cy="923330"/>
          </a:xfrm>
          <a:prstGeom prst="rect">
            <a:avLst/>
          </a:prstGeom>
          <a:noFill/>
        </p:spPr>
        <p:txBody>
          <a:bodyPr wrap="square" rtlCol="0">
            <a:spAutoFit/>
          </a:bodyPr>
          <a:lstStyle/>
          <a:p>
            <a:r>
              <a:rPr lang="fr-CA" dirty="1">
                <a:solidFill>
                  <a:schemeClr val="tx2"/>
                </a:solidFill>
                <a:latin typeface="Sun Life Sans" panose="020B0504030304030303" pitchFamily="34" charset="0"/>
              </a:rPr>
              <a:t>À mesure que la croissance se poursuit, le produit est de moins en moins un argument de vente distinctif.</a:t>
            </a:r>
          </a:p>
        </p:txBody>
      </p:sp>
      <p:pic>
        <p:nvPicPr>
          <p:cNvPr id="18" name="Picture 1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286115" y="1202956"/>
            <a:ext cx="503674" cy="503674"/>
          </a:xfrm>
          <a:prstGeom prst="rect">
            <a:avLst/>
          </a:prstGeom>
        </p:spPr>
      </p:pic>
      <p:pic>
        <p:nvPicPr>
          <p:cNvPr id="20" name="Picture 19"/>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286115" y="2181697"/>
            <a:ext cx="503674" cy="503674"/>
          </a:xfrm>
          <a:prstGeom prst="rect">
            <a:avLst/>
          </a:prstGeom>
        </p:spPr>
      </p:pic>
      <p:pic>
        <p:nvPicPr>
          <p:cNvPr id="23" name="Picture 22"/>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286115" y="3160437"/>
            <a:ext cx="503674" cy="503674"/>
          </a:xfrm>
          <a:prstGeom prst="rect">
            <a:avLst/>
          </a:prstGeom>
        </p:spPr>
      </p:pic>
      <p:sp>
        <p:nvSpPr>
          <p:cNvPr id="27" name="TextBox 26"/>
          <p:cNvSpPr txBox="1"/>
          <p:nvPr/>
        </p:nvSpPr>
        <p:spPr>
          <a:xfrm>
            <a:off x="3875435" y="3089504"/>
            <a:ext cx="4521989" cy="646331"/>
          </a:xfrm>
          <a:prstGeom prst="rect">
            <a:avLst/>
          </a:prstGeom>
          <a:noFill/>
        </p:spPr>
        <p:txBody>
          <a:bodyPr wrap="square" rtlCol="0">
            <a:spAutoFit/>
          </a:bodyPr>
          <a:lstStyle/>
          <a:p>
            <a:pPr>
              <a:spcAft>
                <a:spcPts val="0"/>
              </a:spcAft>
              <a:buClr>
                <a:srgbClr val="FFC000"/>
              </a:buClr>
            </a:pPr>
            <a:r>
              <a:rPr lang="fr-CA" dirty="1">
                <a:solidFill>
                  <a:schemeClr val="tx2"/>
                </a:solidFill>
                <a:latin typeface="Sun Life Sans" panose="020B0504030304030303" pitchFamily="34" charset="0"/>
              </a:rPr>
              <a:t>Les conseils et l’expérience Client deviennent la principale proposition de valeur.</a:t>
            </a:r>
          </a:p>
        </p:txBody>
      </p:sp>
      <p:sp>
        <p:nvSpPr>
          <p:cNvPr id="22" name="Rounded Rectangle 21"/>
          <p:cNvSpPr/>
          <p:nvPr/>
        </p:nvSpPr>
        <p:spPr>
          <a:xfrm>
            <a:off x="413568" y="1503485"/>
            <a:ext cx="1944000" cy="1736724"/>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a:solidFill>
                  <a:schemeClr val="bg1"/>
                </a:solidFill>
                <a:latin typeface="Sun Life Sans" panose="020B0504030304030303" pitchFamily="34" charset="0"/>
              </a:rPr>
              <a:t>Industrie et marché</a:t>
            </a:r>
          </a:p>
        </p:txBody>
      </p:sp>
      <p:pic>
        <p:nvPicPr>
          <p:cNvPr id="25" name="Picture 24"/>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993069" y="1005261"/>
            <a:ext cx="900000" cy="900000"/>
          </a:xfrm>
          <a:prstGeom prst="rect">
            <a:avLst/>
          </a:prstGeom>
        </p:spPr>
      </p:pic>
    </p:spTree>
    <p:custDataLst>
      <p:tags r:id="rId1"/>
    </p:custDataLst>
    <p:extLst>
      <p:ext uri="{BB962C8B-B14F-4D97-AF65-F5344CB8AC3E}">
        <p14:creationId xmlns:p14="http://schemas.microsoft.com/office/powerpoint/2010/main" val="33423530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717" y="4557551"/>
            <a:ext cx="8056180" cy="58594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30" name="Oval 29"/>
          <p:cNvSpPr/>
          <p:nvPr/>
        </p:nvSpPr>
        <p:spPr>
          <a:xfrm>
            <a:off x="3537952" y="-1204798"/>
            <a:ext cx="7376434" cy="73279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1" name="Oval 10"/>
          <p:cNvSpPr/>
          <p:nvPr/>
        </p:nvSpPr>
        <p:spPr>
          <a:xfrm>
            <a:off x="2294692" y="-1204798"/>
            <a:ext cx="7376434" cy="73279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Oval 12"/>
          <p:cNvSpPr/>
          <p:nvPr/>
        </p:nvSpPr>
        <p:spPr>
          <a:xfrm>
            <a:off x="2513921" y="-1820903"/>
            <a:ext cx="8244037" cy="8244035"/>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8" name="TextBox 7"/>
          <p:cNvSpPr txBox="1"/>
          <p:nvPr/>
        </p:nvSpPr>
        <p:spPr>
          <a:xfrm>
            <a:off x="3322343" y="200784"/>
            <a:ext cx="3076686" cy="646331"/>
          </a:xfrm>
          <a:prstGeom prst="rect">
            <a:avLst/>
          </a:prstGeom>
          <a:noFill/>
        </p:spPr>
        <p:txBody>
          <a:bodyPr wrap="square" rtlCol="0">
            <a:spAutoFit/>
          </a:bodyPr>
          <a:lstStyle/>
          <a:p>
            <a:r>
              <a:rPr lang="fr-CA" dirty="1" sz="3600">
                <a:solidFill>
                  <a:srgbClr val="003946"/>
                </a:solidFill>
                <a:latin typeface="Sun Life Sans" panose="020B0504030304030303" pitchFamily="34" charset="0"/>
              </a:rPr>
              <a:t>de l’industrie</a:t>
            </a:r>
          </a:p>
        </p:txBody>
      </p:sp>
      <p:sp>
        <p:nvSpPr>
          <p:cNvPr id="24" name="TextBox 23"/>
          <p:cNvSpPr txBox="1"/>
          <p:nvPr/>
        </p:nvSpPr>
        <p:spPr>
          <a:xfrm>
            <a:off x="5195517" y="106254"/>
            <a:ext cx="3948483" cy="830997"/>
          </a:xfrm>
          <a:prstGeom prst="rect">
            <a:avLst/>
          </a:prstGeom>
          <a:noFill/>
        </p:spPr>
        <p:txBody>
          <a:bodyPr wrap="square" rtlCol="0">
            <a:spAutoFit/>
          </a:bodyPr>
          <a:lstStyle/>
          <a:p>
            <a:r>
              <a:rPr lang="fr-CA" dirty="1" sz="4800">
                <a:solidFill>
                  <a:srgbClr val="EAAB00"/>
                </a:solidFill>
                <a:latin typeface="Sun Life Script" pitchFamily="2" charset="0"/>
              </a:rPr>
              <a:t>Aperçu</a:t>
            </a:r>
          </a:p>
        </p:txBody>
      </p:sp>
      <p:sp>
        <p:nvSpPr>
          <p:cNvPr id="16" name="TextBox 15"/>
          <p:cNvSpPr txBox="1"/>
          <p:nvPr/>
        </p:nvSpPr>
        <p:spPr>
          <a:xfrm>
            <a:off x="3875435" y="1290883"/>
            <a:ext cx="5036768" cy="369332"/>
          </a:xfrm>
          <a:prstGeom prst="rect">
            <a:avLst/>
          </a:prstGeom>
          <a:noFill/>
        </p:spPr>
        <p:txBody>
          <a:bodyPr wrap="square" rtlCol="0">
            <a:spAutoFit/>
          </a:bodyPr>
          <a:lstStyle/>
          <a:p>
            <a:r>
              <a:rPr lang="fr-CA" dirty="1">
                <a:solidFill>
                  <a:srgbClr val="003946"/>
                </a:solidFill>
                <a:latin typeface="Sun Life Sans" panose="020B0504030304030303" pitchFamily="34" charset="0"/>
              </a:rPr>
              <a:t>La réglementation évolue</a:t>
            </a:r>
          </a:p>
        </p:txBody>
      </p:sp>
      <p:sp>
        <p:nvSpPr>
          <p:cNvPr id="17" name="TextBox 16"/>
          <p:cNvSpPr txBox="1"/>
          <p:nvPr/>
        </p:nvSpPr>
        <p:spPr>
          <a:xfrm>
            <a:off x="3875435" y="2078974"/>
            <a:ext cx="3976658" cy="646331"/>
          </a:xfrm>
          <a:prstGeom prst="rect">
            <a:avLst/>
          </a:prstGeom>
          <a:noFill/>
        </p:spPr>
        <p:txBody>
          <a:bodyPr wrap="square" rtlCol="0">
            <a:spAutoFit/>
          </a:bodyPr>
          <a:lstStyle/>
          <a:p>
            <a:r>
              <a:rPr lang="fr-CA" dirty="1">
                <a:solidFill>
                  <a:schemeClr val="tx2"/>
                </a:solidFill>
                <a:latin typeface="Sun Life Sans" panose="020B0504030304030303" pitchFamily="34" charset="0"/>
              </a:rPr>
              <a:t>Consultations de l’Autorité ontarienne de réglementation des services financiers</a:t>
            </a:r>
          </a:p>
        </p:txBody>
      </p:sp>
      <p:pic>
        <p:nvPicPr>
          <p:cNvPr id="18" name="Picture 1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286115" y="1202956"/>
            <a:ext cx="503674" cy="503674"/>
          </a:xfrm>
          <a:prstGeom prst="rect">
            <a:avLst/>
          </a:prstGeom>
        </p:spPr>
      </p:pic>
      <p:pic>
        <p:nvPicPr>
          <p:cNvPr id="20" name="Picture 19"/>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286115" y="2181697"/>
            <a:ext cx="503674" cy="503674"/>
          </a:xfrm>
          <a:prstGeom prst="rect">
            <a:avLst/>
          </a:prstGeom>
        </p:spPr>
      </p:pic>
      <p:pic>
        <p:nvPicPr>
          <p:cNvPr id="23" name="Picture 22"/>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286115" y="3160437"/>
            <a:ext cx="503674" cy="503674"/>
          </a:xfrm>
          <a:prstGeom prst="rect">
            <a:avLst/>
          </a:prstGeom>
        </p:spPr>
      </p:pic>
      <p:sp>
        <p:nvSpPr>
          <p:cNvPr id="27" name="TextBox 26"/>
          <p:cNvSpPr txBox="1"/>
          <p:nvPr/>
        </p:nvSpPr>
        <p:spPr>
          <a:xfrm>
            <a:off x="3875435" y="3231398"/>
            <a:ext cx="4521989" cy="369332"/>
          </a:xfrm>
          <a:prstGeom prst="rect">
            <a:avLst/>
          </a:prstGeom>
          <a:noFill/>
        </p:spPr>
        <p:txBody>
          <a:bodyPr wrap="square" rtlCol="0">
            <a:spAutoFit/>
          </a:bodyPr>
          <a:lstStyle/>
          <a:p>
            <a:pPr>
              <a:spcAft>
                <a:spcPts val="0"/>
              </a:spcAft>
              <a:buClr>
                <a:srgbClr val="FFC000"/>
              </a:buClr>
            </a:pPr>
            <a:r>
              <a:rPr lang="fr-CA" dirty="1">
                <a:solidFill>
                  <a:schemeClr val="tx2"/>
                </a:solidFill>
                <a:latin typeface="Sun Life Sans" panose="020B0504030304030303" pitchFamily="34" charset="0"/>
              </a:rPr>
              <a:t>Impact de la COVID-19</a:t>
            </a:r>
          </a:p>
        </p:txBody>
      </p:sp>
      <p:sp>
        <p:nvSpPr>
          <p:cNvPr id="22" name="Rounded Rectangle 21"/>
          <p:cNvSpPr/>
          <p:nvPr/>
        </p:nvSpPr>
        <p:spPr>
          <a:xfrm>
            <a:off x="413568" y="1503485"/>
            <a:ext cx="1944000" cy="1736724"/>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CA" dirty="1">
                <a:solidFill>
                  <a:schemeClr val="bg1"/>
                </a:solidFill>
                <a:latin typeface="Sun Life Sans" panose="020B0504030304030303" pitchFamily="34" charset="0"/>
              </a:rPr>
              <a:t>Environnement réglementaire</a:t>
            </a:r>
          </a:p>
        </p:txBody>
      </p:sp>
      <p:pic>
        <p:nvPicPr>
          <p:cNvPr id="25" name="Picture 24"/>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993069" y="1005261"/>
            <a:ext cx="900000" cy="900000"/>
          </a:xfrm>
          <a:prstGeom prst="rect">
            <a:avLst/>
          </a:prstGeom>
        </p:spPr>
      </p:pic>
    </p:spTree>
    <p:custDataLst>
      <p:tags r:id="rId1"/>
    </p:custDataLst>
    <p:extLst>
      <p:ext uri="{BB962C8B-B14F-4D97-AF65-F5344CB8AC3E}">
        <p14:creationId xmlns:p14="http://schemas.microsoft.com/office/powerpoint/2010/main" val="12742493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8.1&quot;&gt;&lt;object type=&quot;1&quot; unique_id=&quot;10001&quot;&gt;&lt;object type=&quot;2&quot; unique_id=&quot;10002&quot;&gt;&lt;object type=&quot;3&quot; unique_id=&quot;10003&quot;&gt;&lt;property id=&quot;20148&quot; value=&quot;5&quot;/&gt;&lt;property id=&quot;20300&quot; value=&quot;Slide 1 - &amp;quot;Using this Template&amp;quot;&quot;/&gt;&lt;property id=&quot;20307&quot; value=&quot;272&quot;/&gt;&lt;/object&gt;&lt;object type=&quot;3&quot; unique_id=&quot;10004&quot;&gt;&lt;property id=&quot;20148&quot; value=&quot;5&quot;/&gt;&lt;property id=&quot;20300&quot; value=&quot;Slide 2&quot;/&gt;&lt;property id=&quot;20307&quot; value=&quot;278&quot;/&gt;&lt;/object&gt;&lt;object type=&quot;3&quot; unique_id=&quot;10005&quot;&gt;&lt;property id=&quot;20148&quot; value=&quot;5&quot;/&gt;&lt;property id=&quot;20300&quot; value=&quot;Slide 3 - &amp;quot; &amp;quot;&quot;/&gt;&lt;property id=&quot;20307&quot; value=&quot;256&quot;/&gt;&lt;/object&gt;&lt;object type=&quot;3&quot; unique_id=&quot;10006&quot;&gt;&lt;property id=&quot;20148&quot; value=&quot;5&quot;/&gt;&lt;property id=&quot;20300&quot; value=&quot;Slide 4 - &amp;quot;&amp;lt;Activity Name&amp;gt;&amp;quot;&quot;/&gt;&lt;property id=&quot;20307&quot; value=&quot;279&quot;/&gt;&lt;/object&gt;&lt;object type=&quot;3&quot; unique_id=&quot;10007&quot;&gt;&lt;property id=&quot;20148&quot; value=&quot;5&quot;/&gt;&lt;property id=&quot;20300&quot; value=&quot;Slide 6 - &amp;quot;Online Resource&amp;quot;&quot;/&gt;&lt;property id=&quot;20307&quot; value=&quot;281&quot;/&gt;&lt;/object&gt;&lt;object type=&quot;3&quot; unique_id=&quot;10029&quot;&gt;&lt;property id=&quot;20148&quot; value=&quot;5&quot;/&gt;&lt;property id=&quot;20300&quot; value=&quot;Slide 5 - &amp;quot;&amp;lt;Activity Name cont’d&amp;gt;&amp;quot;&quot;/&gt;&lt;property id=&quot;20307&quot; value=&quot;282&quot;/&gt;&lt;/object&gt;&lt;/object&gt;&lt;object type=&quot;8&quot; unique_id=&quot;10014&quot;&gt;&lt;/object&gt;&lt;/object&gt;&lt;/database&gt;"/>
  <p:tag name="SECTOMILLISECCONVERTED" val="1"/>
  <p:tag name="ARTICULATE_SLIDE_COUNT" val="64"/>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un Life Master">
  <a:themeElements>
    <a:clrScheme name="Custom 70">
      <a:dk1>
        <a:sysClr val="windowText" lastClr="000000"/>
      </a:dk1>
      <a:lt1>
        <a:sysClr val="window" lastClr="FFFFFF"/>
      </a:lt1>
      <a:dk2>
        <a:srgbClr val="003946"/>
      </a:dk2>
      <a:lt2>
        <a:srgbClr val="EEECE1"/>
      </a:lt2>
      <a:accent1>
        <a:srgbClr val="FFCB05"/>
      </a:accent1>
      <a:accent2>
        <a:srgbClr val="DF7227"/>
      </a:accent2>
      <a:accent3>
        <a:srgbClr val="00A8E5"/>
      </a:accent3>
      <a:accent4>
        <a:srgbClr val="9A9A9A"/>
      </a:accent4>
      <a:accent5>
        <a:srgbClr val="58B947"/>
      </a:accent5>
      <a:accent6>
        <a:srgbClr val="0B713A"/>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CB05"/>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6" id="{54F21B04-AEAE-8645-BF24-482C82E4FC8D}" vid="{8FFA4FFC-97A3-5840-9A24-041F6ED26EF4}"/>
    </a:ext>
  </a:extLst>
</a:theme>
</file>

<file path=ppt/theme/theme2.xml><?xml version="1.0" encoding="utf-8"?>
<a:theme xmlns:a="http://schemas.openxmlformats.org/drawingml/2006/main" name="Content Layouts - Digital Cards">
  <a:themeElements>
    <a:clrScheme name="Sun Life SB Colors">
      <a:dk1>
        <a:srgbClr val="003946"/>
      </a:dk1>
      <a:lt1>
        <a:srgbClr val="FFFFFF"/>
      </a:lt1>
      <a:dk2>
        <a:srgbClr val="004C6C"/>
      </a:dk2>
      <a:lt2>
        <a:srgbClr val="FFDD00"/>
      </a:lt2>
      <a:accent1>
        <a:srgbClr val="00B4BD"/>
      </a:accent1>
      <a:accent2>
        <a:srgbClr val="DF7227"/>
      </a:accent2>
      <a:accent3>
        <a:srgbClr val="014747"/>
      </a:accent3>
      <a:accent4>
        <a:srgbClr val="EAAB00"/>
      </a:accent4>
      <a:accent5>
        <a:srgbClr val="00A8E5"/>
      </a:accent5>
      <a:accent6>
        <a:srgbClr val="074A29"/>
      </a:accent6>
      <a:hlink>
        <a:srgbClr val="004C6C"/>
      </a:hlink>
      <a:folHlink>
        <a:srgbClr val="79346D"/>
      </a:folHlink>
    </a:clrScheme>
    <a:fontScheme name="Sun Life Fonts">
      <a:majorFont>
        <a:latin typeface="Sun Life Sans"/>
        <a:ea typeface=""/>
        <a:cs typeface=""/>
      </a:majorFont>
      <a:minorFont>
        <a:latin typeface="Sun Lif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C3C82FD776C754991FE93480A10BD1A" ma:contentTypeVersion="4269" ma:contentTypeDescription="Create a new document." ma:contentTypeScope="" ma:versionID="acfbcb267237f6cd7fe9a0cf6cf431b1">
  <xsd:schema xmlns:xsd="http://www.w3.org/2001/XMLSchema" xmlns:xs="http://www.w3.org/2001/XMLSchema" xmlns:p="http://schemas.microsoft.com/office/2006/metadata/properties" xmlns:ns2="633f10e0-6617-4bc2-9520-063627b97f4a" xmlns:ns3="49c6c985-e7b2-4f51-b44e-c6599b5ab656" xmlns:ns4="28f627c8-04ca-436a-97a8-508661afb9f0" targetNamespace="http://schemas.microsoft.com/office/2006/metadata/properties" ma:root="true" ma:fieldsID="f4f071828518b56838ab6e42664d1297" ns2:_="" ns3:_="" ns4:_="">
    <xsd:import namespace="633f10e0-6617-4bc2-9520-063627b97f4a"/>
    <xsd:import namespace="49c6c985-e7b2-4f51-b44e-c6599b5ab656"/>
    <xsd:import namespace="28f627c8-04ca-436a-97a8-508661afb9f0"/>
    <xsd:element name="properties">
      <xsd:complexType>
        <xsd:sequence>
          <xsd:element name="documentManagement">
            <xsd:complexType>
              <xsd:all>
                <xsd:element ref="ns2:_dlc_DocId" minOccurs="0"/>
                <xsd:element ref="ns2:_dlc_DocIdUrl" minOccurs="0"/>
                <xsd:element ref="ns2:_dlc_DocIdPersistId" minOccurs="0"/>
                <xsd:element ref="ns3:Training_x0020_specialist" minOccurs="0"/>
                <xsd:element ref="ns3:Designer" minOccurs="0"/>
                <xsd:element ref="ns3:MediaServiceMetadata" minOccurs="0"/>
                <xsd:element ref="ns3:MediaServiceFastMetadata" minOccurs="0"/>
                <xsd:element ref="ns3:MediaServiceAutoTags" minOccurs="0"/>
                <xsd:element ref="ns3:MediaServiceOCR" minOccurs="0"/>
                <xsd:element ref="ns4:SharedWithUsers" minOccurs="0"/>
                <xsd:element ref="ns4:SharedWithDetails" minOccurs="0"/>
                <xsd:element ref="ns3:ProjectStatus" minOccurs="0"/>
                <xsd:element ref="ns3:MediaServiceGenerationTime" minOccurs="0"/>
                <xsd:element ref="ns3:MediaServiceEventHashCode" minOccurs="0"/>
                <xsd:element ref="ns3:MediaServiceDateTaken" minOccurs="0"/>
                <xsd:element ref="ns3:MediaServiceAutoKeyPoints" minOccurs="0"/>
                <xsd:element ref="ns3:MediaServiceKeyPoints" minOccurs="0"/>
                <xsd:element ref="ns3:Documentlink" minOccurs="0"/>
                <xsd:element ref="ns3:JIRALink"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33f10e0-6617-4bc2-9520-063627b97f4a" elementFormDefault="qualified">
    <xsd:import namespace="http://schemas.microsoft.com/office/2006/documentManagement/types"/>
    <xsd:import namespace="http://schemas.microsoft.com/office/infopath/2007/PartnerControls"/>
    <xsd:element name="_dlc_DocId" ma:index="4" nillable="true" ma:displayName="Document ID Value" ma:description="The value of the document ID assigned to this item." ma:internalName="_dlc_DocId" ma:readOnly="true">
      <xsd:simpleType>
        <xsd:restriction base="dms:Text"/>
      </xsd:simpleType>
    </xsd:element>
    <xsd:element name="_dlc_DocIdUrl" ma:index="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6"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49c6c985-e7b2-4f51-b44e-c6599b5ab656" elementFormDefault="qualified">
    <xsd:import namespace="http://schemas.microsoft.com/office/2006/documentManagement/types"/>
    <xsd:import namespace="http://schemas.microsoft.com/office/infopath/2007/PartnerControls"/>
    <xsd:element name="Training_x0020_specialist" ma:index="11" nillable="true" ma:displayName="Consultant" ma:list="UserInfo" ma:SharePointGroup="0" ma:internalName="Training_x0020_specialist"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esigner" ma:index="12" nillable="true" ma:displayName="Designer" ma:list="UserInfo" ma:SharePointGroup="0" ma:internalName="Desig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ProjectStatus" ma:index="19" nillable="true" ma:displayName="Project Status" ma:description="Enter project status" ma:format="Dropdown" ma:internalName="ProjectStatus">
      <xsd:simpleType>
        <xsd:restriction base="dms:Choice">
          <xsd:enumeration value="Cancelled"/>
          <xsd:enumeration value="Complete"/>
          <xsd:enumeration value="Consulting"/>
          <xsd:enumeration value="Design"/>
          <xsd:enumeration value="Not Started"/>
          <xsd:enumeration value="On Hold"/>
          <xsd:enumeration value="Partner Review"/>
          <xsd:enumeration value="Revisions in Progress"/>
          <xsd:enumeration value="Team Review"/>
          <xsd:enumeration value="LMS Ready"/>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ternalName="MediaServiceDateTaken"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element name="Documentlink" ma:index="25" nillable="true" ma:displayName="Document link" ma:description="This column contains the link to the PD library working docoument" ma:format="Hyperlink" ma:internalName="Documentlink">
      <xsd:complexType>
        <xsd:complexContent>
          <xsd:extension base="dms:URL">
            <xsd:sequence>
              <xsd:element name="Url" type="dms:ValidUrl" minOccurs="0" nillable="true"/>
              <xsd:element name="Description" type="xsd:string" nillable="true"/>
            </xsd:sequence>
          </xsd:extension>
        </xsd:complexContent>
      </xsd:complexType>
    </xsd:element>
    <xsd:element name="JIRALink" ma:index="26" nillable="true" ma:displayName="JIRA Link" ma:description="Add your JIRA link here" ma:format="Hyperlink" ma:internalName="JIRALink">
      <xsd:complexType>
        <xsd:complexContent>
          <xsd:extension base="dms:URL">
            <xsd:sequence>
              <xsd:element name="Url" type="dms:ValidUrl" minOccurs="0" nillable="true"/>
              <xsd:element name="Description" type="xsd:string"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8f627c8-04ca-436a-97a8-508661afb9f0"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7"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xmlns="">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xmlns="">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xmlns="">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xmlns="">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_dlc_DocId xmlns="633f10e0-6617-4bc2-9520-063627b97f4a">DENZ553CMTVH-1627456118-88844</_dlc_DocId>
    <_dlc_DocIdUrl xmlns="633f10e0-6617-4bc2-9520-063627b97f4a">
      <Url>https://sunlifefinancial.sharepoint.com/sites/IndIns&amp;Wealth/SLPS/PD_INS_DES/SFGDDT/_layouts/15/DocIdRedir.aspx?ID=DENZ553CMTVH-1627456118-88844</Url>
      <Description>DENZ553CMTVH-1627456118-88844</Description>
    </_dlc_DocIdUrl>
    <Training_x0020_specialist xmlns="49c6c985-e7b2-4f51-b44e-c6599b5ab656">
      <UserInfo>
        <DisplayName/>
        <AccountId xsi:nil="true"/>
        <AccountType/>
      </UserInfo>
    </Training_x0020_specialist>
    <Designer xmlns="49c6c985-e7b2-4f51-b44e-c6599b5ab656">
      <UserInfo>
        <DisplayName/>
        <AccountId xsi:nil="true"/>
        <AccountType/>
      </UserInfo>
    </Designer>
    <ProjectStatus xmlns="49c6c985-e7b2-4f51-b44e-c6599b5ab656" xsi:nil="true"/>
    <JIRALink xmlns="49c6c985-e7b2-4f51-b44e-c6599b5ab656">
      <Url xsi:nil="true"/>
      <Description xsi:nil="true"/>
    </JIRALink>
    <Documentlink xmlns="49c6c985-e7b2-4f51-b44e-c6599b5ab656">
      <Url xsi:nil="true"/>
      <Description xsi:nil="true"/>
    </Documentlink>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E98FA4-21CE-4DE6-8FF1-D6B86DC488C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33f10e0-6617-4bc2-9520-063627b97f4a"/>
    <ds:schemaRef ds:uri="49c6c985-e7b2-4f51-b44e-c6599b5ab656"/>
    <ds:schemaRef ds:uri="28f627c8-04ca-436a-97a8-508661afb9f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82567E6-DD1D-4090-B57E-C60D833AF75F}">
  <ds:schemaRefs>
    <ds:schemaRef ds:uri="http://schemas.microsoft.com/sharepoint/events"/>
    <ds:schemaRef ds:uri=""/>
  </ds:schemaRefs>
</ds:datastoreItem>
</file>

<file path=customXml/itemProps3.xml><?xml version="1.0" encoding="utf-8"?>
<ds:datastoreItem xmlns:ds="http://schemas.openxmlformats.org/officeDocument/2006/customXml" ds:itemID="{45DC5049-BE8F-4D28-8685-5CBD7249914C}">
  <ds:schemaRefs>
    <ds:schemaRef ds:uri="http://purl.org/dc/elements/1.1/"/>
    <ds:schemaRef ds:uri="49c6c985-e7b2-4f51-b44e-c6599b5ab656"/>
    <ds:schemaRef ds:uri="http://www.w3.org/XML/1998/namespace"/>
    <ds:schemaRef ds:uri="http://purl.org/dc/terms/"/>
    <ds:schemaRef ds:uri="http://schemas.microsoft.com/office/2006/metadata/properties"/>
    <ds:schemaRef ds:uri="http://schemas.microsoft.com/office/infopath/2007/PartnerControls"/>
    <ds:schemaRef ds:uri="http://schemas.openxmlformats.org/package/2006/metadata/core-properties"/>
    <ds:schemaRef ds:uri="http://schemas.microsoft.com/office/2006/documentManagement/types"/>
    <ds:schemaRef ds:uri="28f627c8-04ca-436a-97a8-508661afb9f0"/>
    <ds:schemaRef ds:uri="633f10e0-6617-4bc2-9520-063627b97f4a"/>
    <ds:schemaRef ds:uri="http://purl.org/dc/dcmitype/"/>
  </ds:schemaRefs>
</ds:datastoreItem>
</file>

<file path=customXml/itemProps4.xml><?xml version="1.0" encoding="utf-8"?>
<ds:datastoreItem xmlns:ds="http://schemas.openxmlformats.org/officeDocument/2006/customXml" ds:itemID="{7A8A2C97-0F18-4E3F-B5E9-4A1616E9108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SLF_PPT_Template_Corporate_Sun Life Sans_E</Template>
  <TotalTime>172268</TotalTime>
  <Words>10696</Words>
  <Application>Microsoft Office PowerPoint</Application>
  <PresentationFormat>Affichage à l'écran (16:9)</PresentationFormat>
  <Paragraphs>1336</Paragraphs>
  <Slides>64</Slides>
  <Notes>64</Notes>
  <HiddenSlides>8</HiddenSlides>
  <MMClips>0</MMClips>
  <ScaleCrop>false</ScaleCrop>
  <HeadingPairs>
    <vt:vector size="6" baseType="variant">
      <vt:variant>
        <vt:lpstr>Polices utilisées</vt:lpstr>
      </vt:variant>
      <vt:variant>
        <vt:i4>9</vt:i4>
      </vt:variant>
      <vt:variant>
        <vt:lpstr>Thème</vt:lpstr>
      </vt:variant>
      <vt:variant>
        <vt:i4>3</vt:i4>
      </vt:variant>
      <vt:variant>
        <vt:lpstr>Titres des diapositives</vt:lpstr>
      </vt:variant>
      <vt:variant>
        <vt:i4>64</vt:i4>
      </vt:variant>
    </vt:vector>
  </HeadingPairs>
  <TitlesOfParts>
    <vt:vector size="76" baseType="lpstr">
      <vt:lpstr>Arial</vt:lpstr>
      <vt:lpstr>Calibri</vt:lpstr>
      <vt:lpstr>Calibri Light</vt:lpstr>
      <vt:lpstr>Open Sans</vt:lpstr>
      <vt:lpstr>Sun Life Sans</vt:lpstr>
      <vt:lpstr>Sun Life Sans Black</vt:lpstr>
      <vt:lpstr>Sun Life Sans Light</vt:lpstr>
      <vt:lpstr>Sun Life Sans Medium</vt:lpstr>
      <vt:lpstr>Sun Life Script</vt:lpstr>
      <vt:lpstr>Sun Life Master</vt:lpstr>
      <vt:lpstr>Content Layouts - Digital Cards</vt:lpstr>
      <vt:lpstr>Office Theme</vt:lpstr>
      <vt:lpstr>DESIGNATIONS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Sun Life Financial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Elizabeth Coelho</dc:creator>
  <cp:lastModifiedBy>Manon Robert</cp:lastModifiedBy>
  <cp:revision>1367</cp:revision>
  <cp:lastPrinted>2020-12-09T19:12:34Z</cp:lastPrinted>
  <dcterms:created xsi:type="dcterms:W3CDTF">2019-08-16T14:38:56Z</dcterms:created>
  <dcterms:modified xsi:type="dcterms:W3CDTF">2020-12-09T19:12:39Z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0x0101002C3C82FD776C754991FE93480A10BD1A</vt:lpwstr>
  </property>
  <property fmtid="{D5CDD505-2E9C-101B-9397-08002B2CF9AE}" pid="3" name="_dlc_DocIdItemGuid">
    <vt:lpwstr>6125457c-d400-43c1-b1a1-40c7de6bdfc0</vt:lpwstr>
  </property>
  <property fmtid="{D5CDD505-2E9C-101B-9397-08002B2CF9AE}" pid="4" name="ArticulateGUID">
    <vt:lpwstr>7F7B8DB4-71E6-4390-8D26-1F25D613E1F0</vt:lpwstr>
  </property>
  <property fmtid="{D5CDD505-2E9C-101B-9397-08002B2CF9AE}" pid="5" name="ArticulatePath">
    <vt:lpwstr>IN2008011-E Business_owner_solutions_module_14</vt:lpwstr>
  </property>
</Properties>
</file>