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5DE01-C43F-42A7-9B86-9E94717167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4D084B-7FEA-4E90-9657-AF5F5FDA1A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3120D-D9DB-46E9-BC94-608168ED9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4FD0C-C21C-49D6-8144-BC915C918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3E5FE-57BC-4FD4-8C11-5C4E364AE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7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EF0CA-FBD4-448F-8C91-076A695A9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06B7-47EB-4737-B4A2-C10C9A11D0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2030C-EBE8-4DE8-AD91-3F6C8770D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D2EEF-8706-40EA-B129-A4B1AD2A9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C4A54-48DF-4B8F-8FBC-88627EBF6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2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FDD93D-9D36-4B08-84AE-3637969FF4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56BFC0-2D9F-452C-987D-0B3EEB2BB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F963B-0F2D-49DE-A1AD-D8AE8586E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C9DEB-28B0-4DAC-9611-118B4AE72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34177-DF74-4F48-AE68-BD3F907F1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06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CC5F1-F805-4B1A-BB1F-1238AD9B2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0A4D4-1043-479D-89F2-AF331F74D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C4EAA-48D2-44F5-99D1-C7B074521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752C7-33BB-43EC-A566-545A61733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BBB44-E1A3-4758-B7CA-7B94C5338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11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08F26-E56A-4C96-93AA-E16277978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02138B-E944-4508-8531-D8FE25EBD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D5608-E18E-4EED-9561-DA3CAE7E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0B9FE-AF48-4321-9594-115CADC2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CC61A-168F-4889-A44B-C9F63D23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7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2CDB0-7134-4E24-9D12-D079DFF9B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3B164-43D3-4514-8187-E0A0D5D6E8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C6CAB3-3957-498F-889A-B6F46C940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008A6D-8493-40C9-ADDD-D9C5FB650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3355B5-1286-4D34-AFF8-3664BE708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43A2CB-3482-4878-8F38-40F42DD0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2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2ADDB-802C-4C49-BA6E-F2C91877F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4B5768-538E-4AB5-ADE9-B34F98BDE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AA3B8D-674C-4C60-9C21-F0FA070440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DD933F-1BDB-4345-9D68-7EE0B612FA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0666DB-F18D-4CE6-B573-B3905DBBA7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F11249-EE4B-441C-B7D2-A5D6A9FA8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DE4BA8-A247-48E9-8D3E-6B2CB5128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7BEAA9-9951-4CF8-B493-19A674968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6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42AA8-C5FB-49F7-82E6-F1BD6B5F7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8E947D-43BC-4538-9578-64968FC8B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72A4A-5979-4840-ADDC-B63982FC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E2A658-6729-48D4-AC22-EBC17D6FB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7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3DA6B-A866-4AC2-9E65-79762CC94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9394F9-CE1B-422F-97A7-BEC84FFE3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19407A-5DC5-4355-8BE7-846F0BBD1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583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A4E63-5F0B-4AC9-8067-3E0917E08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DED08-B762-4243-89B4-BC396B3BC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965037-C1EA-452E-99DB-185F58AF5E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55F964-7672-4A4B-9A05-B3CCEDE14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FD732-FF66-429B-9868-75218C36D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F3D278-36F2-4F64-9225-22DB2DB47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3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81C04-20A7-4D5E-868A-80961457A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12F3A6-D493-42F3-8C19-9FDFB225B2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62E902-D965-4605-AEBA-6D18BB194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E0C373-59A8-4A3D-8D48-9C50C8836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F3E41-9DC6-417C-BA68-C4D04AB18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29DDD4-FC7A-4454-9189-DA527357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7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C2354B-CE2B-4347-816B-744A63CC6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4BFB8D-1B1B-4BA7-931C-0947DF77E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4D7DA-B311-494B-912B-FE3C75CAC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34E8D-2A90-4C97-A25E-87D364E394CA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149B3-9FAE-4B55-BA62-D0409580B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73171-11B6-4B36-AB52-84F4CFE19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00D2F-51C3-4F13-B746-DFC7AFBC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8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tags" Target="../tags/tag17.xml"/><Relationship Id="rId26" Type="http://schemas.openxmlformats.org/officeDocument/2006/relationships/tags" Target="../tags/tag25.xml"/><Relationship Id="rId39" Type="http://schemas.openxmlformats.org/officeDocument/2006/relationships/image" Target="../media/image2.emf"/><Relationship Id="rId3" Type="http://schemas.openxmlformats.org/officeDocument/2006/relationships/tags" Target="../tags/tag2.xml"/><Relationship Id="rId21" Type="http://schemas.openxmlformats.org/officeDocument/2006/relationships/tags" Target="../tags/tag20.xml"/><Relationship Id="rId34" Type="http://schemas.openxmlformats.org/officeDocument/2006/relationships/tags" Target="../tags/tag33.xml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5" Type="http://schemas.openxmlformats.org/officeDocument/2006/relationships/tags" Target="../tags/tag24.xml"/><Relationship Id="rId33" Type="http://schemas.openxmlformats.org/officeDocument/2006/relationships/tags" Target="../tags/tag32.xml"/><Relationship Id="rId38" Type="http://schemas.openxmlformats.org/officeDocument/2006/relationships/oleObject" Target="../embeddings/oleObject2.bin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20" Type="http://schemas.openxmlformats.org/officeDocument/2006/relationships/tags" Target="../tags/tag19.xml"/><Relationship Id="rId29" Type="http://schemas.openxmlformats.org/officeDocument/2006/relationships/tags" Target="../tags/tag28.xml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24" Type="http://schemas.openxmlformats.org/officeDocument/2006/relationships/tags" Target="../tags/tag23.xml"/><Relationship Id="rId32" Type="http://schemas.openxmlformats.org/officeDocument/2006/relationships/tags" Target="../tags/tag31.xml"/><Relationship Id="rId37" Type="http://schemas.openxmlformats.org/officeDocument/2006/relationships/image" Target="../media/image1.emf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23" Type="http://schemas.openxmlformats.org/officeDocument/2006/relationships/tags" Target="../tags/tag22.xml"/><Relationship Id="rId28" Type="http://schemas.openxmlformats.org/officeDocument/2006/relationships/tags" Target="../tags/tag27.xml"/><Relationship Id="rId36" Type="http://schemas.openxmlformats.org/officeDocument/2006/relationships/oleObject" Target="../embeddings/oleObject1.bin"/><Relationship Id="rId10" Type="http://schemas.openxmlformats.org/officeDocument/2006/relationships/tags" Target="../tags/tag9.xml"/><Relationship Id="rId19" Type="http://schemas.openxmlformats.org/officeDocument/2006/relationships/tags" Target="../tags/tag18.xml"/><Relationship Id="rId31" Type="http://schemas.openxmlformats.org/officeDocument/2006/relationships/tags" Target="../tags/tag30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Relationship Id="rId22" Type="http://schemas.openxmlformats.org/officeDocument/2006/relationships/tags" Target="../tags/tag21.xml"/><Relationship Id="rId27" Type="http://schemas.openxmlformats.org/officeDocument/2006/relationships/tags" Target="../tags/tag26.xml"/><Relationship Id="rId30" Type="http://schemas.openxmlformats.org/officeDocument/2006/relationships/tags" Target="../tags/tag29.xml"/><Relationship Id="rId35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FBDEF734-8E88-498F-BA48-B8A0B10E0A86}"/>
              </a:ext>
            </a:extLst>
          </p:cNvPr>
          <p:cNvSpPr txBox="1">
            <a:spLocks/>
          </p:cNvSpPr>
          <p:nvPr/>
        </p:nvSpPr>
        <p:spPr>
          <a:xfrm>
            <a:off x="2601550" y="251690"/>
            <a:ext cx="7706643" cy="7921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/>
              <a:t>The injectable drugs market is a growing fast with the largest drug pipeline</a:t>
            </a:r>
            <a:endParaRPr lang="en-US" sz="23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6F33B1-683B-4300-8FA4-F865C85D662C}"/>
              </a:ext>
            </a:extLst>
          </p:cNvPr>
          <p:cNvSpPr/>
          <p:nvPr/>
        </p:nvSpPr>
        <p:spPr>
          <a:xfrm>
            <a:off x="1601426" y="6517130"/>
            <a:ext cx="349567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itchFamily="34" charset="0"/>
                <a:ea typeface="MS PGothic" pitchFamily="34" charset="-128"/>
                <a:cs typeface="+mn-cs"/>
              </a:rPr>
              <a:t>Source: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itchFamily="34" charset="0"/>
                <a:ea typeface="MS PGothic" pitchFamily="34" charset="-128"/>
                <a:cs typeface="+mn-cs"/>
              </a:rPr>
              <a:t>Globaldata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itchFamily="34" charset="0"/>
                <a:ea typeface="MS PGothic" pitchFamily="34" charset="-128"/>
                <a:cs typeface="+mn-cs"/>
              </a:rPr>
              <a:t>, March 2017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53F26D-CD80-4987-8079-DC0BCE15E74C}"/>
              </a:ext>
            </a:extLst>
          </p:cNvPr>
          <p:cNvSpPr/>
          <p:nvPr/>
        </p:nvSpPr>
        <p:spPr>
          <a:xfrm>
            <a:off x="6083509" y="1548726"/>
            <a:ext cx="4392487" cy="4320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B97E2C-1244-469B-A3EE-350B3010E248}"/>
              </a:ext>
            </a:extLst>
          </p:cNvPr>
          <p:cNvSpPr/>
          <p:nvPr/>
        </p:nvSpPr>
        <p:spPr>
          <a:xfrm>
            <a:off x="6082644" y="1548726"/>
            <a:ext cx="4392584" cy="27719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Injectables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are taking over the pipeline,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# drugs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F5615A-E541-49C7-9B6E-B0A761C7E56C}"/>
              </a:ext>
            </a:extLst>
          </p:cNvPr>
          <p:cNvSpPr/>
          <p:nvPr/>
        </p:nvSpPr>
        <p:spPr>
          <a:xfrm>
            <a:off x="1619013" y="1548726"/>
            <a:ext cx="4392487" cy="4320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7AE2744-EC0D-42E2-B32B-9B3B55CF35F9}"/>
              </a:ext>
            </a:extLst>
          </p:cNvPr>
          <p:cNvSpPr/>
          <p:nvPr/>
        </p:nvSpPr>
        <p:spPr>
          <a:xfrm>
            <a:off x="1618148" y="1548726"/>
            <a:ext cx="4392584" cy="27719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Global injectable pharma sales,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$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bn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7C216749-DEDC-4349-B515-E7CCB475A012}"/>
              </a:ext>
            </a:extLst>
          </p:cNvPr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26461157"/>
              </p:ext>
            </p:extLst>
          </p:nvPr>
        </p:nvGraphicFramePr>
        <p:xfrm>
          <a:off x="1706201" y="2612302"/>
          <a:ext cx="4276745" cy="3048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hart" r:id="rId36" imgW="4274800" imgH="3047976" progId="MSGraph.Chart.8">
                  <p:embed followColorScheme="full"/>
                </p:oleObj>
              </mc:Choice>
              <mc:Fallback>
                <p:oleObj name="Chart" r:id="rId36" imgW="4274800" imgH="3047976" progId="MSGraph.Chart.8">
                  <p:embed followColorScheme="full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706201" y="2612302"/>
                        <a:ext cx="4276745" cy="3048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84F130A-4EFC-464E-B754-1914CAED2EB2}"/>
              </a:ext>
            </a:extLst>
          </p:cNvPr>
          <p:cNvCxnSpPr/>
          <p:nvPr>
            <p:custDataLst>
              <p:tags r:id="rId3"/>
            </p:custDataLst>
          </p:nvPr>
        </p:nvCxnSpPr>
        <p:spPr bwMode="gray">
          <a:xfrm flipV="1">
            <a:off x="1982426" y="3340965"/>
            <a:ext cx="1866900" cy="552450"/>
          </a:xfrm>
          <a:prstGeom prst="line">
            <a:avLst/>
          </a:prstGeom>
          <a:ln w="25400">
            <a:solidFill>
              <a:schemeClr val="accent4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03E4CF-D724-46BB-82C8-804F31445295}"/>
              </a:ext>
            </a:extLst>
          </p:cNvPr>
          <p:cNvCxnSpPr/>
          <p:nvPr>
            <p:custDataLst>
              <p:tags r:id="rId4"/>
            </p:custDataLst>
          </p:nvPr>
        </p:nvCxnSpPr>
        <p:spPr bwMode="gray">
          <a:xfrm flipV="1">
            <a:off x="3849326" y="2321790"/>
            <a:ext cx="1866900" cy="1019175"/>
          </a:xfrm>
          <a:prstGeom prst="line">
            <a:avLst/>
          </a:prstGeom>
          <a:ln w="25400">
            <a:solidFill>
              <a:schemeClr val="accent6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3F48C29E-980B-422F-8B11-F36770689184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984389" y="2891702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FC89A51E-4CAD-4A5C-9E55-12045BAFB86B}" type="datetime'32''''''5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325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8325020F-09A3-4986-BE74-CE743C4528CD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670064" y="3091727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221054CE-F89A-4445-825A-DCE656DAC84C}" type="datetime'''''''''''''''''''2''98''''''''''''''''''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298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82BEE8C4-5D66-47CD-897F-CC03D7D847C1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360501" y="3282227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86C05D73-E8A0-4BDE-9665-874BC92D9393}" type="datetime'2''''''''''''7''''3''''''''''''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273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8FC7424C-373C-4068-9A88-68BC6E9C88F7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4616089" y="2734540"/>
            <a:ext cx="334963" cy="1936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accent6"/>
            </a:solidFill>
            <a:miter lim="800000"/>
            <a:headEnd/>
            <a:tailEnd/>
          </a:ln>
          <a:extLst/>
        </p:spPr>
        <p:txBody>
          <a:bodyPr vert="horz" wrap="none" lIns="0" tIns="0" rIns="0" bIns="0" numCol="1" spcCol="0" anchor="ctr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56656C44-2972-4ACE-8140-2EDBF49E9CEC}" type="datetime'''''''''''''''''''''+''''''''''''8''%'''''''''''''''''''''"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+8%</a:t>
            </a:fld>
            <a:endParaRPr kumimoji="0" lang="en-US" alt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ED40CC13-567B-4D0C-9242-06CB499BD532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auto">
          <a:xfrm>
            <a:off x="5582876" y="5661890"/>
            <a:ext cx="266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E045F936-D5B5-42FD-B9F4-10267632B7F9}" type="datetime'''''''''''''''''''''2''0''''''''''''''''''2''2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2022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C18A33C-F9B4-4CD8-9ADD-F71035A3815E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5603514" y="2558327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BBFC2993-3A9E-4DA4-AE61-1D1B4FC5B235}" type="datetime'''''''''''3''''''''6''''8''''''''''''''''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368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5692780-069D-472D-BF93-228B8B5CC56F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gray">
          <a:xfrm>
            <a:off x="5293951" y="2691677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67FE9165-D723-4BB6-A9C7-E83212321EF9}" type="datetime'3''''''''''''5''''''''''''''''''''1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351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954CB0FC-3FF7-4C23-9627-FA517F2ACFE0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2749189" y="3520352"/>
            <a:ext cx="334963" cy="1936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accent4"/>
            </a:solidFill>
            <a:miter lim="800000"/>
            <a:headEnd/>
            <a:tailEnd/>
          </a:ln>
          <a:extLst/>
        </p:spPr>
        <p:txBody>
          <a:bodyPr vert="horz" wrap="none" lIns="0" tIns="0" rIns="0" bIns="0" numCol="1" spcCol="0" anchor="ctr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2FD47DB3-DE66-4943-83D5-55E2F6F6C629}" type="datetime'''''''''''''''''+''''6''''''''''''''''''''''%'''''''''''''"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  <a:sym typeface="+mn-lt"/>
              </a:rPr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+6%</a:t>
            </a:fld>
            <a:endParaRPr kumimoji="0" lang="en-US" alt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D80CCFD6-1FFA-4236-8F84-B218774B6878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4050939" y="3453677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EA1C44C8-96A3-42FE-A00E-0A194DAE562E}" type="datetime'2''''''''''''5''''2''''''''''''''''''''''''''''''''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252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01F97922-AC94-4C16-A2AA-66C967D5FAC6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3715976" y="5661890"/>
            <a:ext cx="266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9932CCDF-FAF9-4E31-88EA-49786FC19E13}" type="datetime'''''2''''0''''''''''''''''''''''''''''''''''''''''1''6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2016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7866339F-4A9F-479C-98CA-F8675A4B929A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gray">
          <a:xfrm>
            <a:off x="3736614" y="3577502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D6378B14-736C-42A5-B81E-608D388586D5}" type="datetime'23''''''5''''''''''''''''''''''''''''''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235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59830920-6403-4253-A72A-F60D66392132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gray">
          <a:xfrm>
            <a:off x="3422289" y="3691802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46A2D58E-D78F-49D2-B768-BD135214328A}" type="datetime'''''''''''''''''''''''''''2''''''''''''2''''''''''1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221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D2973B56-A7E9-424D-A004-E1F216D8D448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3112726" y="3720377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00548BE8-FC4F-4305-B3E7-AAD32A607D01}" type="datetime'''''''''''''''''''2''1''''''''''''''''''''''''''6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216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212B610B-C735-4710-AED6-88F171B0F97A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2803164" y="3815627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B6D6583B-7C9D-41B6-A61E-AB8043C91783}" type="datetime'''''''''''''''''''''''2''''0''4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204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99CFC6CC-BD34-4352-A2BA-05D16E029628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2488839" y="3929927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8C406DB0-2308-4678-9289-B8B7DB2D5111}" type="datetime'''''''''''''''''''''''''1''''''''''''''''8''''''''''''8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188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87561EFB-C794-4CC5-A35B-65D4EB3E9FDC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2179276" y="4025177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E42CEE18-914B-4069-B0EC-9CD3FDCD7EC9}" type="datetime'''''''''''''''''1''''''7''''''''''''''''''7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177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E8BC604C-0021-433A-B6A1-105C0805517C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auto">
          <a:xfrm>
            <a:off x="1849076" y="5661890"/>
            <a:ext cx="266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294CF1DC-5AAD-47D2-9FC6-B09E3A813D78}" type="datetime'''''2''''''''''''0''''''''''''1''0''''''''''''''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2010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30" name="Espace réservé du texte 2">
            <a:extLst>
              <a:ext uri="{FF2B5EF4-FFF2-40B4-BE49-F238E27FC236}">
                <a16:creationId xmlns:a16="http://schemas.microsoft.com/office/drawing/2014/main" id="{A8C7D18E-88DF-487D-BC64-6597F790E1A5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gray">
          <a:xfrm>
            <a:off x="1869714" y="4129952"/>
            <a:ext cx="22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7463" tIns="0" rIns="17463" bIns="0" numCol="1" spcCol="0" anchor="b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B55F92C1-D0D2-4B04-BC71-7D6CEB0CC314}" type="datetime'''''''''''''''1''''''6''''''''2''''''''''''''''''''''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162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1AB20E74-6CAB-47FE-A4B3-AEA013D6E504}"/>
              </a:ext>
            </a:extLst>
          </p:cNvPr>
          <p:cNvGraphicFramePr>
            <a:graphicFrameLocks/>
          </p:cNvGraphicFramePr>
          <p:nvPr>
            <p:custDataLst>
              <p:tags r:id="rId23"/>
            </p:custDataLst>
            <p:extLst>
              <p:ext uri="{D42A27DB-BD31-4B8C-83A1-F6EECF244321}">
                <p14:modId xmlns:p14="http://schemas.microsoft.com/office/powerpoint/2010/main" val="4201778278"/>
              </p:ext>
            </p:extLst>
          </p:nvPr>
        </p:nvGraphicFramePr>
        <p:xfrm>
          <a:off x="6011501" y="2309090"/>
          <a:ext cx="4564063" cy="354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hart" r:id="rId38" imgW="4562520" imgH="3543198" progId="MSGraph.Chart.8">
                  <p:embed followColorScheme="full"/>
                </p:oleObj>
              </mc:Choice>
              <mc:Fallback>
                <p:oleObj name="Chart" r:id="rId38" imgW="4562520" imgH="3543198" progId="MSGraph.Chart.8">
                  <p:embed followColorScheme="full"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6011501" y="2309090"/>
                        <a:ext cx="4564063" cy="3548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Espace réservé du texte 2">
            <a:extLst>
              <a:ext uri="{FF2B5EF4-FFF2-40B4-BE49-F238E27FC236}">
                <a16:creationId xmlns:a16="http://schemas.microsoft.com/office/drawing/2014/main" id="{993C6206-5619-4281-AABB-066AD74F7CA7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7160851" y="5671415"/>
            <a:ext cx="5016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E6B91291-F807-4B54-9FF7-7197362A0557}" type="datetime'I''n''''je''c''''''t''a''''''''''b''''''l''''''e'''''''''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Injectable</a:t>
            </a:fld>
            <a:endParaRPr kumimoji="0" lang="en-US" alt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26DF750B-7DEC-4C66-B2AF-07AA4F7F694F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6729051" y="5671415"/>
            <a:ext cx="2508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9F4C912E-F670-4561-AF97-766BB4C96138}" type="datetime'''''''O''''''''r''''''''''''''''a''''''''''''''l'''''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Oral</a:t>
            </a:fld>
            <a:endParaRPr kumimoji="0" lang="en-US" alt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35" name="Espace réservé du texte 2">
            <a:extLst>
              <a:ext uri="{FF2B5EF4-FFF2-40B4-BE49-F238E27FC236}">
                <a16:creationId xmlns:a16="http://schemas.microsoft.com/office/drawing/2014/main" id="{DCDCF095-A7FC-4176-81CA-7A2C021016F7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auto">
          <a:xfrm>
            <a:off x="10040576" y="5671415"/>
            <a:ext cx="2968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EB6C71CF-DE4B-4FE7-8BFB-E4D18FBD8E6D}" type="datetime'''N''''''''a''''''''s''''''''''a''''l'''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Nasal</a:t>
            </a:fld>
            <a:endParaRPr kumimoji="0" lang="en-US" alt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36" name="Espace réservé du texte 2">
            <a:extLst>
              <a:ext uri="{FF2B5EF4-FFF2-40B4-BE49-F238E27FC236}">
                <a16:creationId xmlns:a16="http://schemas.microsoft.com/office/drawing/2014/main" id="{2EFEC582-9DD6-4E2E-8AE9-4524DB741002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auto">
          <a:xfrm>
            <a:off x="9299214" y="5671415"/>
            <a:ext cx="6635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4241B363-9E7E-4826-A8F7-C7885D83E2BE}" type="datetime'Tr''''''''''''''''''an''''''''''''s''''d''''e''rma''''''''''l'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Transdermal</a:t>
            </a:fld>
            <a:endParaRPr kumimoji="0" lang="en-US" alt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37" name="Espace réservé du texte 2">
            <a:extLst>
              <a:ext uri="{FF2B5EF4-FFF2-40B4-BE49-F238E27FC236}">
                <a16:creationId xmlns:a16="http://schemas.microsoft.com/office/drawing/2014/main" id="{2EF202B2-3528-4DEF-8A86-A0DBCCA5A814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auto">
          <a:xfrm>
            <a:off x="8818201" y="5671415"/>
            <a:ext cx="5127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F4D982F4-412F-45D6-B8EC-4957266589D5}" type="datetime'''I''n''''''''ha''''''l''''''''''at''''i''o''''''n'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Inhalation</a:t>
            </a:fld>
            <a:endParaRPr kumimoji="0" lang="en-US" alt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38" name="Espace réservé du texte 2">
            <a:extLst>
              <a:ext uri="{FF2B5EF4-FFF2-40B4-BE49-F238E27FC236}">
                <a16:creationId xmlns:a16="http://schemas.microsoft.com/office/drawing/2014/main" id="{5B6B96FD-E3D9-459B-85AE-90514E86FEFA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auto">
          <a:xfrm>
            <a:off x="8213364" y="5671415"/>
            <a:ext cx="6159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2519D5DD-493C-49DC-8C60-B025FEE22816}" type="datetime'''''''''''''''''''O''''p''h''''''t''''''''ha''l''''''''m''ic'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Ophthalmic</a:t>
            </a:fld>
            <a:endParaRPr kumimoji="0" lang="en-US" alt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6C170E47-4141-48F3-8C65-B77A453CA1FF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auto">
          <a:xfrm>
            <a:off x="7775214" y="5671415"/>
            <a:ext cx="3889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0" anchor="t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FD1CE391-0B61-4AEA-836C-C6623D6BAECA}" type="datetime'''T''''''''op''''''''''''ic''''''''''''''''''''''''''''''a''l'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Topical</a:t>
            </a:fld>
            <a:endParaRPr kumimoji="0" lang="en-US" alt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127FF86-4FF7-45C6-9D72-A80C7FCCE1E2}"/>
              </a:ext>
            </a:extLst>
          </p:cNvPr>
          <p:cNvSpPr/>
          <p:nvPr>
            <p:custDataLst>
              <p:tags r:id="rId31"/>
            </p:custDataLst>
          </p:nvPr>
        </p:nvSpPr>
        <p:spPr bwMode="auto">
          <a:xfrm>
            <a:off x="9699264" y="2224952"/>
            <a:ext cx="179388" cy="133350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8E67402-4A11-4827-A174-818533166C81}"/>
              </a:ext>
            </a:extLst>
          </p:cNvPr>
          <p:cNvSpPr/>
          <p:nvPr>
            <p:custDataLst>
              <p:tags r:id="rId32"/>
            </p:custDataLst>
          </p:nvPr>
        </p:nvSpPr>
        <p:spPr bwMode="auto">
          <a:xfrm>
            <a:off x="9699264" y="2021752"/>
            <a:ext cx="179388" cy="133350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EE5974CE-3651-4F01-A69C-A80E111F1079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auto">
          <a:xfrm>
            <a:off x="9929451" y="2220190"/>
            <a:ext cx="3984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spcCol="0" anchor="ctr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B7F16D8C-BEB8-414B-8168-E8E561AC4942}" type="datetime'''''''P''i''p''''''''''''''''''e''li''''''n''''''''''''''''e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  <a:sym typeface="+mn-lt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Pipeline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43" name="Espace réservé du texte 2">
            <a:extLst>
              <a:ext uri="{FF2B5EF4-FFF2-40B4-BE49-F238E27FC236}">
                <a16:creationId xmlns:a16="http://schemas.microsoft.com/office/drawing/2014/main" id="{8783FB4E-3E60-4B4F-BE3D-CACC440252DF}"/>
              </a:ext>
            </a:extLst>
          </p:cNvPr>
          <p:cNvSpPr>
            <a:spLocks noGrp="1"/>
          </p:cNvSpPr>
          <p:nvPr>
            <p:custDataLst>
              <p:tags r:id="rId34"/>
            </p:custDataLst>
          </p:nvPr>
        </p:nvSpPr>
        <p:spPr bwMode="auto">
          <a:xfrm>
            <a:off x="9929451" y="2016990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spcCol="0" anchor="ctr" anchorCtr="0" compatLnSpc="1">
            <a:prstTxWarp prst="textNoShape">
              <a:avLst/>
            </a:prstTxWarp>
            <a:noAutofit/>
          </a:bodyPr>
          <a:lstStyle>
            <a:lvl1pPr marL="215900" indent="-215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17938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80000"/>
              <a:buFont typeface="Gill Sans MT" pitchFamily="34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7088" indent="-1793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Gill Sans MT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3963" indent="-142875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Calibri" pitchFamily="34" charset="0"/>
              <a:buChar char="-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B6011"/>
              </a:buClr>
              <a:buSzPct val="120000"/>
              <a:buFont typeface="Arial" pitchFamily="34" charset="0"/>
              <a:buNone/>
              <a:tabLst/>
              <a:defRPr/>
            </a:pPr>
            <a:fld id="{F1ECAB28-C942-45F1-8CCC-6F35D454AFB0}" type="datetime'''''''''M''''''ar''''''k''''e''t''ed'''''''''''''''''''''''''"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  <a:sym typeface="+mn-lt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EB6011"/>
                </a:buClr>
                <a:buSzPct val="120000"/>
                <a:buFont typeface="Arial" pitchFamily="34" charset="0"/>
                <a:buNone/>
                <a:tabLst/>
                <a:defRPr/>
              </a:pPr>
              <a:t>Marketed</a:t>
            </a:fld>
            <a:endParaRPr kumimoji="0" lang="en-US" alt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  <a:sym typeface="+mn-lt"/>
            </a:endParaRPr>
          </a:p>
        </p:txBody>
      </p:sp>
      <p:sp>
        <p:nvSpPr>
          <p:cNvPr id="44" name="Rectangular Callout 2">
            <a:extLst>
              <a:ext uri="{FF2B5EF4-FFF2-40B4-BE49-F238E27FC236}">
                <a16:creationId xmlns:a16="http://schemas.microsoft.com/office/drawing/2014/main" id="{4A752D8F-F47E-4FAF-902A-C85B243D7472}"/>
              </a:ext>
            </a:extLst>
          </p:cNvPr>
          <p:cNvSpPr/>
          <p:nvPr/>
        </p:nvSpPr>
        <p:spPr>
          <a:xfrm>
            <a:off x="6715081" y="5977070"/>
            <a:ext cx="2984183" cy="432048"/>
          </a:xfrm>
          <a:prstGeom prst="wedgeRectCallout">
            <a:avLst>
              <a:gd name="adj1" fmla="val -32231"/>
              <a:gd name="adj2" fmla="val -80139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All injectable products in top 10 drugs are biologics.</a:t>
            </a:r>
          </a:p>
        </p:txBody>
      </p:sp>
      <p:grpSp>
        <p:nvGrpSpPr>
          <p:cNvPr id="45" name="Groupe 46">
            <a:extLst>
              <a:ext uri="{FF2B5EF4-FFF2-40B4-BE49-F238E27FC236}">
                <a16:creationId xmlns:a16="http://schemas.microsoft.com/office/drawing/2014/main" id="{2E4EB4F1-65FA-4EDD-98D2-5AF07E1F4C4F}"/>
              </a:ext>
            </a:extLst>
          </p:cNvPr>
          <p:cNvGrpSpPr/>
          <p:nvPr/>
        </p:nvGrpSpPr>
        <p:grpSpPr>
          <a:xfrm>
            <a:off x="1438199" y="201821"/>
            <a:ext cx="1044910" cy="842701"/>
            <a:chOff x="-44569" y="129432"/>
            <a:chExt cx="1044910" cy="842701"/>
          </a:xfrm>
        </p:grpSpPr>
        <p:sp>
          <p:nvSpPr>
            <p:cNvPr id="46" name="Ellipse 47">
              <a:extLst>
                <a:ext uri="{FF2B5EF4-FFF2-40B4-BE49-F238E27FC236}">
                  <a16:creationId xmlns:a16="http://schemas.microsoft.com/office/drawing/2014/main" id="{8B266EC8-91D6-4793-A714-B640BA1A8176}"/>
                </a:ext>
              </a:extLst>
            </p:cNvPr>
            <p:cNvSpPr/>
            <p:nvPr/>
          </p:nvSpPr>
          <p:spPr>
            <a:xfrm>
              <a:off x="47087" y="129432"/>
              <a:ext cx="869362" cy="84270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47" name="ZoneTexte 48">
              <a:extLst>
                <a:ext uri="{FF2B5EF4-FFF2-40B4-BE49-F238E27FC236}">
                  <a16:creationId xmlns:a16="http://schemas.microsoft.com/office/drawing/2014/main" id="{C277118C-E849-44D6-B894-E7E9D9E94AD2}"/>
                </a:ext>
              </a:extLst>
            </p:cNvPr>
            <p:cNvSpPr txBox="1"/>
            <p:nvPr/>
          </p:nvSpPr>
          <p:spPr>
            <a:xfrm>
              <a:off x="-44569" y="396069"/>
              <a:ext cx="1044910" cy="369332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ill Sans MT" pitchFamily="34" charset="0"/>
                  <a:ea typeface="MS PGothic" pitchFamily="34" charset="-128"/>
                  <a:cs typeface="+mn-cs"/>
                </a:rPr>
                <a:t>TRENDS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ill Sans MT" pitchFamily="34" charset="0"/>
                  <a:ea typeface="MS PGothic" pitchFamily="34" charset="-128"/>
                  <a:cs typeface="+mn-cs"/>
                </a:rPr>
                <a:t>Administration route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itchFamily="34" charset="0"/>
                <a:ea typeface="MS PGothic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76392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LXHh1lTnmM3wHS8K5Wl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YWT4WwYTYSo0U4o_Y926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0wNqQL7RDafACEYCOWlu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n7L45XbRzmYCg59j7UYq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dCF3xxLSkq_1vAjSSH3M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xntfFblSdO2UlntTRKL1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Y4OOxaxQsy3ZTGlJCM91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nkvSdDXTwC4vtq2zCNeM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J534Po1S_ey8kRcjJvKw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N1Df6ezT.uG_fiD5AbJ1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nOdWBZHTTqTazBJk_kNU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6dOs4MkSvWhTA0j_sFCt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OSnFHF.Sbmw0UoJRrXvd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m64JpscRXqgQ_ULkEkzd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fvA7n8RR06RE1vOl_2I3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dhMw6UaTYKyChkjQBskH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iMFzrBgRmCLJ3Xn33Y6X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OSeKOBCSkO7uGXnwTLtK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nN4.oMtQHCblcTWHO9MY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VaDjF4lRd.EvvjO5zA12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50tTA3_TIyamsAxjKNIc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vAF2TTmQh2i8p3srjKgT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4zh4PzbRduBiqcT2w_kB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z4Gy40XSfyW_yoSnVWMt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YghIOAMQaCjyDl7Qim87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H.rtK1CS9CIir8yuUzGY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FJjvBXnTX.behwI_KH4Q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R6W9u3RFSimYvdetG5Z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GTfkjiBQhKRYV9.uoERp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HF16.JkR8WHYD4p78HZj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8qazAIbSCWj1uJWQtFYF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mdYGm2qRmiIk43NUPWV0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1CXvyHTRJCkXqt9WrJKH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MS PGothic</vt:lpstr>
      <vt:lpstr>Arial</vt:lpstr>
      <vt:lpstr>Calibri</vt:lpstr>
      <vt:lpstr>Calibri Light</vt:lpstr>
      <vt:lpstr>Gill Sans MT</vt:lpstr>
      <vt:lpstr>Office Theme</vt:lpstr>
      <vt:lpstr>Chart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Pietz</dc:creator>
  <cp:lastModifiedBy>Stephanie Pietz</cp:lastModifiedBy>
  <cp:revision>2</cp:revision>
  <dcterms:created xsi:type="dcterms:W3CDTF">2018-02-16T17:43:32Z</dcterms:created>
  <dcterms:modified xsi:type="dcterms:W3CDTF">2018-02-16T17:50:19Z</dcterms:modified>
</cp:coreProperties>
</file>