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tags/tag2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24.xml" ContentType="application/vnd.openxmlformats-officedocument.presentationml.tags+xml"/>
  <Override PartName="/ppt/notesSlides/notesSlide1.xml" ContentType="application/vnd.openxmlformats-officedocument.presentationml.notesSlide+xml"/>
  <Override PartName="/ppt/tags/tag25.xml" ContentType="application/vnd.openxmlformats-officedocument.presentationml.tags+xml"/>
  <Override PartName="/ppt/notesSlides/notesSlide2.xml" ContentType="application/vnd.openxmlformats-officedocument.presentationml.notesSlide+xml"/>
  <Override PartName="/ppt/tags/tag26.xml" ContentType="application/vnd.openxmlformats-officedocument.presentationml.tags+xml"/>
  <Override PartName="/ppt/notesSlides/notesSlide3.xml" ContentType="application/vnd.openxmlformats-officedocument.presentationml.notesSlide+xml"/>
  <Override PartName="/ppt/tags/tag27.xml" ContentType="application/vnd.openxmlformats-officedocument.presentationml.tags+xml"/>
  <Override PartName="/ppt/notesSlides/notesSlide4.xml" ContentType="application/vnd.openxmlformats-officedocument.presentationml.notesSlide+xml"/>
  <Override PartName="/ppt/tags/tag28.xml" ContentType="application/vnd.openxmlformats-officedocument.presentationml.tags+xml"/>
  <Override PartName="/ppt/notesSlides/notesSlide5.xml" ContentType="application/vnd.openxmlformats-officedocument.presentationml.notesSlide+xml"/>
  <Override PartName="/ppt/tags/tag29.xml" ContentType="application/vnd.openxmlformats-officedocument.presentationml.tags+xml"/>
  <Override PartName="/ppt/notesSlides/notesSlide6.xml" ContentType="application/vnd.openxmlformats-officedocument.presentationml.notesSlide+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notesSlides/notesSlide8.xml" ContentType="application/vnd.openxmlformats-officedocument.presentationml.notesSlide+xml"/>
  <Override PartName="/ppt/tags/tag32.xml" ContentType="application/vnd.openxmlformats-officedocument.presentationml.tags+xml"/>
  <Override PartName="/ppt/notesSlides/notesSlide9.xml" ContentType="application/vnd.openxmlformats-officedocument.presentationml.notesSlide+xml"/>
  <Override PartName="/ppt/tags/tag33.xml" ContentType="application/vnd.openxmlformats-officedocument.presentationml.tags+xml"/>
  <Override PartName="/ppt/notesSlides/notesSlide10.xml" ContentType="application/vnd.openxmlformats-officedocument.presentationml.notesSlide+xml"/>
  <Override PartName="/ppt/tags/tag34.xml" ContentType="application/vnd.openxmlformats-officedocument.presentationml.tags+xml"/>
  <Override PartName="/ppt/notesSlides/notesSlide11.xml" ContentType="application/vnd.openxmlformats-officedocument.presentationml.notesSlide+xml"/>
  <Override PartName="/ppt/tags/tag35.xml" ContentType="application/vnd.openxmlformats-officedocument.presentationml.tags+xml"/>
  <Override PartName="/ppt/notesSlides/notesSlide12.xml" ContentType="application/vnd.openxmlformats-officedocument.presentationml.notesSlide+xml"/>
  <Override PartName="/ppt/tags/tag36.xml" ContentType="application/vnd.openxmlformats-officedocument.presentationml.tags+xml"/>
  <Override PartName="/ppt/notesSlides/notesSlide13.xml" ContentType="application/vnd.openxmlformats-officedocument.presentationml.notesSlide+xml"/>
  <Override PartName="/ppt/tags/tag37.xml" ContentType="application/vnd.openxmlformats-officedocument.presentationml.tags+xml"/>
  <Override PartName="/ppt/notesSlides/notesSlide14.xml" ContentType="application/vnd.openxmlformats-officedocument.presentationml.notesSlide+xml"/>
  <Override PartName="/ppt/tags/tag38.xml" ContentType="application/vnd.openxmlformats-officedocument.presentationml.tags+xml"/>
  <Override PartName="/ppt/notesSlides/notesSlide15.xml" ContentType="application/vnd.openxmlformats-officedocument.presentationml.notesSlide+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notesSlides/notesSlide17.xml" ContentType="application/vnd.openxmlformats-officedocument.presentationml.notesSlide+xml"/>
  <Override PartName="/ppt/tags/tag41.xml" ContentType="application/vnd.openxmlformats-officedocument.presentationml.tags+xml"/>
  <Override PartName="/ppt/notesSlides/notesSlide18.xml" ContentType="application/vnd.openxmlformats-officedocument.presentationml.notesSlide+xml"/>
  <Override PartName="/ppt/tags/tag42.xml" ContentType="application/vnd.openxmlformats-officedocument.presentationml.tags+xml"/>
  <Override PartName="/ppt/notesSlides/notesSlide19.xml" ContentType="application/vnd.openxmlformats-officedocument.presentationml.notesSlide+xml"/>
  <Override PartName="/ppt/tags/tag43.xml" ContentType="application/vnd.openxmlformats-officedocument.presentationml.tags+xml"/>
  <Override PartName="/ppt/notesSlides/notesSlide20.xml" ContentType="application/vnd.openxmlformats-officedocument.presentationml.notesSlide+xml"/>
  <Override PartName="/ppt/tags/tag44.xml" ContentType="application/vnd.openxmlformats-officedocument.presentationml.tags+xml"/>
  <Override PartName="/ppt/notesSlides/notesSlide21.xml" ContentType="application/vnd.openxmlformats-officedocument.presentationml.notesSlide+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notesSlides/notesSlide23.xml" ContentType="application/vnd.openxmlformats-officedocument.presentationml.notesSlide+xml"/>
  <Override PartName="/ppt/tags/tag47.xml" ContentType="application/vnd.openxmlformats-officedocument.presentationml.tags+xml"/>
  <Override PartName="/ppt/notesSlides/notesSlide24.xml" ContentType="application/vnd.openxmlformats-officedocument.presentationml.notesSlide+xml"/>
  <Override PartName="/ppt/tags/tag48.xml" ContentType="application/vnd.openxmlformats-officedocument.presentationml.tags+xml"/>
  <Override PartName="/ppt/notesSlides/notesSlide25.xml" ContentType="application/vnd.openxmlformats-officedocument.presentationml.notesSlide+xml"/>
  <Override PartName="/ppt/tags/tag49.xml" ContentType="application/vnd.openxmlformats-officedocument.presentationml.tags+xml"/>
  <Override PartName="/ppt/notesSlides/notesSlide26.xml" ContentType="application/vnd.openxmlformats-officedocument.presentationml.notesSlide+xml"/>
  <Override PartName="/ppt/tags/tag50.xml" ContentType="application/vnd.openxmlformats-officedocument.presentationml.tags+xml"/>
  <Override PartName="/ppt/notesSlides/notesSlide27.xml" ContentType="application/vnd.openxmlformats-officedocument.presentationml.notesSlide+xml"/>
  <Override PartName="/ppt/tags/tag51.xml" ContentType="application/vnd.openxmlformats-officedocument.presentationml.tags+xml"/>
  <Override PartName="/ppt/notesSlides/notesSlide28.xml" ContentType="application/vnd.openxmlformats-officedocument.presentationml.notesSlide+xml"/>
  <Override PartName="/ppt/tags/tag52.xml" ContentType="application/vnd.openxmlformats-officedocument.presentationml.tags+xml"/>
  <Override PartName="/ppt/notesSlides/notesSlide29.xml" ContentType="application/vnd.openxmlformats-officedocument.presentationml.notesSlide+xml"/>
  <Override PartName="/ppt/tags/tag53.xml" ContentType="application/vnd.openxmlformats-officedocument.presentationml.tags+xml"/>
  <Override PartName="/ppt/notesSlides/notesSlide30.xml" ContentType="application/vnd.openxmlformats-officedocument.presentationml.notesSlide+xml"/>
  <Override PartName="/ppt/tags/tag54.xml" ContentType="application/vnd.openxmlformats-officedocument.presentationml.tags+xml"/>
  <Override PartName="/ppt/notesSlides/notesSlide31.xml" ContentType="application/vnd.openxmlformats-officedocument.presentationml.notesSlide+xml"/>
  <Override PartName="/ppt/tags/tag55.xml" ContentType="application/vnd.openxmlformats-officedocument.presentationml.tags+xml"/>
  <Override PartName="/ppt/notesSlides/notesSlide32.xml" ContentType="application/vnd.openxmlformats-officedocument.presentationml.notesSlide+xml"/>
  <Override PartName="/ppt/tags/tag56.xml" ContentType="application/vnd.openxmlformats-officedocument.presentationml.tags+xml"/>
  <Override PartName="/ppt/notesSlides/notesSlide33.xml" ContentType="application/vnd.openxmlformats-officedocument.presentationml.notesSlide+xml"/>
  <Override PartName="/ppt/tags/tag57.xml" ContentType="application/vnd.openxmlformats-officedocument.presentationml.tags+xml"/>
  <Override PartName="/ppt/notesSlides/notesSlide34.xml" ContentType="application/vnd.openxmlformats-officedocument.presentationml.notesSlide+xml"/>
  <Override PartName="/ppt/tags/tag58.xml" ContentType="application/vnd.openxmlformats-officedocument.presentationml.tags+xml"/>
  <Override PartName="/ppt/notesSlides/notesSlide35.xml" ContentType="application/vnd.openxmlformats-officedocument.presentationml.notesSlide+xml"/>
  <Override PartName="/ppt/tags/tag59.xml" ContentType="application/vnd.openxmlformats-officedocument.presentationml.tags+xml"/>
  <Override PartName="/ppt/notesSlides/notesSlide36.xml" ContentType="application/vnd.openxmlformats-officedocument.presentationml.notesSlide+xml"/>
  <Override PartName="/ppt/tags/tag60.xml" ContentType="application/vnd.openxmlformats-officedocument.presentationml.tags+xml"/>
  <Override PartName="/ppt/notesSlides/notesSlide37.xml" ContentType="application/vnd.openxmlformats-officedocument.presentationml.notesSlide+xml"/>
  <Override PartName="/ppt/tags/tag61.xml" ContentType="application/vnd.openxmlformats-officedocument.presentationml.tags+xml"/>
  <Override PartName="/ppt/notesSlides/notesSlide38.xml" ContentType="application/vnd.openxmlformats-officedocument.presentationml.notesSlide+xml"/>
  <Override PartName="/ppt/tags/tag62.xml" ContentType="application/vnd.openxmlformats-officedocument.presentationml.tags+xml"/>
  <Override PartName="/ppt/notesSlides/notesSlide39.xml" ContentType="application/vnd.openxmlformats-officedocument.presentationml.notesSlide+xml"/>
  <Override PartName="/ppt/tags/tag63.xml" ContentType="application/vnd.openxmlformats-officedocument.presentationml.tags+xml"/>
  <Override PartName="/ppt/notesSlides/notesSlide40.xml" ContentType="application/vnd.openxmlformats-officedocument.presentationml.notesSlide+xml"/>
  <Override PartName="/ppt/tags/tag64.xml" ContentType="application/vnd.openxmlformats-officedocument.presentationml.tags+xml"/>
  <Override PartName="/ppt/notesSlides/notesSlide41.xml" ContentType="application/vnd.openxmlformats-officedocument.presentationml.notesSlide+xml"/>
  <Override PartName="/ppt/tags/tag65.xml" ContentType="application/vnd.openxmlformats-officedocument.presentationml.tags+xml"/>
  <Override PartName="/ppt/notesSlides/notesSlide42.xml" ContentType="application/vnd.openxmlformats-officedocument.presentationml.notesSlide+xml"/>
  <Override PartName="/ppt/tags/tag66.xml" ContentType="application/vnd.openxmlformats-officedocument.presentationml.tags+xml"/>
  <Override PartName="/ppt/notesSlides/notesSlide43.xml" ContentType="application/vnd.openxmlformats-officedocument.presentationml.notesSlide+xml"/>
  <Override PartName="/ppt/tags/tag67.xml" ContentType="application/vnd.openxmlformats-officedocument.presentationml.tags+xml"/>
  <Override PartName="/ppt/notesSlides/notesSlide44.xml" ContentType="application/vnd.openxmlformats-officedocument.presentationml.notesSlide+xml"/>
  <Override PartName="/ppt/tags/tag68.xml" ContentType="application/vnd.openxmlformats-officedocument.presentationml.tags+xml"/>
  <Override PartName="/ppt/notesSlides/notesSlide45.xml" ContentType="application/vnd.openxmlformats-officedocument.presentationml.notesSlide+xml"/>
  <Override PartName="/ppt/tags/tag69.xml" ContentType="application/vnd.openxmlformats-officedocument.presentationml.tags+xml"/>
  <Override PartName="/ppt/notesSlides/notesSlide46.xml" ContentType="application/vnd.openxmlformats-officedocument.presentationml.notesSlide+xml"/>
  <Override PartName="/ppt/tags/tag70.xml" ContentType="application/vnd.openxmlformats-officedocument.presentationml.tags+xml"/>
  <Override PartName="/ppt/notesSlides/notesSlide47.xml" ContentType="application/vnd.openxmlformats-officedocument.presentationml.notesSlide+xml"/>
  <Override PartName="/ppt/tags/tag71.xml" ContentType="application/vnd.openxmlformats-officedocument.presentationml.tags+xml"/>
  <Override PartName="/ppt/notesSlides/notesSlide48.xml" ContentType="application/vnd.openxmlformats-officedocument.presentationml.notesSlide+xml"/>
  <Override PartName="/ppt/tags/tag72.xml" ContentType="application/vnd.openxmlformats-officedocument.presentationml.tags+xml"/>
  <Override PartName="/ppt/notesSlides/notesSlide49.xml" ContentType="application/vnd.openxmlformats-officedocument.presentationml.notesSlide+xml"/>
  <Override PartName="/ppt/tags/tag73.xml" ContentType="application/vnd.openxmlformats-officedocument.presentationml.tags+xml"/>
  <Override PartName="/ppt/notesSlides/notesSlide50.xml" ContentType="application/vnd.openxmlformats-officedocument.presentationml.notesSlide+xml"/>
  <Override PartName="/ppt/tags/tag74.xml" ContentType="application/vnd.openxmlformats-officedocument.presentationml.tags+xml"/>
  <Override PartName="/ppt/notesSlides/notesSlide51.xml" ContentType="application/vnd.openxmlformats-officedocument.presentationml.notesSlide+xml"/>
  <Override PartName="/ppt/tags/tag75.xml" ContentType="application/vnd.openxmlformats-officedocument.presentationml.tags+xml"/>
  <Override PartName="/ppt/notesSlides/notesSlide52.xml" ContentType="application/vnd.openxmlformats-officedocument.presentationml.notesSlide+xml"/>
  <Override PartName="/ppt/tags/tag76.xml" ContentType="application/vnd.openxmlformats-officedocument.presentationml.tags+xml"/>
  <Override PartName="/ppt/notesSlides/notesSlide53.xml" ContentType="application/vnd.openxmlformats-officedocument.presentationml.notesSlide+xml"/>
  <Override PartName="/ppt/tags/tag77.xml" ContentType="application/vnd.openxmlformats-officedocument.presentationml.tags+xml"/>
  <Override PartName="/ppt/notesSlides/notesSlide54.xml" ContentType="application/vnd.openxmlformats-officedocument.presentationml.notesSlide+xml"/>
  <Override PartName="/ppt/tags/tag78.xml" ContentType="application/vnd.openxmlformats-officedocument.presentationml.tags+xml"/>
  <Override PartName="/ppt/notesSlides/notesSlide55.xml" ContentType="application/vnd.openxmlformats-officedocument.presentationml.notesSlide+xml"/>
  <Override PartName="/ppt/tags/tag79.xml" ContentType="application/vnd.openxmlformats-officedocument.presentationml.tags+xml"/>
  <Override PartName="/ppt/notesSlides/notesSlide56.xml" ContentType="application/vnd.openxmlformats-officedocument.presentationml.notesSlide+xml"/>
  <Override PartName="/ppt/tags/tag80.xml" ContentType="application/vnd.openxmlformats-officedocument.presentationml.tags+xml"/>
  <Override PartName="/ppt/notesSlides/notesSlide57.xml" ContentType="application/vnd.openxmlformats-officedocument.presentationml.notesSlide+xml"/>
  <Override PartName="/ppt/tags/tag81.xml" ContentType="application/vnd.openxmlformats-officedocument.presentationml.tags+xml"/>
  <Override PartName="/ppt/notesSlides/notesSlide58.xml" ContentType="application/vnd.openxmlformats-officedocument.presentationml.notesSlide+xml"/>
  <Override PartName="/ppt/tags/tag82.xml" ContentType="application/vnd.openxmlformats-officedocument.presentationml.tags+xml"/>
  <Override PartName="/ppt/notesSlides/notesSlide59.xml" ContentType="application/vnd.openxmlformats-officedocument.presentationml.notesSlide+xml"/>
  <Override PartName="/ppt/tags/tag83.xml" ContentType="application/vnd.openxmlformats-officedocument.presentationml.tags+xml"/>
  <Override PartName="/ppt/notesSlides/notesSlide60.xml" ContentType="application/vnd.openxmlformats-officedocument.presentationml.notesSlide+xml"/>
  <Override PartName="/ppt/tags/tag84.xml" ContentType="application/vnd.openxmlformats-officedocument.presentationml.tags+xml"/>
  <Override PartName="/ppt/notesSlides/notesSlide61.xml" ContentType="application/vnd.openxmlformats-officedocument.presentationml.notesSlide+xml"/>
  <Override PartName="/ppt/tags/tag85.xml" ContentType="application/vnd.openxmlformats-officedocument.presentationml.tags+xml"/>
  <Override PartName="/ppt/notesSlides/notesSlide62.xml" ContentType="application/vnd.openxmlformats-officedocument.presentationml.notesSlide+xml"/>
  <Override PartName="/ppt/tags/tag86.xml" ContentType="application/vnd.openxmlformats-officedocument.presentationml.tags+xml"/>
  <Override PartName="/ppt/notesSlides/notesSlide63.xml" ContentType="application/vnd.openxmlformats-officedocument.presentationml.notesSlide+xml"/>
  <Override PartName="/ppt/tags/tag87.xml" ContentType="application/vnd.openxmlformats-officedocument.presentationml.tags+xml"/>
  <Override PartName="/ppt/notesSlides/notesSlide6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761" r:id="rId6"/>
    <p:sldMasterId id="2147483781" r:id="rId7"/>
  </p:sldMasterIdLst>
  <p:notesMasterIdLst>
    <p:notesMasterId r:id="rId72"/>
  </p:notesMasterIdLst>
  <p:handoutMasterIdLst>
    <p:handoutMasterId r:id="rId73"/>
  </p:handoutMasterIdLst>
  <p:sldIdLst>
    <p:sldId id="344" r:id="rId8"/>
    <p:sldId id="747" r:id="rId9"/>
    <p:sldId id="345" r:id="rId10"/>
    <p:sldId id="373" r:id="rId11"/>
    <p:sldId id="678" r:id="rId12"/>
    <p:sldId id="785" r:id="rId13"/>
    <p:sldId id="786" r:id="rId14"/>
    <p:sldId id="787" r:id="rId15"/>
    <p:sldId id="788" r:id="rId16"/>
    <p:sldId id="789" r:id="rId17"/>
    <p:sldId id="790" r:id="rId18"/>
    <p:sldId id="781" r:id="rId19"/>
    <p:sldId id="791" r:id="rId20"/>
    <p:sldId id="782" r:id="rId21"/>
    <p:sldId id="792" r:id="rId22"/>
    <p:sldId id="784" r:id="rId23"/>
    <p:sldId id="686" r:id="rId24"/>
    <p:sldId id="794" r:id="rId25"/>
    <p:sldId id="795" r:id="rId26"/>
    <p:sldId id="770" r:id="rId27"/>
    <p:sldId id="796" r:id="rId28"/>
    <p:sldId id="797" r:id="rId29"/>
    <p:sldId id="798" r:id="rId30"/>
    <p:sldId id="799" r:id="rId31"/>
    <p:sldId id="800" r:id="rId32"/>
    <p:sldId id="801" r:id="rId33"/>
    <p:sldId id="802" r:id="rId34"/>
    <p:sldId id="803" r:id="rId35"/>
    <p:sldId id="755" r:id="rId36"/>
    <p:sldId id="806" r:id="rId37"/>
    <p:sldId id="805" r:id="rId38"/>
    <p:sldId id="807" r:id="rId39"/>
    <p:sldId id="783" r:id="rId40"/>
    <p:sldId id="808" r:id="rId41"/>
    <p:sldId id="809" r:id="rId42"/>
    <p:sldId id="812" r:id="rId43"/>
    <p:sldId id="814" r:id="rId44"/>
    <p:sldId id="816" r:id="rId45"/>
    <p:sldId id="817" r:id="rId46"/>
    <p:sldId id="815" r:id="rId47"/>
    <p:sldId id="372" r:id="rId48"/>
    <p:sldId id="657" r:id="rId49"/>
    <p:sldId id="572" r:id="rId50"/>
    <p:sldId id="391" r:id="rId51"/>
    <p:sldId id="818" r:id="rId52"/>
    <p:sldId id="819" r:id="rId53"/>
    <p:sldId id="820" r:id="rId54"/>
    <p:sldId id="821" r:id="rId55"/>
    <p:sldId id="822" r:id="rId56"/>
    <p:sldId id="830" r:id="rId57"/>
    <p:sldId id="831" r:id="rId58"/>
    <p:sldId id="843" r:id="rId59"/>
    <p:sldId id="833" r:id="rId60"/>
    <p:sldId id="823" r:id="rId61"/>
    <p:sldId id="824" r:id="rId62"/>
    <p:sldId id="838" r:id="rId63"/>
    <p:sldId id="842" r:id="rId64"/>
    <p:sldId id="841" r:id="rId65"/>
    <p:sldId id="825" r:id="rId66"/>
    <p:sldId id="826" r:id="rId67"/>
    <p:sldId id="827" r:id="rId68"/>
    <p:sldId id="844" r:id="rId69"/>
    <p:sldId id="845" r:id="rId70"/>
    <p:sldId id="846" r:id="rId71"/>
  </p:sldIdLst>
  <p:sldSz cx="9144000" cy="5143500" type="screen16x9"/>
  <p:notesSz cx="7010400" cy="9296400"/>
  <p:custDataLst>
    <p:tags r:id="rId7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vin McDermott" initials="KM" lastIdx="19" clrIdx="0">
    <p:extLst>
      <p:ext uri="{19B8F6BF-5375-455C-9EA6-DF929625EA0E}">
        <p15:presenceInfo xmlns:p15="http://schemas.microsoft.com/office/powerpoint/2012/main" userId="S-1-5-21-11087255-1210267238-1404200075-214994" providerId="AD"/>
      </p:ext>
    </p:extLst>
  </p:cmAuthor>
  <p:cmAuthor id="2" name="Shannon Schwartz" initials="SS" lastIdx="83" clrIdx="1">
    <p:extLst>
      <p:ext uri="{19B8F6BF-5375-455C-9EA6-DF929625EA0E}">
        <p15:presenceInfo xmlns:p15="http://schemas.microsoft.com/office/powerpoint/2012/main" userId="Shannon Schwartz" providerId="None"/>
      </p:ext>
    </p:extLst>
  </p:cmAuthor>
  <p:cmAuthor id="3" name="Helen Chow" initials="HC" lastIdx="5" clrIdx="3">
    <p:extLst>
      <p:ext uri="{19B8F6BF-5375-455C-9EA6-DF929625EA0E}">
        <p15:presenceInfo xmlns:p15="http://schemas.microsoft.com/office/powerpoint/2012/main" userId="Helen Chow" providerId="None"/>
      </p:ext>
    </p:extLst>
  </p:cmAuthor>
  <p:cmAuthor id="4" name="Blake C Stalkie" initials="BCS" lastIdx="3" clrIdx="4">
    <p:extLst>
      <p:ext uri="{19B8F6BF-5375-455C-9EA6-DF929625EA0E}">
        <p15:presenceInfo xmlns:p15="http://schemas.microsoft.com/office/powerpoint/2012/main" userId="Blake C Stalk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8179"/>
    <a:srgbClr val="B02F4E"/>
    <a:srgbClr val="EB892C"/>
    <a:srgbClr val="FFCD05"/>
    <a:srgbClr val="00548B"/>
    <a:srgbClr val="8A4C7F"/>
    <a:srgbClr val="003946"/>
    <a:srgbClr val="48BFAD"/>
    <a:srgbClr val="B24399"/>
    <a:srgbClr val="00B4BD"/>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FEDF84-F202-FB1A-6F6D-7EF68563E2EA}" v="2" dt="2019-12-03T14:58:37.736"/>
    <p1510:client id="{3990DB98-FCAE-02C9-B3C8-11DFC37834EE}" v="2" dt="2019-10-16T17:39:30.5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82" autoAdjust="0"/>
    <p:restoredTop sz="60233" autoAdjust="0"/>
  </p:normalViewPr>
  <p:slideViewPr>
    <p:cSldViewPr snapToGrid="0">
      <p:cViewPr varScale="1">
        <p:scale>
          <a:sx n="82" d="100"/>
          <a:sy n="82" d="100"/>
        </p:scale>
        <p:origin x="1548" y="90"/>
      </p:cViewPr>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8" d="100"/>
          <a:sy n="88" d="100"/>
        </p:scale>
        <p:origin x="3696"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tags" Target="tags/tag1.xml"/><Relationship Id="rId79"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notesMaster" Target="notesMasters/notesMaster1.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handoutMaster" Target="handoutMasters/handoutMaster1.xml"/><Relationship Id="rId78"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presProps" Target="presProps.xml"/><Relationship Id="rId7" Type="http://schemas.openxmlformats.org/officeDocument/2006/relationships/slideMaster" Target="slideMasters/slideMaster3.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5.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r>
              <a:rPr lang="en-CA" dirty="0"/>
              <a:t>Business owner solutions - Module 6: </a:t>
            </a:r>
            <a:br>
              <a:rPr lang="en-CA" dirty="0"/>
            </a:br>
            <a:r>
              <a:rPr lang="en-CA" dirty="0"/>
              <a:t>farm planning</a:t>
            </a:r>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1F4BFA1A-8CC3-40BC-ADEB-EE0C8F6D7016}" type="datetimeFigureOut">
              <a:rPr lang="en-CA" smtClean="0"/>
              <a:t>2020-12-09</a:t>
            </a:fld>
            <a:endParaRPr lang="en-CA"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CA"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F65E9FB1-9759-42A9-8665-6798EC716BF7}" type="slidenum">
              <a:rPr lang="en-CA" smtClean="0"/>
              <a:t>‹N°›</a:t>
            </a:fld>
            <a:endParaRPr lang="en-CA" dirty="0"/>
          </a:p>
        </p:txBody>
      </p:sp>
    </p:spTree>
    <p:extLst>
      <p:ext uri="{BB962C8B-B14F-4D97-AF65-F5344CB8AC3E}">
        <p14:creationId xmlns:p14="http://schemas.microsoft.com/office/powerpoint/2010/main" val="2620089350"/>
      </p:ext>
    </p:extLst>
  </p:cSld>
  <p:clrMap bg1="lt1" tx1="dk1" bg2="lt2" tx2="dk2" accent1="accent1" accent2="accent2" accent3="accent3" accent4="accent4" accent5="accent5" accent6="accent6" hlink="hlink" folHlink="folHlink"/>
  <p:hf ftr="0" dt="0"/>
</p:handoutMaster>
</file>

<file path=ppt/notesMasters/_rels/notesMaster1.xml.rels>&#65279;<?xml version="1.0" encoding="utf-8" standalone="yes"?><Relationships xmlns="http://schemas.openxmlformats.org/package/2006/relationships"><Relationship Id="rId8" Type="http://schemas.openxmlformats.org/officeDocument/2006/relationships/image" Target="../media/image32.png" /><Relationship Id="rId3" Type="http://schemas.openxmlformats.org/officeDocument/2006/relationships/image" Target="../media/image27.png" /><Relationship Id="rId7" Type="http://schemas.openxmlformats.org/officeDocument/2006/relationships/image" Target="../media/image31.png" /><Relationship Id="rId2" Type="http://schemas.openxmlformats.org/officeDocument/2006/relationships/image" Target="../media/image26.png" /><Relationship Id="rId1" Type="http://schemas.openxmlformats.org/officeDocument/2006/relationships/theme" Target="../theme/theme4.xml" /><Relationship Id="rId6" Type="http://schemas.openxmlformats.org/officeDocument/2006/relationships/image" Target="../media/image30.png" /><Relationship Id="rId5" Type="http://schemas.openxmlformats.org/officeDocument/2006/relationships/image" Target="../media/image29.png" /><Relationship Id="rId4" Type="http://schemas.openxmlformats.org/officeDocument/2006/relationships/image" Target="../media/image28.png" /><Relationship Id="rId9" Type="http://schemas.openxmlformats.org/officeDocument/2006/relationships/image" Target="../media/image33.png"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CA" dirty="0"/>
              <a:t>Business owner solutions - Module 6: </a:t>
            </a:r>
            <a:br>
              <a:rPr lang="en-CA" dirty="0"/>
            </a:br>
            <a:r>
              <a:rPr lang="en-CA" dirty="0"/>
              <a:t>farm planning</a:t>
            </a:r>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4E496E9-74D4-FE4E-BA85-D89C17268E9F}" type="datetimeFigureOut">
              <a:t>09/12/2020</a:t>
            </a:fld>
            <a:endParaRPr lang="en-US" dirty="0"/>
          </a:p>
        </p:txBody>
      </p:sp>
      <p:sp>
        <p:nvSpPr>
          <p:cNvPr id="4" name="Slide Image Placeholder 3"/>
          <p:cNvSpPr>
            <a:spLocks noGrp="1" noRot="1" noChangeAspect="1"/>
          </p:cNvSpPr>
          <p:nvPr>
            <p:ph type="sldImg" idx="2"/>
          </p:nvPr>
        </p:nvSpPr>
        <p:spPr>
          <a:xfrm>
            <a:off x="1800225" y="696913"/>
            <a:ext cx="3409950" cy="19177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2847022"/>
            <a:ext cx="5608320" cy="5752148"/>
          </a:xfrm>
          <a:prstGeom prst="rect">
            <a:avLst/>
          </a:prstGeom>
        </p:spPr>
        <p:txBody>
          <a:bodyPr vert="horz" lIns="93177" tIns="46589" rIns="93177" bIns="46589" rtlCol="0"/>
          <a:lstStyle/>
          <a:p>
            <a:pPr lvl="0"/>
            <a:r>
              <a:rPr lang="en-CA" dirty="0"/>
              <a:t>Click to edit Master text styles</a:t>
            </a:r>
          </a:p>
          <a:p>
            <a:pPr lvl="1"/>
            <a:r>
              <a:rPr lang="en-CA" dirty="0"/>
              <a:t>Second level</a:t>
            </a:r>
          </a:p>
          <a:p>
            <a:pPr lvl="2"/>
            <a:r>
              <a:rPr lang="en-CA" dirty="0"/>
              <a:t>Third level</a:t>
            </a:r>
          </a:p>
          <a:p>
            <a:pPr lvl="3"/>
            <a:r>
              <a:rPr lang="en-CA" dirty="0"/>
              <a:t>Fourth level</a:t>
            </a:r>
          </a:p>
          <a:p>
            <a:pPr lvl="4"/>
            <a:r>
              <a:rPr lang="en-CA"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1"/>
            <a:r>
              <a:rPr lang="en-US" dirty="0"/>
              <a:t>	</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7985182-26E9-3A41-9AD1-60867BE29576}" type="slidenum">
              <a:t>‹N°›</a:t>
            </a:fld>
            <a:endParaRPr lang="en-US" dirty="0"/>
          </a:p>
        </p:txBody>
      </p:sp>
    </p:spTree>
    <p:extLst>
      <p:ext uri="{BB962C8B-B14F-4D97-AF65-F5344CB8AC3E}">
        <p14:creationId xmlns:p14="http://schemas.microsoft.com/office/powerpoint/2010/main" val="484765836"/>
      </p:ext>
    </p:extLst>
  </p:cSld>
  <p:clrMap bg1="lt1" tx1="dk1" bg2="lt2" tx2="dk2" accent1="accent1" accent2="accent2" accent3="accent3" accent4="accent4" accent5="accent5" accent6="accent6" hlink="hlink" folHlink="folHlink"/>
  <p:hf ftr="0" dt="0"/>
  <p:notesStyle>
    <a:lvl1pPr marL="0" algn="l" defTabSz="457200" rtl="0" eaLnBrk="1" latinLnBrk="0" hangingPunct="1">
      <a:defRPr sz="1200" kern="1200">
        <a:solidFill>
          <a:schemeClr val="tx1"/>
        </a:solidFill>
        <a:latin typeface="+mn-lt"/>
        <a:ea typeface="+mn-ea"/>
        <a:cs typeface="+mn-cs"/>
      </a:defRPr>
    </a:lvl1pPr>
    <a:lvl2pPr marL="361950" indent="-361950" algn="l" defTabSz="457200" rtl="0" eaLnBrk="1" latinLnBrk="0" hangingPunct="1">
      <a:buSzPct val="250000"/>
      <a:buFontTx/>
      <a:buBlip>
        <a:blip r:embed="rId2"/>
      </a:buBlip>
      <a:defRPr sz="1200" kern="1200">
        <a:solidFill>
          <a:schemeClr val="tx1"/>
        </a:solidFill>
        <a:latin typeface="+mn-lt"/>
        <a:ea typeface="+mn-ea"/>
        <a:cs typeface="+mn-cs"/>
      </a:defRPr>
    </a:lvl2pPr>
    <a:lvl3pPr marL="361950" indent="-361950" algn="l" defTabSz="457200" rtl="0" eaLnBrk="1" latinLnBrk="0" hangingPunct="1">
      <a:buSzPct val="250000"/>
      <a:buFontTx/>
      <a:buBlip>
        <a:blip r:embed="rId3"/>
      </a:buBlip>
      <a:defRPr sz="1200" kern="1200">
        <a:solidFill>
          <a:schemeClr val="tx1"/>
        </a:solidFill>
        <a:latin typeface="+mn-lt"/>
        <a:ea typeface="+mn-ea"/>
        <a:cs typeface="+mn-cs"/>
      </a:defRPr>
    </a:lvl3pPr>
    <a:lvl4pPr marL="361950" indent="-361950" algn="l" defTabSz="457200" rtl="0" eaLnBrk="1" latinLnBrk="0" hangingPunct="1">
      <a:buSzPct val="250000"/>
      <a:buFontTx/>
      <a:buBlip>
        <a:blip r:embed="rId4"/>
      </a:buBlip>
      <a:defRPr sz="1200" kern="1200">
        <a:solidFill>
          <a:schemeClr val="tx1"/>
        </a:solidFill>
        <a:latin typeface="+mn-lt"/>
        <a:ea typeface="+mn-ea"/>
        <a:cs typeface="+mn-cs"/>
      </a:defRPr>
    </a:lvl4pPr>
    <a:lvl5pPr marL="361950" indent="-361950" algn="l" defTabSz="457200" rtl="0" eaLnBrk="1" latinLnBrk="0" hangingPunct="1">
      <a:buSzPct val="250000"/>
      <a:buFontTx/>
      <a:buBlip>
        <a:blip r:embed="rId5"/>
      </a:buBlip>
      <a:defRPr sz="1200" kern="1200">
        <a:solidFill>
          <a:schemeClr val="tx1"/>
        </a:solidFill>
        <a:latin typeface="+mn-lt"/>
        <a:ea typeface="+mn-ea"/>
        <a:cs typeface="+mn-cs"/>
      </a:defRPr>
    </a:lvl5pPr>
    <a:lvl6pPr marL="361950" indent="-361950" algn="l" defTabSz="457200" rtl="0" eaLnBrk="1" latinLnBrk="0" hangingPunct="1">
      <a:buSzPct val="250000"/>
      <a:buFontTx/>
      <a:buBlip>
        <a:blip r:embed="rId6"/>
      </a:buBlip>
      <a:defRPr sz="1200" kern="1200">
        <a:solidFill>
          <a:schemeClr val="tx1"/>
        </a:solidFill>
        <a:latin typeface="+mn-lt"/>
        <a:ea typeface="+mn-ea"/>
        <a:cs typeface="+mn-cs"/>
      </a:defRPr>
    </a:lvl6pPr>
    <a:lvl7pPr marL="361950" indent="-361950" algn="l" defTabSz="457200" rtl="0" eaLnBrk="1" latinLnBrk="0" hangingPunct="1">
      <a:buSzPct val="250000"/>
      <a:buFontTx/>
      <a:buBlip>
        <a:blip r:embed="rId7"/>
      </a:buBlip>
      <a:defRPr sz="1200" kern="1200">
        <a:solidFill>
          <a:schemeClr val="tx1"/>
        </a:solidFill>
        <a:latin typeface="+mn-lt"/>
        <a:ea typeface="+mn-ea"/>
        <a:cs typeface="+mn-cs"/>
      </a:defRPr>
    </a:lvl7pPr>
    <a:lvl8pPr marL="361950" indent="-361950" algn="l" defTabSz="457200" rtl="0" eaLnBrk="1" latinLnBrk="0" hangingPunct="1">
      <a:buSzPct val="250000"/>
      <a:buFontTx/>
      <a:buBlip>
        <a:blip r:embed="rId8"/>
      </a:buBlip>
      <a:defRPr sz="1200" kern="1200">
        <a:solidFill>
          <a:schemeClr val="tx1"/>
        </a:solidFill>
        <a:latin typeface="+mn-lt"/>
        <a:ea typeface="+mn-ea"/>
        <a:cs typeface="+mn-cs"/>
      </a:defRPr>
    </a:lvl8pPr>
    <a:lvl9pPr marL="361950" indent="-361950" algn="l" defTabSz="457200" rtl="0" eaLnBrk="1" latinLnBrk="0" hangingPunct="1">
      <a:buSzPct val="250000"/>
      <a:buFontTx/>
      <a:buBlip>
        <a:blip r:embed="rId9"/>
      </a:buBlip>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2" Type="http://schemas.openxmlformats.org/officeDocument/2006/relationships/slide" Target="../slides/slide11.xml" /><Relationship Id="rId1"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2" Type="http://schemas.openxmlformats.org/officeDocument/2006/relationships/slide" Target="../slides/slide13.xml" /><Relationship Id="rId1"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2" Type="http://schemas.openxmlformats.org/officeDocument/2006/relationships/slide" Target="../slides/slide14.xml" /><Relationship Id="rId1"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2" Type="http://schemas.openxmlformats.org/officeDocument/2006/relationships/slide" Target="../slides/slide15.xml" /><Relationship Id="rId1"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2" Type="http://schemas.openxmlformats.org/officeDocument/2006/relationships/slide" Target="../slides/slide16.xml" /><Relationship Id="rId1"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2" Type="http://schemas.openxmlformats.org/officeDocument/2006/relationships/slide" Target="../slides/slide17.xml" /><Relationship Id="rId1"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2" Type="http://schemas.openxmlformats.org/officeDocument/2006/relationships/slide" Target="../slides/slide18.xml" /><Relationship Id="rId1"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2" Type="http://schemas.openxmlformats.org/officeDocument/2006/relationships/slide" Target="../slides/slide19.xml" /><Relationship Id="rId1"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2" Type="http://schemas.openxmlformats.org/officeDocument/2006/relationships/slide" Target="../slides/slide20.xml" /><Relationship Id="rId1"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2" Type="http://schemas.openxmlformats.org/officeDocument/2006/relationships/slide" Target="../slides/slide21.xml" /><Relationship Id="rId1"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2" Type="http://schemas.openxmlformats.org/officeDocument/2006/relationships/slide" Target="../slides/slide22.xml" /><Relationship Id="rId1"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2" Type="http://schemas.openxmlformats.org/officeDocument/2006/relationships/slide" Target="../slides/slide23.xml" /><Relationship Id="rId1"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2" Type="http://schemas.openxmlformats.org/officeDocument/2006/relationships/slide" Target="../slides/slide24.xml" /><Relationship Id="rId1"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2" Type="http://schemas.openxmlformats.org/officeDocument/2006/relationships/slide" Target="../slides/slide25.xml" /><Relationship Id="rId1"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2" Type="http://schemas.openxmlformats.org/officeDocument/2006/relationships/slide" Target="../slides/slide26.xml" /><Relationship Id="rId1"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2" Type="http://schemas.openxmlformats.org/officeDocument/2006/relationships/slide" Target="../slides/slide27.xml" /><Relationship Id="rId1"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2" Type="http://schemas.openxmlformats.org/officeDocument/2006/relationships/slide" Target="../slides/slide28.xml" /><Relationship Id="rId1"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2" Type="http://schemas.openxmlformats.org/officeDocument/2006/relationships/slide" Target="../slides/slide29.xml" /><Relationship Id="rId1"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2" Type="http://schemas.openxmlformats.org/officeDocument/2006/relationships/slide" Target="../slides/slide30.xml" /><Relationship Id="rId1"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3" Type="http://schemas.openxmlformats.org/officeDocument/2006/relationships/hyperlink" Target="https://fpcanada.ca/students-and-candidates/education-exemptions" TargetMode="External" /><Relationship Id="rId2" Type="http://schemas.openxmlformats.org/officeDocument/2006/relationships/slide" Target="../slides/slide31.xml" /><Relationship Id="rId1" Type="http://schemas.openxmlformats.org/officeDocument/2006/relationships/notesMaster" Target="../notesMasters/notesMaster1.xml" /><Relationship Id="rId4" Type="http://schemas.openxmlformats.org/officeDocument/2006/relationships/hyperlink" Target="https://myadvocis.ca/prior-learning-exemptions-and-equivalencies/" TargetMode="External" /></Relationships>
</file>

<file path=ppt/notesSlides/_rels/notesSlide32.xml.rels>&#65279;<?xml version="1.0" encoding="utf-8" standalone="yes"?><Relationships xmlns="http://schemas.openxmlformats.org/package/2006/relationships"><Relationship Id="rId2" Type="http://schemas.openxmlformats.org/officeDocument/2006/relationships/slide" Target="../slides/slide32.xml" /><Relationship Id="rId1"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2" Type="http://schemas.openxmlformats.org/officeDocument/2006/relationships/slide" Target="../slides/slide33.xml" /><Relationship Id="rId1"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2" Type="http://schemas.openxmlformats.org/officeDocument/2006/relationships/slide" Target="../slides/slide34.xml" /><Relationship Id="rId1"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2" Type="http://schemas.openxmlformats.org/officeDocument/2006/relationships/slide" Target="../slides/slide35.xml" /><Relationship Id="rId1"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2" Type="http://schemas.openxmlformats.org/officeDocument/2006/relationships/slide" Target="../slides/slide36.xml" /><Relationship Id="rId1"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2" Type="http://schemas.openxmlformats.org/officeDocument/2006/relationships/slide" Target="../slides/slide37.xml" /><Relationship Id="rId1"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3" Type="http://schemas.openxmlformats.org/officeDocument/2006/relationships/hyperlink" Target="https://youtu.be/sEGLLr_P_mw" TargetMode="External" /><Relationship Id="rId2" Type="http://schemas.openxmlformats.org/officeDocument/2006/relationships/slide" Target="../slides/slide38.xml" /><Relationship Id="rId1"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2" Type="http://schemas.openxmlformats.org/officeDocument/2006/relationships/slide" Target="../slides/slide39.xml" /><Relationship Id="rId1"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2" Type="http://schemas.openxmlformats.org/officeDocument/2006/relationships/slide" Target="../slides/slide40.xml" /><Relationship Id="rId1"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2" Type="http://schemas.openxmlformats.org/officeDocument/2006/relationships/slide" Target="../slides/slide41.xml" /><Relationship Id="rId1"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2" Type="http://schemas.openxmlformats.org/officeDocument/2006/relationships/slide" Target="../slides/slide42.xml" /><Relationship Id="rId1"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2" Type="http://schemas.openxmlformats.org/officeDocument/2006/relationships/slide" Target="../slides/slide43.xml" /><Relationship Id="rId1"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2" Type="http://schemas.openxmlformats.org/officeDocument/2006/relationships/slide" Target="../slides/slide44.xml" /><Relationship Id="rId1"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2" Type="http://schemas.openxmlformats.org/officeDocument/2006/relationships/slide" Target="../slides/slide45.xml" /><Relationship Id="rId1"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2" Type="http://schemas.openxmlformats.org/officeDocument/2006/relationships/slide" Target="../slides/slide46.xml" /><Relationship Id="rId1"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2" Type="http://schemas.openxmlformats.org/officeDocument/2006/relationships/slide" Target="../slides/slide47.xml" /><Relationship Id="rId1"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2" Type="http://schemas.openxmlformats.org/officeDocument/2006/relationships/slide" Target="../slides/slide48.xml" /><Relationship Id="rId1"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2" Type="http://schemas.openxmlformats.org/officeDocument/2006/relationships/slide" Target="../slides/slide49.xml" /><Relationship Id="rId1"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3" Type="http://schemas.openxmlformats.org/officeDocument/2006/relationships/hyperlink" Target="https://www.iqpf.org/en/becoming-a-financial-planner" TargetMode="External" /><Relationship Id="rId2" Type="http://schemas.openxmlformats.org/officeDocument/2006/relationships/slide" Target="../slides/slide50.xml" /><Relationship Id="rId1"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2" Type="http://schemas.openxmlformats.org/officeDocument/2006/relationships/slide" Target="../slides/slide51.xml" /><Relationship Id="rId1"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3" Type="http://schemas.openxmlformats.org/officeDocument/2006/relationships/hyperlink" Target="mailto:ateut@iqpf.org" TargetMode="External" /><Relationship Id="rId2" Type="http://schemas.openxmlformats.org/officeDocument/2006/relationships/slide" Target="../slides/slide52.xml" /><Relationship Id="rId1"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2" Type="http://schemas.openxmlformats.org/officeDocument/2006/relationships/slide" Target="../slides/slide53.xml" /><Relationship Id="rId1"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2" Type="http://schemas.openxmlformats.org/officeDocument/2006/relationships/slide" Target="../slides/slide54.xml" /><Relationship Id="rId1"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2" Type="http://schemas.openxmlformats.org/officeDocument/2006/relationships/slide" Target="../slides/slide55.xml" /><Relationship Id="rId1"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3" Type="http://schemas.openxmlformats.org/officeDocument/2006/relationships/hyperlink" Target="https://www.chambresf.com/userfiles/files/pdf/fr/formation/Titres/desc-concepts-20200925.pdf" TargetMode="External" /><Relationship Id="rId2" Type="http://schemas.openxmlformats.org/officeDocument/2006/relationships/slide" Target="../slides/slide56.xml" /><Relationship Id="rId1" Type="http://schemas.openxmlformats.org/officeDocument/2006/relationships/notesMaster" Target="../notesMasters/notesMaster1.xml" /><Relationship Id="rId6" Type="http://schemas.openxmlformats.org/officeDocument/2006/relationships/hyperlink" Target="https://www.chambresf.com/en/education/professional-titles-and-designation/professional-titles/" TargetMode="External" /><Relationship Id="rId5" Type="http://schemas.openxmlformats.org/officeDocument/2006/relationships/hyperlink" Target="https://www.chambresf.com/userfiles/files/pdf/fr/formation/2018/desc-concepts-20180212.pdf" TargetMode="External" /><Relationship Id="rId4" Type="http://schemas.openxmlformats.org/officeDocument/2006/relationships/hyperlink" Target="https://www.chambresf.com/userfiles/files/pdf/fr/formation/2019/desc-concepts-20190109.pdf" TargetMode="External" /></Relationships>
</file>

<file path=ppt/notesSlides/_rels/notesSlide57.xml.rels>&#65279;<?xml version="1.0" encoding="utf-8" standalone="yes"?><Relationships xmlns="http://schemas.openxmlformats.org/package/2006/relationships"><Relationship Id="rId2" Type="http://schemas.openxmlformats.org/officeDocument/2006/relationships/slide" Target="../slides/slide57.xml" /><Relationship Id="rId1" Type="http://schemas.openxmlformats.org/officeDocument/2006/relationships/notesMaster" Target="../notesMasters/notesMaster1.xml" /></Relationships>
</file>

<file path=ppt/notesSlides/_rels/notesSlide58.xml.rels>&#65279;<?xml version="1.0" encoding="utf-8" standalone="yes"?><Relationships xmlns="http://schemas.openxmlformats.org/package/2006/relationships"><Relationship Id="rId2" Type="http://schemas.openxmlformats.org/officeDocument/2006/relationships/slide" Target="../slides/slide58.xml" /><Relationship Id="rId1"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2" Type="http://schemas.openxmlformats.org/officeDocument/2006/relationships/slide" Target="../slides/slide59.xml" /><Relationship Id="rId1"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60.xml.rels>&#65279;<?xml version="1.0" encoding="utf-8" standalone="yes"?><Relationships xmlns="http://schemas.openxmlformats.org/package/2006/relationships"><Relationship Id="rId2" Type="http://schemas.openxmlformats.org/officeDocument/2006/relationships/slide" Target="../slides/slide60.xml" /><Relationship Id="rId1"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2" Type="http://schemas.openxmlformats.org/officeDocument/2006/relationships/slide" Target="../slides/slide61.xml" /><Relationship Id="rId1" Type="http://schemas.openxmlformats.org/officeDocument/2006/relationships/notesMaster" Target="../notesMasters/notesMaster1.xml" /></Relationships>
</file>

<file path=ppt/notesSlides/_rels/notesSlide62.xml.rels>&#65279;<?xml version="1.0" encoding="utf-8" standalone="yes"?><Relationships xmlns="http://schemas.openxmlformats.org/package/2006/relationships"><Relationship Id="rId3" Type="http://schemas.openxmlformats.org/officeDocument/2006/relationships/hyperlink" Target="https://youtu.be/sEGLLr_P_mw" TargetMode="External" /><Relationship Id="rId2" Type="http://schemas.openxmlformats.org/officeDocument/2006/relationships/slide" Target="../slides/slide62.xml" /><Relationship Id="rId1"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2" Type="http://schemas.openxmlformats.org/officeDocument/2006/relationships/slide" Target="../slides/slide63.xml" /><Relationship Id="rId1" Type="http://schemas.openxmlformats.org/officeDocument/2006/relationships/notesMaster" Target="../notesMasters/notesMaster1.xml" /></Relationships>
</file>

<file path=ppt/notesSlides/_rels/notesSlide64.xml.rels>&#65279;<?xml version="1.0" encoding="utf-8" standalone="yes"?><Relationships xmlns="http://schemas.openxmlformats.org/package/2006/relationships"><Relationship Id="rId2" Type="http://schemas.openxmlformats.org/officeDocument/2006/relationships/slide" Target="../slides/slide64.xml" /><Relationship Id="rId1"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2" Type="http://schemas.openxmlformats.org/officeDocument/2006/relationships/slide" Target="../slides/slide7.xml" /><Relationship Id="rId1"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2" Type="http://schemas.openxmlformats.org/officeDocument/2006/relationships/slide" Target="../slides/slide9.xml" /><Relationship Id="rId1" Type="http://schemas.openxmlformats.org/officeDocument/2006/relationships/notesMaster" Target="../notesMasters/notesMaster1.xml" /></Relationships>
</file>

<file path=ppt/notesSlides/notesSlide1.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1800225" y="696913"/><a:ext cx="3065463" cy="1724025"/></a:xfrm></p:spPr></p:sp><p:sp><p:nvSpPr><p:cNvPr id="3" name="Notes Placeholder 2"/><p:cNvSpPr><a:spLocks noGrp="1"/></p:cNvSpPr><p:nvPr><p:ph type="body" idx="1"/></p:nvPr></p:nvSpPr><p:spPr><a:xfrm><a:off x="701040" y="2548210"/><a:ext cx="5608320" cy="5752148"/></a:xfrm></p:spPr><p:txBody><a:bodyPr/><a:lstStyle/><a:p><a:pPr indent="184414" fontAlgn="t"/><a:r><a:rPr lang="fr-CA" dirty="1" b="1" u="sng"><a:latin typeface="Arial" panose="020B0604020202020204" pitchFamily="34" charset="0"/><a:cs typeface="Arial" panose="020B0604020202020204" pitchFamily="34" charset="0"/></a:rPr><a:t>Notes pour la préparation de l’animateur</a:t></a:r></a:p></a:r></a:p></a:r></a:p></a:r></a:p></a:r></a:p></a:r></a:p><a:p><a:pPr fontAlgn="t"/><a:endParaRPr lang="en-US" b="1" dirty="0"><a:latin typeface="Arial" panose="020B0604020202020204" pitchFamily="34" charset="0"/><a:cs typeface="Arial" panose="020B0604020202020204" pitchFamily="34" charset="0"/></a:endParaRPr></a:p><a:p><a:pPr indent="184414" fontAlgn="t"/><a:r><a:rPr lang="fr-CA" dirty="1" b="1"><a:latin typeface="Arial" panose="020B0604020202020204" pitchFamily="34" charset="0"/><a:cs typeface="Arial" panose="020B0604020202020204" pitchFamily="34" charset="0"/></a:rPr><a:t>Durée approximative :</a:t></a:r><a:r><a:rPr lang="fr-CA" dirty="1"><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1,5 heure</a:t></a:r></a:p><a:p><a:pPr fontAlgn="t"/><a:endParaRPr lang="en-US" b="1" dirty="0"><a:latin typeface="Arial" panose="020B0604020202020204" pitchFamily="34" charset="0"/><a:cs typeface="Arial" panose="020B0604020202020204" pitchFamily="34" charset="0"/></a:endParaRPr></a:p><a:p><a:pPr indent="184414" fontAlgn="t"/><a:r><a:rPr lang="fr-CA" dirty="1" b="1"><a:latin typeface="Arial" panose="020B0604020202020204" pitchFamily="34" charset="0"/><a:cs typeface="Arial" panose="020B0604020202020204" pitchFamily="34" charset="0"/></a:rPr><a:t>Matériel –</a:t></a:r><a:r><a:rPr lang="fr-CA" dirty="1"><a:latin typeface="Arial" panose="020B0604020202020204" pitchFamily="34" charset="0"/><a:cs typeface="Arial" panose="020B0604020202020204" pitchFamily="34" charset="0"/></a:rPr><a:t> À préparer avant la séance :</a:t></a:r></a:p><a:p><a:pPr marL="368827" indent="176083" fontAlgn="t"><a:buFont typeface="Arial" panose="020B0604020202020204" pitchFamily="34" charset="0"/><a:buChar char="•"/></a:pPr><a:r><a:rPr lang="fr-CA" dirty="1"><a:latin typeface="Arial" panose="020B0604020202020204" pitchFamily="34" charset="0"/><a:cs typeface="Arial" panose="020B0604020202020204" pitchFamily="34" charset="0"/></a:rPr><a:t>Guide de l’animateur</a:t></a:r></a:p><a:p><a:pPr marL="368827" indent="176083" eaLnBrk="0" fontAlgn="base" hangingPunct="0"><a:buFont typeface="Arial" panose="020B0604020202020204" pitchFamily="34" charset="0"/><a:buChar char="•"/></a:pPr><a:r><a:rPr lang="fr-CA" dirty="1"><a:latin typeface="Arial" panose="020B0604020202020204" pitchFamily="34" charset="0"/><a:cs typeface="Arial" panose="020B0604020202020204" pitchFamily="34" charset="0"/></a:rPr><a:t>Liens et mots de passe pour l’accès des participants à Zoom</a:t></a:r></a:p><a:p><a:pPr fontAlgn="t"/><a:endParaRPr lang="en-US" b="1" dirty="0"><a:latin typeface="Arial" panose="020B0604020202020204" pitchFamily="34" charset="0"/><a:cs typeface="Arial" panose="020B0604020202020204" pitchFamily="34" charset="0"/></a:endParaRPr></a:p><a:p><a:pPr indent="184414" fontAlgn="t"/><a:r><a:rPr lang="fr-CA" dirty="1" b="1"><a:latin typeface="Arial" panose="020B0604020202020204" pitchFamily="34" charset="0"/><a:cs typeface="Arial" panose="020B0604020202020204" pitchFamily="34" charset="0"/></a:rPr><a:t>Objectifs</a:t></a:r></a:p><a:p><a:pPr lvl="1" fontAlgn="t"/><a:r><a:rPr lang="fr-CA" dirty="1"><a:latin typeface="Arial" panose="020B0604020202020204" pitchFamily="34" charset="0"/><a:cs typeface="Arial" panose="020B0604020202020204" pitchFamily="34" charset="0"/></a:rPr><a:t>D’ici la fin de la séance, les participants seront en mesure de discuter des titres et de l’importance de ceux-ci dans le cadre de leur travail avec les Clients propriétaires d’entreprise.</a:t></a:r></a:p><a:p><a:pPr marL="0" lvl="1" indent="0" fontAlgn="t"><a:buNone/></a:pPr><a:endParaRPr lang="en-US" b="1" dirty="0"><a:latin typeface="Arial" panose="020B0604020202020204" pitchFamily="34" charset="0"/><a:cs typeface="Arial" panose="020B0604020202020204" pitchFamily="34" charset="0"/></a:endParaRPr></a:p><a:p><a:pPr indent="184414" fontAlgn="t"/><a:r><a:rPr lang="fr-CA" dirty="1" b="1"><a:latin typeface="Arial" panose="020B0604020202020204" pitchFamily="34" charset="0"/><a:cs typeface="Arial" panose="020B0604020202020204" pitchFamily="34" charset="0"/></a:rPr><a:t>Notes pour la préparation de l’animateur</a:t></a:r></a:p><a:p><a:pPr indent="184414" fontAlgn="t"/><a:r><a:rPr lang="fr-CA" dirty="1"><a:latin typeface="Arial" panose="020B0604020202020204" pitchFamily="34" charset="0"/><a:cs typeface="Arial" panose="020B0604020202020204" pitchFamily="34" charset="0"/></a:rPr><a:t>Voici la préparation recommandée pour animer cette séance.</a:t></a:r></a:p><a:p><a:pPr marL="553241" indent="-184414" fontAlgn="t"><a:buFont typeface="Arial" panose="020B0604020202020204" pitchFamily="34" charset="0"/><a:buChar char="•"/></a:pPr><a:r><a:rPr lang="fr-CA" dirty="1"><a:latin typeface="Arial" panose="020B0604020202020204" pitchFamily="34" charset="0"/><a:cs typeface="Arial" panose="020B0604020202020204" pitchFamily="34" charset="0"/></a:rPr><a:t>Revoyez en profondeur ce guide de l’animateur afin de vous familiariser avec son contenu et les activités.</a:t></a:r></a:p><a:p><a:pPr marL="553241" indent="-184414" fontAlgn="t"><a:buFont typeface="Arial" panose="020B0604020202020204" pitchFamily="34" charset="0"/><a:buChar char="•"/></a:pPr><a:r><a:rPr lang="fr-CA" dirty="1"><a:latin typeface="Arial" panose="020B0604020202020204" pitchFamily="34" charset="0"/><a:cs typeface="Arial" panose="020B0604020202020204" pitchFamily="34" charset="0"/></a:rPr><a:t>Créez des sondages à l’avance, s’il y a lieu.</a:t></a:r></a:p><a:p><a:pPr marL="553241" indent="-184414" fontAlgn="t"><a:buFont typeface="Arial" panose="020B0604020202020204" pitchFamily="34" charset="0"/><a:buChar char="•"/></a:pPr><a:r><a:rPr lang="fr-CA" dirty="1"><a:latin typeface="Arial" panose="020B0604020202020204" pitchFamily="34" charset="0"/><a:cs typeface="Arial" panose="020B0604020202020204" pitchFamily="34" charset="0"/></a:rPr><a:t>Créez un forum de questions et de réponses (tableau) pour consigner toutes les questions auxquelles vous ne pourrez pas répondre pendant la séance.</a:t></a:r></a:p><a:p><a:pPr marL="553241" indent="-184414" fontAlgn="t"><a:buFont typeface="Arial" panose="020B0604020202020204" pitchFamily="34" charset="0"/><a:buChar char="•"/></a:pPr><a:r><a:rPr lang="fr-CA" dirty="1"><a:latin typeface="Arial" panose="020B0604020202020204" pitchFamily="34" charset="0"/><a:cs typeface="Arial" panose="020B0604020202020204" pitchFamily="34" charset="0"/></a:rPr><a:t>Ajoutez votre nom et votre titre sur la première diapositive.</a:t></a:r></a:p><a:p><a:endParaRPr lang="en-US" dirty="0"><a:cs typeface="Calibri"/></a:endParaRPr></a:p><a:p><a:pPr marL="0" lvl="1" indent="0"><a:buNone/></a:pPr><a:r><a:rPr lang="fr-CA" dirty="1" b="1"><a:latin typeface="Arial" panose="020B0604020202020204" pitchFamily="34" charset="0"/><a:cs typeface="Arial" panose="020B0604020202020204" pitchFamily="34" charset="0"/></a:rPr><a:t>************ COMMENCER ICI ************</a:t></a:r></a:p><a:p><a:pPr marL="0" lvl="1" indent="0"><a:buNone/></a:pPr><a:endParaRPr lang="en-US" b="1" dirty="0"><a:latin typeface="Arial" panose="020B0604020202020204" pitchFamily="34" charset="0"/><a:cs typeface="Arial" panose="020B0604020202020204" pitchFamily="34" charset="0"/></a:endParaRPr></a:p><a:p><a:pPr lvl="1"/><a:r><a:rPr lang="fr-CA" dirty="1" b="1"><a:latin typeface="Arial" panose="020B0604020202020204" pitchFamily="34" charset="0"/><a:cs typeface="Arial" panose="020B0604020202020204" pitchFamily="34" charset="0"/></a:rPr><a:t>Accueil, activité brise-glace et objectifs</a:t></a:r></a:p><a:p><a:pPr marL="368827"/><a:r><a:rPr lang="fr-CA" dirty="1" b="1"><a:latin typeface="Arial" panose="020B0604020202020204" pitchFamily="34" charset="0"/><a:cs typeface="Arial" panose="020B0604020202020204" pitchFamily="34" charset="0"/></a:rPr><a:t>Objectif :</a:t></a:r><a:r><a:rPr lang="fr-CA" dirty="1"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Expliquer l’objectif de</a:t></a:r><a:r><a:rPr lang="fr-CA" dirty="1" baseline="0"><a:latin typeface="Arial" panose="020B0604020202020204" pitchFamily="34" charset="0"/><a:cs typeface="Arial" panose="020B0604020202020204" pitchFamily="34" charset="0"/></a:rPr><a:t> la séance et du programme Solutions pour les propriétaires d’entreprise.</a:t></a:r></a:p><a:p><a:pPr marL="368827"/><a:endParaRPr lang="en-US" b="1"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p><a:pPr marL="0" lvl="7" indent="0"><a:buNone/></a:pPr><a:r><a:rPr lang="fr-CA" dirty="1"><a:latin typeface="Arial" panose="020B0604020202020204" pitchFamily="34" charset="0"/><a:cs typeface="Arial" panose="020B0604020202020204" pitchFamily="34" charset="0"/></a:rPr><a:t>Bienvenue au module </a:t></a:r><a:r><a:rPr lang="fr-CA" dirty="1" b="1"><a:latin typeface="Arial" panose="020B0604020202020204" pitchFamily="34" charset="0"/><a:cs typeface="Arial" panose="020B0604020202020204" pitchFamily="34" charset="0"/></a:rPr><a:t>Solutions pour les propriétaires d’entreprise : Titres professionnels.</a:t></a:r></a:p><a:p><a:pPr marL="0" lvl="7" indent="0"><a:buNone/></a:pPr><a:endParaRPr lang="en-CA" b="1" baseline="0" dirty="0"><a:latin typeface="Arial" panose="020B0604020202020204" pitchFamily="34" charset="0"/><a:cs typeface="Arial" panose="020B0604020202020204" pitchFamily="34" charset="0"/></a:endParaRPr></a:p><a:p><a:pPr marL="0" lvl="7" indent="0" defTabSz="465887"><a:buNone/><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5"/></p:nvPr></p:nvSpPr><p:spPr/><p:txBody><a:bodyPr/><a:lstStyle/><a:p><a:fld id="{D6F069A4-C191-4C67-A97D-61BB4EE7A60E}" type="slidenum"><a:rPr lang="en-CA" smtClean="0"/><a:t>1</a:t></a:fld></a:p></p:txBody></p:sp></p:spTree><p:extLst><p:ext uri="{BB962C8B-B14F-4D97-AF65-F5344CB8AC3E}"><p14:creationId xmlns:p14="http://schemas.microsoft.com/office/powerpoint/2010/main" val="552862624"/></p:ext></p:extLst></p:cSld><p:clrMapOvr><a:masterClrMapping/></p:clrMapOvr></p:notes>
</file>

<file path=ppt/notesSlides/notesSlide10.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Jetons un coup d’œil à la valeur des titres professionnels pour l’entreprise.</a:t></a:r></a:p><a:p><a:endParaRPr lang="en-US" dirty="0"><a:latin typeface="Arial" panose="020B0604020202020204" pitchFamily="34" charset="0"/><a:cs typeface="Arial" panose="020B0604020202020204" pitchFamily="34" charset="0"/></a:endParaRPr></a:p><a:p><a:pPr lvl="8"/><a:r><a:rPr lang="fr-CA" dirty="1" b="1"><a:latin typeface="Arial" panose="020B0604020202020204" pitchFamily="34" charset="0"/><a:cs typeface="Arial" panose="020B0604020202020204" pitchFamily="34" charset="0"/></a:rPr><a:t>DEMANDER :</a:t></a:r><a:r><a:rPr lang="fr-CA" dirty="1" b="1"><a:latin typeface="Arial" panose="020B0604020202020204" pitchFamily="34" charset="0"/><a:cs typeface="Arial" panose="020B0604020202020204" pitchFamily="34" charset="0"/></a:rPr><a:t> </a:t></a:r></a:p><a:p><a:r><a:rPr lang="fr-CA" dirty="1" b="1" baseline="0"><a:latin typeface="Arial" panose="020B0604020202020204" pitchFamily="34" charset="0"/><a:cs typeface="Arial" panose="020B0604020202020204" pitchFamily="34" charset="0"/></a:rPr><a:t>Selon vous, quelles sont les conséquences de la planification sur les ventes?</a:t></a:r></a:p><a:p><a:r><a:rPr lang="fr-CA" dirty="1" b="1" baseline="0"><a:latin typeface="Arial" panose="020B0604020202020204" pitchFamily="34" charset="0"/><a:cs typeface="Arial" panose="020B0604020202020204" pitchFamily="34" charset="0"/></a:rPr><a:t>Réponses attendues :</a:t></a:r></a:p><a:p><a:r><a:rPr lang="fr-CA" dirty="1" b="1" baseline="0"><a:latin typeface="Arial" panose="020B0604020202020204" pitchFamily="34" charset="0"/><a:cs typeface="Arial" panose="020B0604020202020204" pitchFamily="34" charset="0"/></a:rPr><a:t>Une augmentation importante des ventes de produits d’assurance et de gestion de patrimoine.</a:t></a:r><a:br><a:rPr lang="fr-CA" dirty="1" b="1" baseline="0"><a:latin typeface="Arial" panose="020B0604020202020204" pitchFamily="34" charset="0"/><a:cs typeface="Arial" panose="020B0604020202020204" pitchFamily="34" charset="0"/></a:rPr></a:br></a:p><a:p><a:endParaRPr lang="en-US" b="1" baseline="0"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p><a:pPr><a:defRPr/></a:pPr><a:r><a:rPr lang="fr-CA" dirty="1"><a:latin typeface="Arial" panose="020B0604020202020204" pitchFamily="34" charset="0"/><a:cs typeface="Arial" panose="020B0604020202020204" pitchFamily="34" charset="0"/></a:rPr><a:t>Les conséquences sont importantes.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Les conseillers qui effectuent une planification régulière vendent 24 % plus de produits d’assurance.</a:t></a:r></a:p><a:p><a:pPr marL="0" lvl="7" indent="0"><a:buNone/></a:pPr><a:endParaRPr lang="en-US" baseline="0" dirty="0"><a:latin typeface="Arial" panose="020B0604020202020204" pitchFamily="34" charset="0"/><a:cs typeface="Arial" panose="020B0604020202020204" pitchFamily="34" charset="0"/></a:endParaRPr></a:p><a:p><a:pPr marL="0" lvl="7" indent="0"><a:buNone/></a:pPr><a:endParaRPr lang="en-US" baseline="0"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 la prochaine diapo.</a:t></a:r></a:p></p:txBody></p:sp><p:sp><p:nvSpPr><p:cNvPr id="4" name="Slide Number Placeholder 3"/><p:cNvSpPr><a:spLocks noGrp="1"/></p:cNvSpPr><p:nvPr><p:ph type="sldNum" sz="quarter" idx="10"/></p:nvPr></p:nvSpPr><p:spPr/><p:txBody><a:bodyPr/><a:lstStyle/><a:p><a:fld id="{C7985182-26E9-3A41-9AD1-60867BE29576}" type="slidenum"><a:rPr lang="en-CA" smtClean="0"/><a:t>10</a:t></a:fld></a:p></p:txBody></p:sp></p:spTree><p:extLst><p:ext uri="{BB962C8B-B14F-4D97-AF65-F5344CB8AC3E}"><p14:creationId xmlns:p14="http://schemas.microsoft.com/office/powerpoint/2010/main" val="3300733508"/></p:ext></p:extLst></p:cSld><p:clrMapOvr><a:masterClrMapping/></p:clrMapOvr></p:notes>
</file>

<file path=ppt/notesSlides/notesSlide11.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a:defRPr/></a:pPr><a:r><a:rPr lang="fr-CA" dirty="1"><a:latin typeface="Arial" panose="020B0604020202020204" pitchFamily="34" charset="0"/><a:cs typeface="Arial" panose="020B0604020202020204" pitchFamily="34" charset="0"/></a:rPr><a:t>Si l’on considère la valeur pour l’entreprise </a:t></a:r><a:r><a:rPr lang="fr-CA" dirty="1" baseline="0"><a:latin typeface="Arial" panose="020B0604020202020204" pitchFamily="34" charset="0"/><a:cs typeface="Arial" panose="020B0604020202020204" pitchFamily="34" charset="0"/></a:rPr><a:t>:</a:t></a:r></a:p><a:p><a:pPr><a:defRPr/></a:pPr><a:endParaRPr lang="en-US" baseline="0" dirty="0"><a:latin typeface="Arial" panose="020B0604020202020204" pitchFamily="34" charset="0"/><a:cs typeface="Arial" panose="020B0604020202020204" pitchFamily="34" charset="0"/></a:endParaRPr></a:p><a:p><a:pPr marL="291179" indent="-291179"><a:buClr><a:srgbClr val="FFC000"/></a:buClr><a:buFont typeface="Arial" panose="020B0604020202020204" pitchFamily="34" charset="0"/><a:buChar char="•"/></a:pPr><a:r><a:rPr lang="fr-CA" dirty="1"><a:latin typeface="Arial" panose="020B0604020202020204" pitchFamily="34" charset="0"/><a:ea typeface="Calibri" panose="020F0502020204030204" pitchFamily="34" charset="0"/><a:cs typeface="Arial" panose="020B0604020202020204" pitchFamily="34" charset="0"/></a:rPr><a:t>À la base, la valeur pour l’entreprise est le soutien de notre proposition de valeur et l’alignement sur les besoins des marchés canadiens et le contexte concurrentiel.</a:t></a:r></a:p><a:p><a:pPr marL="291179" indent="-291179"><a:buClr><a:srgbClr val="FFC000"/></a:buClr><a:buFont typeface="Arial" panose="020B0604020202020204" pitchFamily="34" charset="0"/><a:buChar char="•"/></a:pPr><a:r><a:rPr lang="fr-CA" dirty="1"><a:latin typeface="Arial" panose="020B0604020202020204" pitchFamily="34" charset="0"/><a:ea typeface="Calibri" panose="020F0502020204030204" pitchFamily="34" charset="0"/><a:cs typeface="Arial" panose="020B0604020202020204" pitchFamily="34" charset="0"/></a:rPr><a:t>Il y a des données convaincantes de l’industrie qui confirment la valeur des conseils globaux et de la formation sur la planification.</a:t></a:r></a:p><a:p><a:pPr><a:buClr><a:srgbClr val="FFC000"/></a:buClr></a:pPr><a:endParaRPr lang="en-US" dirty="0"><a:latin typeface="Arial" panose="020B0604020202020204" pitchFamily="34" charset="0"/><a:ea typeface="Calibri" panose="020F050202020403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11</a:t></a:fld></a:p></p:txBody></p:sp></p:spTree><p:extLst><p:ext uri="{BB962C8B-B14F-4D97-AF65-F5344CB8AC3E}"><p14:creationId xmlns:p14="http://schemas.microsoft.com/office/powerpoint/2010/main" val="2787556309"/></p:ext></p:extLst></p:cSld><p:clrMapOvr><a:masterClrMapping/></p:clrMapOvr></p:notes>
</file>

<file path=ppt/notesSlides/notesSlide12.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None/></a:pPr><a:r><a:rPr lang="fr-CA" dirty="1" b="0"><a:latin typeface="Arial" panose="020B0604020202020204" pitchFamily="34" charset="0"/><a:cs typeface="Arial" panose="020B0604020202020204" pitchFamily="34" charset="0"/></a:rPr><a:t>La réglementation joue un rôle important au sein de notre industrie.</a:t></a:r></a:p><a:p><a:pPr marL="0" lvl="2" indent="0"><a:buNone/></a:pPr><a:r><a:rPr lang="fr-CA" dirty="1" b="0" baseline="0"><a:latin typeface="Arial" panose="020B0604020202020204" pitchFamily="34" charset="0"/><a:cs typeface="Arial" panose="020B0604020202020204" pitchFamily="34" charset="0"/></a:rPr><a:t>Examinons maintenant les changements réglementaires à l’horizon.</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291179" indent="-291179"><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12</a:t></a:fld></a:p></p:txBody></p:sp></p:spTree><p:extLst><p:ext uri="{BB962C8B-B14F-4D97-AF65-F5344CB8AC3E}"><p14:creationId xmlns:p14="http://schemas.microsoft.com/office/powerpoint/2010/main" val="1785254313"/></p:ext></p:extLst></p:cSld><p:clrMapOvr><a:masterClrMapping/></p:clrMapOvr></p:notes>
</file>

<file path=ppt/notesSlides/notesSlide13.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Les conseillers au Québec sont peut-être déjà familiers avec les restrictions réglementaires et les exigences relatives à l’utilisation de certaines titres, mais le reste du Canada ne fait que commencer à rattraper le retard.</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Plus récemment, la Saskatchewan et l’Ontario ont proposé des mesures législatives pour la réglementation des titres de conseiller financier et de planificateur financier.</a:t></a:r><a:r><a:rPr lang="fr-CA" dirty="1"><a:latin typeface="Arial" panose="020B0604020202020204" pitchFamily="34" charset="0"/><a:cs typeface="Arial" panose="020B0604020202020204" pitchFamily="34" charset="0"/></a:rPr><a:t>  </a:t></a:r></a:p><a:p><a:pPr><a:spcBef><a:spcPts val="1223"/></a:spcBef></a:pPr><a:r><a:rPr lang="fr-CA" dirty="1"><a:latin typeface="Arial" panose="020B0604020202020204" pitchFamily="34" charset="0"/><a:cs typeface="Arial" panose="020B0604020202020204" pitchFamily="34" charset="0"/></a:rPr><a:t>Selon le cadre de la réglementation, les conseillers et planificateurs financiers devront obtenir et maintenir en règle certains titres professionnels pour utiliser les titres de conseiller financier et de planificateur financier.</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Comme la question des titres et des exigences supplémentaires fait encore l’objet de consultations, nous ne nous sommes pas trop avancés quant aux titres qui suffiront.</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Néanmoins, la Sun Life prévoit que les titres bien reconnus comme celui de planificateur financier agréé (CFP), la formation continue annuelle et le mécanisme permettant aux Clients de faire entendre leurs griefs à l’endroit de titulaires de titres figueront sur la liste des exigences.</a:t></a:r><a:r><a:rPr lang="fr-CA" dirty="1"><a:latin typeface="Arial" panose="020B0604020202020204" pitchFamily="34" charset="0"/><a:cs typeface="Arial" panose="020B0604020202020204" pitchFamily="34" charset="0"/></a:rPr><a:t>  </a:t></a:r></a:p><a:p><a:pPr><a:spcBef><a:spcPts val="1223"/></a:spcBef></a:pPr><a:r><a:rPr lang="fr-CA" dirty="1"><a:latin typeface="Arial" panose="020B0604020202020204" pitchFamily="34" charset="0"/><a:cs typeface="Arial" panose="020B0604020202020204" pitchFamily="34" charset="0"/></a:rPr><a:t>Le moment n’a jamais été mieux choisi pour approfondir vos connaissances et renforcer votre crédibilité afin d’avoir une longueur d’avance sur les changements réglementaires à l’horizon.</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13</a:t></a:fld></a:p></p:txBody></p:sp></p:spTree><p:extLst><p:ext uri="{BB962C8B-B14F-4D97-AF65-F5344CB8AC3E}"><p14:creationId xmlns:p14="http://schemas.microsoft.com/office/powerpoint/2010/main" val="2066587234"/></p:ext></p:extLst></p:cSld><p:clrMapOvr><a:masterClrMapping/></p:clrMapOvr></p:notes>
</file>

<file path=ppt/notesSlides/notesSlide14.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None/></a:pPr><a:r><a:rPr lang="fr-CA" dirty="1" b="0"><a:latin typeface="Arial" panose="020B0604020202020204" pitchFamily="34" charset="0"/><a:cs typeface="Arial" panose="020B0604020202020204" pitchFamily="34" charset="0"/></a:rPr><a:t>Examinons maintenant les avantages des titres professionnels.</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291179" indent="-291179"><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14</a:t></a:fld></a:p></p:txBody></p:sp></p:spTree><p:extLst><p:ext uri="{BB962C8B-B14F-4D97-AF65-F5344CB8AC3E}"><p14:creationId xmlns:p14="http://schemas.microsoft.com/office/powerpoint/2010/main" val="432238367"/></p:ext></p:extLst></p:cSld><p:clrMapOvr><a:masterClrMapping/></p:clrMapOvr></p:notes>
</file>

<file path=ppt/notesSlides/notesSlide15.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À part les avantages que procurent les titres sur le plan de la réglementation et du marché concurrentiel, vous-même bénéficiez d’avantages lorsque vous obtenez un titre!</a:t></a:r><a:r><a:rPr lang="fr-CA" dirty="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Les titres professionnels permettent d’établir une distinction entre les professions en répondant à des normes établies en matière de pratique appropriée.</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Les titres professionnels défendent l’intérêt supérieur des consommateurs en protégeant ceux-ci des fournisseurs de services non qualifiés au sein d’une industrie/profession donnée.</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En général, les titres vous permettent :</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d’approfondir vos connaissances;</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d’accroître votre efficacité à titre de conseiller;</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de renforcer votre crédibilité auprès des Clients et autres professionnels;</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de multiplier les occasions de réseautage.</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Chaque titre principal exige aussi un certain perfectionnement professionnel sous la forme de crédits d’éducation permanente ou d’unités de formation continue sur divers sujets. Vous pouvez ainsi être certains que vos connaissances et vos capacités pour servir les Clients de la Sun Life sont à la fine pointe!</a:t></a:r></a:p><a:p><a:endParaRPr lang="en-US"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 la prochaine diapo.</a:t></a:r></a:p></p:txBody></p:sp><p:sp><p:nvSpPr><p:cNvPr id="4" name="Slide Number Placeholder 3"/><p:cNvSpPr><a:spLocks noGrp="1"/></p:cNvSpPr><p:nvPr><p:ph type="sldNum" sz="quarter" idx="10"/></p:nvPr></p:nvSpPr><p:spPr/><p:txBody><a:bodyPr/><a:lstStyle/><a:p><a:fld id="{C7985182-26E9-3A41-9AD1-60867BE29576}" type="slidenum"><a:rPr lang="en-CA" smtClean="0"/><a:t>15</a:t></a:fld></a:p></p:txBody></p:sp></p:spTree><p:extLst><p:ext uri="{BB962C8B-B14F-4D97-AF65-F5344CB8AC3E}"><p14:creationId xmlns:p14="http://schemas.microsoft.com/office/powerpoint/2010/main" val="1919955360"/></p:ext></p:extLst></p:cSld><p:clrMapOvr><a:masterClrMapping/></p:clrMapOvr></p:notes>
</file>

<file path=ppt/notesSlides/notesSlide16.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None/></a:pPr><a:r><a:rPr lang="fr-CA" dirty="1" b="0"><a:latin typeface="Arial" panose="020B0604020202020204" pitchFamily="34" charset="0"/><a:cs typeface="Arial" panose="020B0604020202020204" pitchFamily="34" charset="0"/></a:rPr><a:t>Examinons plus en détail les principaux titres professionnels en planification financière.</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291179" indent="-291179"><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16</a:t></a:fld></a:p></p:txBody></p:sp></p:spTree><p:extLst><p:ext uri="{BB962C8B-B14F-4D97-AF65-F5344CB8AC3E}"><p14:creationId xmlns:p14="http://schemas.microsoft.com/office/powerpoint/2010/main" val="1828177114"/></p:ext></p:extLst></p:cSld><p:clrMapOvr><a:masterClrMapping/></p:clrMapOvr></p:notes>
</file>

<file path=ppt/notesSlides/notesSlide17.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defTabSz="931774"><a:lnSpc><a:spcPct val="90000"/></a:lnSpc><a:spcBef><a:spcPts val="1019"/></a:spcBef><a:buClr><a:schemeClr val="accent5"/></a:buClr></a:pPr><a:r><a:rPr lang="fr-CA" dirty="1"><a:latin typeface="Arial" panose="020B0604020202020204" pitchFamily="34" charset="0"/><a:cs typeface="Arial" panose="020B0604020202020204" pitchFamily="34" charset="0"/></a:rPr><a:t>Nous examinerons trois principaux titres professionnels aujourd’hui </a:t></a:r><a:r><a:rPr lang="fr-CA" dirty="1" baseline="0"><a:latin typeface="Arial" panose="020B0604020202020204" pitchFamily="34" charset="0"/><a:cs typeface="Arial" panose="020B0604020202020204" pitchFamily="34" charset="0"/></a:rPr><a:t>:</a:t></a:r></a:p><a:p><a:pPr marL="174708" indent="-174708" defTabSz="931774"><a:lnSpc><a:spcPct val="90000"/></a:lnSpc><a:spcBef><a:spcPts val="1019"/></a:spcBef><a:buClr><a:schemeClr val="accent5"/></a:buClr><a:buFont typeface="Arial" panose="020B0604020202020204" pitchFamily="34" charset="0"/><a:buChar char="•"/></a:pPr><a:r><a:rPr lang="fr-CA" dirty="1" baseline="0"><a:latin typeface="Arial" panose="020B0604020202020204" pitchFamily="34" charset="0"/><a:cs typeface="Arial" panose="020B0604020202020204" pitchFamily="34" charset="0"/></a:rPr><a:t>Qualified Associate Financial Planner (QAFP)*</a:t></a:r></a:p><a:p><a:pPr marL="174708" indent="-174708" defTabSz="931774"><a:lnSpc><a:spcPct val="90000"/></a:lnSpc><a:spcBef><a:spcPts val="1019"/></a:spcBef><a:buClr><a:schemeClr val="accent5"/></a:buClr><a:buFont typeface="Arial" panose="020B0604020202020204" pitchFamily="34" charset="0"/><a:buChar char="•"/></a:pPr><a:r><a:rPr lang="fr-CA" dirty="1" baseline="0"><a:latin typeface="Arial" panose="020B0604020202020204" pitchFamily="34" charset="0"/><a:cs typeface="Arial" panose="020B0604020202020204" pitchFamily="34" charset="0"/></a:rPr><a:t>Planificateur financier agréé (CFP)</a:t></a:r></a:p><a:p><a:pPr marL="174708" indent="-174708" defTabSz="931774"><a:lnSpc><a:spcPct val="90000"/></a:lnSpc><a:spcBef><a:spcPts val="1019"/></a:spcBef><a:buClr><a:schemeClr val="accent5"/></a:buClr><a:buFont typeface="Arial" panose="020B0604020202020204" pitchFamily="34" charset="0"/><a:buChar char="•"/></a:pPr><a:r><a:rPr lang="fr-CA" dirty="1" baseline="0"><a:latin typeface="Arial" panose="020B0604020202020204" pitchFamily="34" charset="0"/><a:cs typeface="Arial" panose="020B0604020202020204" pitchFamily="34" charset="0"/></a:rPr><a:t>Assureur-vie agréé (AVA)</a:t></a:r></a:p><a:p><a:pPr defTabSz="931774"><a:lnSpc><a:spcPct val="90000"/></a:lnSpc><a:spcBef><a:spcPts val="1019"/></a:spcBef><a:buClr><a:schemeClr val="accent5"/></a:buClr></a:pPr><a:endParaRPr lang="en-US" altLang="en-US" baseline="0" dirty="0"><a:latin typeface="Arial" panose="020B0604020202020204" pitchFamily="34" charset="0"/><a:cs typeface="Arial" panose="020B0604020202020204" pitchFamily="34" charset="0"/></a:endParaRP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17</a:t></a:fld></a:p></p:txBody></p:sp></p:spTree><p:extLst><p:ext uri="{BB962C8B-B14F-4D97-AF65-F5344CB8AC3E}"><p14:creationId xmlns:p14="http://schemas.microsoft.com/office/powerpoint/2010/main" val="924133665"/></p:ext></p:extLst></p:cSld><p:clrMapOvr><a:masterClrMapping/></p:clrMapOvr></p:notes>
</file>

<file path=ppt/notesSlides/notesSlide18.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Donc, qu’est-ce que le titre de QAFP?</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La certification de QAFP™ garantit les compétences d’un planificateur financier et son engagement à respecter les normes éthiques de responsabilité les plus élevées.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Les professionnels détenant ce titre ont démontré les connaissances, les compétences, l’expérience et l’éthique nécessaires pour offrir des </a:t></a:r><a:r><a:rPr lang="fr-CA" dirty="1" b="1"><a:latin typeface="Arial" panose="020B0604020202020204" pitchFamily="34" charset="0"/><a:cs typeface="Arial" panose="020B0604020202020204" pitchFamily="34" charset="0"/></a:rPr><a:t>stratégies et des solutions globales en matière de planification financière à la plupart des Canadiens et répondre à leurs besoins en matière de planification financière</a:t></a:r><a:r><a:rPr lang="fr-CA" dirty="1"><a:latin typeface="Arial" panose="020B0604020202020204" pitchFamily="34" charset="0"/><a:cs typeface="Arial" panose="020B0604020202020204" pitchFamily="34" charset="0"/></a:rPr><a:t>.</a:t></a:r></a:p><a:p><a:endParaRPr lang="en-CA"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Le titre de QAFP offre une option de certification pour les planificateurs financiers qui souhaitent servir un vaste marché ou pour ceux qui souhaitent que leurs compétences et leur professionalisme soient reconnus dans le cadre de leur démarche pour obtenir la certification de CFP</a:t></a:r><a:r><a:rPr lang="fr-CA" dirty="1" baseline="30000"><a:latin typeface="Arial" panose="020B0604020202020204" pitchFamily="34" charset="0"/><a:cs typeface="Arial" panose="020B0604020202020204" pitchFamily="34" charset="0"/></a:rPr><a:t>®</a:t></a:r><a:r><a:rPr lang="fr-CA" dirty="1"><a:latin typeface="Arial" panose="020B0604020202020204" pitchFamily="34" charset="0"/><a:cs typeface="Arial" panose="020B0604020202020204" pitchFamily="34" charset="0"/></a:rPr><a:t>.</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18</a:t></a:fld></a:p></p:txBody></p:sp></p:spTree><p:extLst><p:ext uri="{BB962C8B-B14F-4D97-AF65-F5344CB8AC3E}"><p14:creationId xmlns:p14="http://schemas.microsoft.com/office/powerpoint/2010/main" val="2664364911"/></p:ext></p:extLst></p:cSld><p:clrMapOvr><a:masterClrMapping/></p:clrMapOvr></p:notes>
</file>

<file path=ppt/notesSlides/notesSlide19.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20888" y="100013"/><a:ext cx="2568575" cy="1444625"/></a:xfrm></p:spPr></p:sp><p:sp><p:nvSpPr><p:cNvPr id="3" name="Notes Placeholder 2"/><p:cNvSpPr><a:spLocks noGrp="1"/></p:cNvSpPr><p:nvPr><p:ph type="body" idx="1"/></p:nvPr></p:nvSpPr><p:spPr><a:xfrm><a:off x="122404" y="1621337"/><a:ext cx="6887996"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Il y a cinq étapes pour obtenir le titre de QAFP.</a:t></a:r></a:p><a:p><a:endParaRPr lang="en-US" baseline="0"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Étape 1</a:t></a:r><a:r><a:rPr lang="fr-CA" dirty="1" u="none"><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Programme d’études de base approuvé par le FC Canada Institute (même exigence que pour le titre de CFP).</a:t></a:r><a:r><a:rPr lang="fr-CA" dirty="1"><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L’étape 1 peut se dérouler avant le cours d’introduction à l’éthique professionnelle, en même temps ou après.</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L’étape 1 consiste en 200 heures d’apprentissage.</a:t></a:r></a:p><a:p><a:endParaRPr lang="en-CA" dirty="0"><a:latin typeface="Arial" panose="020B0604020202020204" pitchFamily="34" charset="0"/><a:cs typeface="Arial" panose="020B0604020202020204" pitchFamily="34" charset="0"/></a:endParaRPr></a:p><a:p><a:pPr defTabSz="465887"><a:defRPr/></a:pPr><a:r><a:rPr lang="fr-CA" dirty="1"><a:latin typeface="Arial" panose="020B0604020202020204" pitchFamily="34" charset="0"/><a:cs typeface="Arial" panose="020B0604020202020204" pitchFamily="34" charset="0"/></a:rPr><a:t>Étape 2</a:t></a:r><a:r><a:rPr lang="fr-CA" dirty="1" u="none"><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Cours d’introduction à l’éthique professionnelle.</a:t></a:r><a:r><a:rPr lang="fr-CA" dirty="1"><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Le cours d’introduction à l’éthique professionnelle consiste en deux heures de cours suivies d’un examen de fin de cours en ligne.</a:t></a:r></a:p><a:p><a:endParaRPr lang="en-CA" dirty="0"><a:latin typeface="Arial" panose="020B0604020202020204" pitchFamily="34" charset="0"/><a:cs typeface="Arial" panose="020B0604020202020204" pitchFamily="34" charset="0"/></a:endParaRPr></a:p><a:p><a:pPr defTabSz="465887"><a:defRPr/></a:pPr><a:r><a:rPr lang="fr-CA" dirty="1"><a:latin typeface="Arial" panose="020B0604020202020204" pitchFamily="34" charset="0"/><a:cs typeface="Arial" panose="020B0604020202020204" pitchFamily="34" charset="0"/></a:rPr><a:t>Étape 3</a:t></a:r><a:r><a:rPr lang="fr-CA" dirty="1" u="none"><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Examen pour le titre de QAFP.</a:t></a:r><a:r><a:rPr lang="fr-CA" dirty="1"><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L’examen se déroule en deux séances de deux heures chacune pour un total de quatre heures et compte jusqu’à 100 questions à choix multiple.</a:t></a:r></a:p><a:p><a:endParaRPr lang="en-CA"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Étape 4</a:t></a:r><a:r><a:rPr lang="fr-CA" dirty="1" u="none"><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Présentation d’une demande de certification de QAFP.</a:t></a:r></a:p><a:p><a:endParaRPr lang="en-CA"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Étape 5</a:t></a:r><a:r><a:rPr lang="fr-CA" dirty="1" u="none"><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Programme de formation professionnelle QAFP au cours de l’année suivant l’obtention de la certification de QAFP.</a:t></a:r></a:p><a:p><a:endParaRPr lang="en-US" dirty="0"><a:latin typeface="Arial" panose="020B0604020202020204" pitchFamily="34" charset="0"/><a:cs typeface="Arial" panose="020B0604020202020204" pitchFamily="34" charset="0"/></a:endParaRPr></a:p><a:p><a:r><a:rPr lang="fr-CA" dirty="1" baseline="0"><a:latin typeface="Arial" panose="020B0604020202020204" pitchFamily="34" charset="0"/><a:cs typeface="Arial" panose="020B0604020202020204" pitchFamily="34" charset="0"/></a:rPr><a:t>Pour les conseillers qui décident de s’inscrire par l’entremise d’Advocis, le programme d’études de base est le même pour le CFP </a:t></a:r><a:r><a:rPr lang="fr-CA" dirty="1" b="1" baseline="0"><a:latin typeface="Arial" panose="020B0604020202020204" pitchFamily="34" charset="0"/><a:cs typeface="Arial" panose="020B0604020202020204" pitchFamily="34" charset="0"/></a:rPr><a:t>et</a:t></a:r><a:r><a:rPr lang="fr-CA" dirty="1" baseline="0"><a:latin typeface="Arial" panose="020B0604020202020204" pitchFamily="34" charset="0"/><a:cs typeface="Arial" panose="020B0604020202020204" pitchFamily="34" charset="0"/></a:rPr><a:t> l’AVA.</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Le FP Canada Institute reconnaît aussi que les mêmes connaissances de base sont acquises dans l’obtention du titre d’AVA et exempte donc les titulaires de ce titre du programme d’études de base.</a:t></a:r></a:p><a:p><a:endParaRPr lang="en-US" baseline="0" dirty="0"><a:latin typeface="Arial" panose="020B0604020202020204" pitchFamily="34" charset="0"/><a:cs typeface="Arial" panose="020B0604020202020204" pitchFamily="34" charset="0"/></a:endParaRPr></a:p><a:p><a:r><a:rPr lang="fr-CA" dirty="1" baseline="0"><a:latin typeface="Arial" panose="020B0604020202020204" pitchFamily="34" charset="0"/><a:cs typeface="Arial" panose="020B0604020202020204" pitchFamily="34" charset="0"/></a:rPr><a:t>Remarque :</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À compter du 1</a:t></a:r><a:r><a:rPr lang="fr-CA" dirty="1" baseline="30000"><a:latin typeface="Arial" panose="020B0604020202020204" pitchFamily="34" charset="0"/><a:cs typeface="Arial" panose="020B0604020202020204" pitchFamily="34" charset="0"/></a:rPr><a:t>er</a:t></a:r><a:r><a:rPr lang="fr-CA" dirty="1" baseline="0"><a:latin typeface="Arial" panose="020B0604020202020204" pitchFamily="34" charset="0"/><a:cs typeface="Arial" panose="020B0604020202020204" pitchFamily="34" charset="0"/></a:rPr><a:t> avril 2022, les candidats devront avoir un diplôme d’un collège ou d’une université pour s’inscrire et être admissible au programme de formation de QAFP.</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Les candidats qui auront satisfait les exigences de titres avant le 31 mars 2022 seront exemptés de cette exigence d’études postsecondaires.</a:t></a:r><a:r><a:rPr lang="fr-CA" dirty="1" baseline="0"><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Il s’agit d’un cours intensif, mais les connaissances acquises durant le cours ainsi que la crédibilité auprès des Clients sont importantes et valent l’investissement en temps et en argent.</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SOURCE : https://www.fpcanada.ca/students-and-candidates/paths-to-certification/path-to-qafp-certification</a:t></a:r></a:p><a:p><a:r><a:rPr lang="fr-CA" dirty="1"><a:latin typeface="Arial" panose="020B0604020202020204" pitchFamily="34" charset="0"/><a:cs typeface="Arial" panose="020B0604020202020204" pitchFamily="34" charset="0"/></a:rPr><a:t>Le programme d’études de base est offert par différents établissements d’enseignement provinciaux</a:t></a:r><a:r><a:rPr lang="fr-CA" dirty="1" baseline="0"><a:latin typeface="Arial" panose="020B0604020202020204" pitchFamily="34" charset="0"/><a:cs typeface="Arial" panose="020B0604020202020204" pitchFamily="34" charset="0"/></a:rPr><a:t>.</a:t></a:r></a:p><a:p><a:endParaRPr lang="en-CA" dirty="0"><a:latin typeface="Arial" panose="020B0604020202020204" pitchFamily="34" charset="0"/><a:cs typeface="Arial" panose="020B0604020202020204" pitchFamily="34" charset="0"/></a:endParaRP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19</a:t></a:fld></a:p></p:txBody></p:sp></p:spTree><p:extLst><p:ext uri="{BB962C8B-B14F-4D97-AF65-F5344CB8AC3E}"><p14:creationId xmlns:p14="http://schemas.microsoft.com/office/powerpoint/2010/main" val="3971300924"/></p:ext></p:extLst></p:cSld><p:clrMapOvr><a:masterClrMapping/></p:clrMapOvr></p:notes>
</file>

<file path=ppt/notesSlides/notesSlide2.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1"/><a:r><a:rPr lang="fr-CA" dirty="1" b="1"><a:latin typeface="Arial" panose="020B0604020202020204" pitchFamily="34" charset="0"/><a:cs typeface="Arial" panose="020B0604020202020204" pitchFamily="34" charset="0"/></a:rPr><a:t>Accueil, activité brise-glace et objectifs</a:t></a:r></a:p><a:buChar char="•"/></a:pPr><a:r><a:rPr lang="fr-CA" dirty="1" b="1" baseline="0"><a:latin typeface="Arial" panose="020B0604020202020204" pitchFamily="34" charset="0"/><a:cs typeface="Arial" panose="020B0604020202020204" pitchFamily="34" charset="0"/></a:rPr><a:t>Oui</a:t></a:r></a:p><a:p><a:pPr marL="174708" indent="-174708"><a:buFont typeface="Arial" panose="020B0604020202020204" pitchFamily="34" charset="0"/><a:buChar char="•"/></a:pPr><a:r><a:rPr lang="fr-CA" dirty="1" b="0" baseline="0"><a:latin typeface="Arial" panose="020B0604020202020204" pitchFamily="34" charset="0"/><a:cs typeface="Arial" panose="020B0604020202020204" pitchFamily="34" charset="0"/></a:rPr><a:t>Non</a:t></a:r></a:p><a:p><a:pPr marL="0" lvl="7" indent="0"><a:buNone/></a:pPr><a:endParaRPr lang="en-CA" b="1"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 b="0" baseline="0"><a:latin typeface="Arial" panose="020B0604020202020204" pitchFamily="34" charset="0"/><a:cs typeface="Arial" panose="020B0604020202020204" pitchFamily="34" charset="0"/></a:rPr><a:t>Présentez les résultats du sondage.</a:t></a:r></a:p><a:p><a:endParaRPr lang="en-US" b="0" baseline="0"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p><a:pPr><a:buClr><a:srgbClr val="FFC000"/></a:buClr></a:pPr><a:r><a:rPr lang="fr-CA" dirty="1"><a:latin typeface="Arial" panose="020B0604020202020204" pitchFamily="34" charset="0"/><a:cs typeface="Arial" panose="020B0604020202020204" pitchFamily="34" charset="0"/></a:rPr><a:t>La réponse est oui.</a:t></a:r><a:r><a:rPr lang="fr-CA" dirty="1"><a:latin typeface="Arial" panose="020B0604020202020204" pitchFamily="34" charset="0"/><a:cs typeface="Arial" panose="020B0604020202020204" pitchFamily="34" charset="0"/></a:rPr><a:t> </a:t></a:r><a:r><a:rPr lang="fr-CA" dirty="1"><a:latin typeface="Sun Life Sans" panose="020B0504030304030303" pitchFamily="34" charset="0"/><a:ea typeface="Calibri" panose="020F0502020204030204" pitchFamily="34" charset="0"/></a:rPr><a:t>À la base, la valeur pour l’entreprise est le soutien de notre proposition de valeur et l’alignement sur les besoins des marchés canadiens et le contexte concurrentiel.</a:t></a:r><a:r><a:rPr lang="fr-CA" dirty="1"><a:latin typeface="Sun Life Sans" panose="020B0504030304030303" pitchFamily="34" charset="0"/><a:ea typeface="Calibri" panose="020F0502020204030204" pitchFamily="34" charset="0"/></a:rPr><a:t> </a:t></a:r><a:r><a:rPr lang="fr-CA" dirty="1"><a:latin typeface="Sun Life Sans" panose="020B0504030304030303" pitchFamily="34" charset="0"/><a:ea typeface="Calibri" panose="020F0502020204030204" pitchFamily="34" charset="0"/></a:rPr><a:t>Il y a des données convaincantes de l’industrie qui confirment la valeur des conseils globaux et de la formation sur la planification.</a:t></a:r></a:p><a:p><a:endParaRPr lang="en-US" b="1" baseline="0"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 b="0" baseline="0"><a:latin typeface="Arial" panose="020B0604020202020204" pitchFamily="34" charset="0"/><a:cs typeface="Arial" panose="020B0604020202020204" pitchFamily="34" charset="0"/></a:rPr><a:t>Répondez aux questions et aux commentaires des participants au fur et à mesure.</a:t></a:r></a:p><a:p><a:pPr defTabSz="465887"><a:buClr><a:schemeClr val="accent4"/></a:buClr><a:buSzPct val="120000"/><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5" name="Slide Number Placeholder 4"/><p:cNvSpPr><a:spLocks noGrp="1"/></p:cNvSpPr><p:nvPr><p:ph type="sldNum" sz="quarter" idx="11"/></p:nvPr></p:nvSpPr><p:spPr/><p:txBody><a:bodyPr/><a:lstStyle/><a:p><a:fld id="{C7985182-26E9-3A41-9AD1-60867BE29576}" type="slidenum"><a:rPr lang="en-CA" smtClean="0"/><a:t>2</a:t></a:fld></a:p></p:txBody></p:sp></p:spTree><p:extLst><p:ext uri="{BB962C8B-B14F-4D97-AF65-F5344CB8AC3E}"><p14:creationId xmlns:p14="http://schemas.microsoft.com/office/powerpoint/2010/main" val="2701415435"/></p:ext></p:extLst></p:cSld><p:clrMapOvr><a:masterClrMapping/></p:clrMapOvr></p:notes>
</file>

<file path=ppt/notesSlides/notesSlide20.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Here are some of the benefits of a QAFP designation:</a:t></a:r></a:p><a:p><a:endParaRPr lang="en-US" dirty="0"><a:latin typeface="Arial" panose="020B0604020202020204" pitchFamily="34" charset="0"/><a:cs typeface="Arial" panose="020B0604020202020204" pitchFamily="34" charset="0"/></a:endParaRPr></a:p><a:p><a:pPr marL="174708" indent="-174708"><a:buFont typeface="Arial" panose="020B0604020202020204" pitchFamily="34" charset="0"/><a:buChar char="•"/></a:pPr><a:r><a:rPr lang="fr-CA" dirty="1" b="1"><a:latin typeface="Arial" panose="020B0604020202020204" pitchFamily="34" charset="0"/><a:cs typeface="Arial" panose="020B0604020202020204" pitchFamily="34" charset="0"/></a:rPr><a:t>Knowledge:</a:t></a:r><a:r><a:rPr lang="fr-CA" dirty="1"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QAFP professionals have demonstrated the knowledge, skills, experience and ethics to examine their clients’ entire financial picture, at the highest level of complexity.</a:t></a:r></a:p><a:p><a:pPr marL="174708" indent="-174708"><a:buFont typeface="Arial" panose="020B0604020202020204" pitchFamily="34" charset="0"/><a:buChar char="•"/></a:pPr><a:endParaRPr lang="en-US" dirty="0"><a:latin typeface="Arial" panose="020B0604020202020204" pitchFamily="34" charset="0"/><a:cs typeface="Arial" panose="020B0604020202020204" pitchFamily="34" charset="0"/></a:endParaRPr></a:p><a:p><a:pPr marL="174708" indent="-174708"><a:buFont typeface="Arial" panose="020B0604020202020204" pitchFamily="34" charset="0"/><a:buChar char="•"/></a:pPr><a:r><a:rPr lang="fr-CA" dirty="1" b="1"><a:latin typeface="Arial" panose="020B0604020202020204" pitchFamily="34" charset="0"/><a:cs typeface="Arial" panose="020B0604020202020204" pitchFamily="34" charset="0"/></a:rPr><a:t>Engagement à l’amélioration</a:t></a:r><a:r><a:rPr lang="fr-CA" dirty="1"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QAFP professionals are required to perform annual continuing education to maintain their designation.</a:t></a:r><a:r><a:rPr lang="fr-CA" dirty="1"><a:latin typeface="Arial" panose="020B0604020202020204" pitchFamily="34" charset="0"/><a:cs typeface="Arial" panose="020B0604020202020204" pitchFamily="34" charset="0"/></a:rPr><a:t> </a:t></a:r></a:p><a:p><a:pPr marL="174708" indent="-174708"><a:buFont typeface="Arial" panose="020B0604020202020204" pitchFamily="34" charset="0"/><a:buChar char="•"/></a:pPr><a:endParaRPr lang="en-US" dirty="0"><a:latin typeface="Arial" panose="020B0604020202020204" pitchFamily="34" charset="0"/><a:cs typeface="Arial" panose="020B0604020202020204" pitchFamily="34" charset="0"/></a:endParaRPr></a:p><a:p><a:pPr marL="174708" indent="-174708"><a:buFont typeface="Arial" panose="020B0604020202020204" pitchFamily="34" charset="0"/><a:buChar char="•"/></a:pPr><a:r><a:rPr lang="fr-CA" dirty="1" b="1"><a:latin typeface="Arial" panose="020B0604020202020204" pitchFamily="34" charset="0"/><a:cs typeface="Arial" panose="020B0604020202020204" pitchFamily="34" charset="0"/></a:rPr><a:t>Standards and Advocacy:</a:t></a:r><a:r><a:rPr lang="fr-CA" dirty="1"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FP Canada creates and enforces standards for financial planning professionals.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They continually push for the formalization of the professionalization of financial planning.</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pPr marL="0" lvl="2" indent="0" defTabSz="465887"><a:buNone/><a:defRPr/></a:pPr><a:r><a:rPr lang="fr-CA" dirty="1" b="1"><a:latin typeface="Arial" panose="020B0604020202020204" pitchFamily="34" charset="0"/><a:cs typeface="Arial" panose="020B0604020202020204" pitchFamily="34" charset="0"/></a:rPr><a:t>Have 1-2 advisors in the region or from another region with this designation speak to the benefits of the designation.</a:t></a:r><a:r><a:rPr lang="fr-CA" dirty="1" b="1"><a:latin typeface="Arial" panose="020B0604020202020204" pitchFamily="34" charset="0"/><a:cs typeface="Arial" panose="020B0604020202020204" pitchFamily="34" charset="0"/></a:rPr><a:t> </a:t></a:r></a:p><a:p><a:pPr marL="0" lvl="2" indent="0" defTabSz="465887"><a:buNone/><a:defRPr/></a:pPr><a:r><a:rPr lang="fr-CA" dirty="1" b="1"><a:latin typeface="Arial" panose="020B0604020202020204" pitchFamily="34" charset="0"/><a:cs typeface="Arial" panose="020B0604020202020204" pitchFamily="34" charset="0"/></a:rPr><a:t>Demander :</a:t></a:r><a:r><a:rPr lang="fr-CA" dirty="1" baseline="0" b="1"><a:latin typeface="Arial" panose="020B0604020202020204" pitchFamily="34" charset="0"/><a:cs typeface="Arial" panose="020B0604020202020204" pitchFamily="34" charset="0"/></a:rPr><a:t> </a:t></a:r><a:r><a:rPr lang="fr-CA" dirty="1" baseline="0" b="1"><a:latin typeface="Arial" panose="020B0604020202020204" pitchFamily="34" charset="0"/><a:cs typeface="Arial" panose="020B0604020202020204" pitchFamily="34" charset="0"/></a:rPr><a:t>H</a:t></a:r><a:r><a:rPr lang="fr-CA" dirty="1" b="1"><a:latin typeface="Arial" panose="020B0604020202020204" pitchFamily="34" charset="0"/><a:cs typeface="Arial" panose="020B0604020202020204" pitchFamily="34" charset="0"/></a:rPr><a:t>ow the designation has helped your business?</a:t></a:r></a:p><a:p><a:pPr lvl="2"/><a:endParaRPr lang="en-CA" b="1"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5" name="Slide Number Placeholder 4"/><p:cNvSpPr><a:spLocks noGrp="1"/></p:cNvSpPr><p:nvPr><p:ph type="sldNum" sz="quarter" idx="11"/></p:nvPr></p:nvSpPr><p:spPr/><p:txBody><a:bodyPr/><a:lstStyle/><a:p><a:fld id="{C7985182-26E9-3A41-9AD1-60867BE29576}" type="slidenum"><a:rPr lang="en-CA" smtClean="0"/><a:t>20</a:t></a:fld></a:p></p:txBody></p:sp></p:spTree><p:extLst><p:ext uri="{BB962C8B-B14F-4D97-AF65-F5344CB8AC3E}"><p14:creationId xmlns:p14="http://schemas.microsoft.com/office/powerpoint/2010/main" val="3569380404"/></p:ext></p:extLst></p:cSld><p:clrMapOvr><a:masterClrMapping/></p:clrMapOvr></p:notes>
</file>

<file path=ppt/notesSlides/notesSlide21.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Donc, qu’est-ce que le titre de CFP?</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It is the most widely recognized financial planning designation in Canada and worldwide.</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CFP professionals have demonstrated the knowledge, skills, experience and ethics to examine their clients’ entire financial picture, </a:t></a:r><a:r><a:rPr lang="fr-CA" dirty="1" b="1"><a:latin typeface="Arial" panose="020B0604020202020204" pitchFamily="34" charset="0"/><a:cs typeface="Arial" panose="020B0604020202020204" pitchFamily="34" charset="0"/></a:rPr><a:t>at the highest level of complexity </a:t></a:r><a:r><a:rPr lang="fr-CA" dirty="1"><a:latin typeface="Arial" panose="020B0604020202020204" pitchFamily="34" charset="0"/><a:cs typeface="Arial" panose="020B0604020202020204" pitchFamily="34" charset="0"/></a:rPr><a:t>required of the profession, and work with their clients to build a financial plan.</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21</a:t></a:fld></a:p></p:txBody></p:sp></p:spTree><p:extLst><p:ext uri="{BB962C8B-B14F-4D97-AF65-F5344CB8AC3E}"><p14:creationId xmlns:p14="http://schemas.microsoft.com/office/powerpoint/2010/main" val="1462307871"/></p:ext></p:extLst></p:cSld><p:clrMapOvr><a:masterClrMapping/></p:clrMapOvr></p:notes>
</file>

<file path=ppt/notesSlides/notesSlide22.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1824038" y="0"/><a:ext cx="3408362" cy="1917700"/></a:xfrm></p:spPr></p:sp><p:sp><p:nvSpPr><p:cNvPr id="3" name="Notes Placeholder 2"/><p:cNvSpPr><a:spLocks noGrp="1"/></p:cNvSpPr><p:nvPr><p:ph type="body" idx="1"/></p:nvPr></p:nvSpPr><p:spPr><a:xfrm><a:off x="205861" y="2140109"/><a:ext cx="6643188"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Providers for</a:t></a:r><a:r><a:rPr lang="fr-CA" dirty="1" baseline="0"><a:latin typeface="Arial" panose="020B0604020202020204" pitchFamily="34" charset="0"/><a:cs typeface="Arial" panose="020B0604020202020204" pitchFamily="34" charset="0"/></a:rPr><a:t> the Core Curriculum and the Advanced Curriculum vary by province but are generally the same (i.e. you can take the core and advanced programs from the same provider).</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Le FP Canada Institute reconnaît aussi que les mêmes connaissances de base sont acquises dans l’obtention du titre d’AVA et exempte donc les titulaires de ce titre du programme d’études de base.</a:t></a:r></a:p><a:p><a:pPr defTabSz="465887"><a:defRPr/></a:pPr><a:endParaRPr lang="en-US" baseline="0" dirty="0"><a:latin typeface="Arial" panose="020B0604020202020204" pitchFamily="34" charset="0"/><a:cs typeface="Arial" panose="020B0604020202020204" pitchFamily="34" charset="0"/></a:endParaRPr></a:p><a:p><a:r><a:rPr lang="fr-CA" dirty="1" baseline="0"><a:latin typeface="Arial" panose="020B0604020202020204" pitchFamily="34" charset="0"/><a:cs typeface="Arial" panose="020B0604020202020204" pitchFamily="34" charset="0"/></a:rPr><a:t>Remarque :</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À compter du 1</a:t></a:r><a:r><a:rPr lang="fr-CA" dirty="1" baseline="30000"><a:latin typeface="Arial" panose="020B0604020202020204" pitchFamily="34" charset="0"/><a:cs typeface="Arial" panose="020B0604020202020204" pitchFamily="34" charset="0"/></a:rPr><a:t>er</a:t></a:r><a:r><a:rPr lang="fr-CA" dirty="1" baseline="0"><a:latin typeface="Arial" panose="020B0604020202020204" pitchFamily="34" charset="0"/><a:cs typeface="Arial" panose="020B0604020202020204" pitchFamily="34" charset="0"/></a:rPr><a:t> avril 2022, les candidats devront avoir un diplôme d’un collège ou d’une université pour s’inscrire et être admissible au programme de formation de CFP.</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Les candidats qui auront satisfait les exigences de titres avant le 31 mars 2022 seront exemptés de cette exigence d’études postsecondaires.</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More details on the new post-secondary education requirements and grandfathering provisions are on slide 21.</a:t></a:r></a:p><a:p><a:pPr defTabSz="465887"><a:defRPr/></a:pPr><a:endParaRPr lang="en-US" baseline="0" dirty="0"><a:latin typeface="Arial" panose="020B0604020202020204" pitchFamily="34" charset="0"/><a:cs typeface="Arial" panose="020B0604020202020204" pitchFamily="34" charset="0"/></a:endParaRPr></a:p><a:p><a:r><a:rPr lang="fr-CA" dirty="1" baseline="0"><a:latin typeface="Arial" panose="020B0604020202020204" pitchFamily="34" charset="0"/><a:cs typeface="Arial" panose="020B0604020202020204" pitchFamily="34" charset="0"/></a:rPr><a:t>In option 1:</a:t></a:r><a:r><a:rPr lang="fr-CA" dirty="1" baseline="0"><a:latin typeface="Arial" panose="020B0604020202020204" pitchFamily="34" charset="0"/><a:cs typeface="Arial" panose="020B0604020202020204" pitchFamily="34" charset="0"/></a:rPr><a:t> </a:t></a:r></a:p><a:p><a:r><a:rPr lang="fr-CA" dirty="1" baseline="0"><a:latin typeface="Arial" panose="020B0604020202020204" pitchFamily="34" charset="0"/><a:cs typeface="Arial" panose="020B0604020202020204" pitchFamily="34" charset="0"/></a:rPr><a:t>L’étape 1 peut se dérouler avant le cours d’introduction à l’éthique professionnelle, en même temps ou après.</a:t></a:r></a:p><a:p><a:endParaRPr lang="en-US" baseline="0" dirty="0"><a:latin typeface="Arial" panose="020B0604020202020204" pitchFamily="34" charset="0"/><a:cs typeface="Arial" panose="020B0604020202020204" pitchFamily="34" charset="0"/></a:endParaRPr></a:p><a:p><a:r><a:rPr lang="fr-CA" dirty="1" baseline="0"><a:latin typeface="Arial" panose="020B0604020202020204" pitchFamily="34" charset="0"/><a:cs typeface="Arial" panose="020B0604020202020204" pitchFamily="34" charset="0"/></a:rPr><a:t>Step 1 – approx. 200 hours of learning</a:t></a:r></a:p><a:p><a:endParaRPr lang="en-US" baseline="0" dirty="0"><a:latin typeface="Arial" panose="020B0604020202020204" pitchFamily="34" charset="0"/><a:cs typeface="Arial" panose="020B0604020202020204" pitchFamily="34" charset="0"/></a:endParaRPr></a:p><a:p><a:r><a:rPr lang="fr-CA" dirty="1" baseline="0"><a:latin typeface="Arial" panose="020B0604020202020204" pitchFamily="34" charset="0"/><a:cs typeface="Arial" panose="020B0604020202020204" pitchFamily="34" charset="0"/></a:rPr><a:t>Le cours d’introduction à l’éthique professionnelle consiste en deux heures de cours suivies d’un examen de fin de cours en ligne.</a:t></a:r></a:p><a:p><a:endParaRPr lang="en-US" baseline="0" dirty="0"><a:latin typeface="Arial" panose="020B0604020202020204" pitchFamily="34" charset="0"/><a:cs typeface="Arial" panose="020B0604020202020204" pitchFamily="34" charset="0"/></a:endParaRPr></a:p><a:p><a:r><a:rPr lang="fr-CA" dirty="1" baseline="0"><a:latin typeface="Arial" panose="020B0604020202020204" pitchFamily="34" charset="0"/><a:cs typeface="Arial" panose="020B0604020202020204" pitchFamily="34" charset="0"/></a:rPr><a:t>Step 4 – equivalent to approx. a one-semester university course (approx. 110 – 160 hours)</a:t></a:r></a:p><a:p><a:r><a:rPr lang="fr-CA" dirty="1" baseline="0"><a:latin typeface="Arial" panose="020B0604020202020204" pitchFamily="34" charset="0"/><a:cs typeface="Arial" panose="020B0604020202020204" pitchFamily="34" charset="0"/></a:rPr><a:t>Step 5 – 6 hours long broken into 2 sessions</a:t></a:r></a:p><a:p><a:endParaRPr lang="en-US" baseline="0" dirty="0"><a:latin typeface="Arial" panose="020B0604020202020204" pitchFamily="34" charset="0"/><a:cs typeface="Arial" panose="020B0604020202020204" pitchFamily="34" charset="0"/></a:endParaRPr></a:p><a:p><a:r><a:rPr lang="fr-CA" dirty="1" baseline="0"><a:latin typeface="Arial" panose="020B0604020202020204" pitchFamily="34" charset="0"/><a:cs typeface="Arial" panose="020B0604020202020204" pitchFamily="34" charset="0"/></a:rPr><a:t>REMARQUE :</a:t></a:r><a:r><a:rPr lang="fr-CA" dirty="1" baseline="0"><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Effective April 2022, a post-secondary degree will be a requirement for CFP certification.</a:t></a:r></a:p><a:p><a:endParaRPr lang="en-CA"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Il s’agit d’un cours intensif, mais les connaissances acquises durant le cours ainsi que la crédibilité auprès des Clients sont importantes et valent l’investissement en temps et en argent.</a:t></a:r></a:p><a:p><a:endParaRPr lang="en-CA" dirty="0"><a:latin typeface="Arial" panose="020B0604020202020204" pitchFamily="34" charset="0"/><a:cs typeface="Arial" panose="020B0604020202020204" pitchFamily="34" charset="0"/></a:endParaRP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22</a:t></a:fld></a:p></p:txBody></p:sp></p:spTree><p:extLst><p:ext uri="{BB962C8B-B14F-4D97-AF65-F5344CB8AC3E}"><p14:creationId xmlns:p14="http://schemas.microsoft.com/office/powerpoint/2010/main" val="1987878729"/></p:ext></p:extLst></p:cSld><p:clrMapOvr><a:masterClrMapping/></p:clrMapOvr></p:notes>
</file>

<file path=ppt/notesSlides/notesSlide23.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Here are some of the benefits of a CFP designation:</a:t></a:r></a:p><a:p><a:endParaRPr lang="en-US" dirty="0"><a:latin typeface="Arial" panose="020B0604020202020204" pitchFamily="34" charset="0"/><a:cs typeface="Arial" panose="020B0604020202020204" pitchFamily="34" charset="0"/></a:endParaRPr></a:p><a:p><a:pPr marL="174708" indent="-174708"><a:buFont typeface="Arial" panose="020B0604020202020204" pitchFamily="34" charset="0"/><a:buChar char="•"/></a:pPr><a:r><a:rPr lang="fr-CA" dirty="1" b="1"><a:latin typeface="Arial" panose="020B0604020202020204" pitchFamily="34" charset="0"/><a:cs typeface="Arial" panose="020B0604020202020204" pitchFamily="34" charset="0"/></a:rPr><a:t>Credibility:</a:t></a:r><a:r><a:rPr lang="fr-CA" dirty="1"><a:latin typeface="Arial" panose="020B0604020202020204" pitchFamily="34" charset="0"/><a:cs typeface="Arial" panose="020B0604020202020204" pitchFamily="34" charset="0"/></a:rPr><a:t> it is the most widely recognized financial planning designation in Canada and throughout the world and is considered the standard for the profession.</a:t></a:r></a:p><a:p><a:pPr marL="174708" indent="-174708"><a:buFont typeface="Arial" panose="020B0604020202020204" pitchFamily="34" charset="0"/><a:buChar char="•"/></a:pPr><a:endParaRPr lang="en-CA" dirty="0"><a:latin typeface="Arial" panose="020B0604020202020204" pitchFamily="34" charset="0"/><a:cs typeface="Arial" panose="020B0604020202020204" pitchFamily="34" charset="0"/></a:endParaRPr></a:p><a:p><a:pPr marL="174708" indent="-174708"><a:buFont typeface="Arial" panose="020B0604020202020204" pitchFamily="34" charset="0"/><a:buChar char="•"/></a:pPr><a:r><a:rPr lang="fr-CA" dirty="1" b="1"><a:latin typeface="Arial" panose="020B0604020202020204" pitchFamily="34" charset="0"/><a:cs typeface="Arial" panose="020B0604020202020204" pitchFamily="34" charset="0"/></a:rPr><a:t>Knowledge:</a:t></a:r><a:r><a:rPr lang="fr-CA" dirty="1"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CFP professionals have demonstrated the knowledge, skills, experience and ethics to examine their clients’ entire financial picture, at the highest level of complexity.</a:t></a:r></a:p><a:p><a:pPr marL="174708" indent="-174708"><a:buFont typeface="Arial" panose="020B0604020202020204" pitchFamily="34" charset="0"/><a:buChar char="•"/></a:pPr><a:endParaRPr lang="en-US" dirty="0"><a:latin typeface="Arial" panose="020B0604020202020204" pitchFamily="34" charset="0"/><a:cs typeface="Arial" panose="020B0604020202020204" pitchFamily="34" charset="0"/></a:endParaRPr></a:p><a:p><a:pPr marL="174708" indent="-174708"><a:buFont typeface="Arial" panose="020B0604020202020204" pitchFamily="34" charset="0"/><a:buChar char="•"/></a:pPr><a:r><a:rPr lang="fr-CA" dirty="1" b="1"><a:latin typeface="Arial" panose="020B0604020202020204" pitchFamily="34" charset="0"/><a:cs typeface="Arial" panose="020B0604020202020204" pitchFamily="34" charset="0"/></a:rPr><a:t>Engagement à l’amélioration</a:t></a:r><a:r><a:rPr lang="fr-CA" dirty="1"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CFP professionals are required to perform annual continuing education to maintain their designation.</a:t></a:r><a:r><a:rPr lang="fr-CA" dirty="1"><a:latin typeface="Arial" panose="020B0604020202020204" pitchFamily="34" charset="0"/><a:cs typeface="Arial" panose="020B0604020202020204" pitchFamily="34" charset="0"/></a:rPr><a:t> </a:t></a:r></a:p><a:p><a:pPr marL="174708" indent="-174708"><a:buFont typeface="Arial" panose="020B0604020202020204" pitchFamily="34" charset="0"/><a:buChar char="•"/></a:pPr><a:endParaRPr lang="en-US" dirty="0"><a:latin typeface="Arial" panose="020B0604020202020204" pitchFamily="34" charset="0"/><a:cs typeface="Arial" panose="020B0604020202020204" pitchFamily="34" charset="0"/></a:endParaRPr></a:p><a:p><a:pPr marL="174708" indent="-174708"><a:buFont typeface="Arial" panose="020B0604020202020204" pitchFamily="34" charset="0"/><a:buChar char="•"/></a:pPr><a:r><a:rPr lang="fr-CA" dirty="1" b="1"><a:latin typeface="Arial" panose="020B0604020202020204" pitchFamily="34" charset="0"/><a:cs typeface="Arial" panose="020B0604020202020204" pitchFamily="34" charset="0"/></a:rPr><a:t>Standards and Advocacy:</a:t></a:r><a:r><a:rPr lang="fr-CA" dirty="1"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FP Canada creates and enforces standards for financial planning professionals.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They continually push for the formalization of the professionalization of financial planning.</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pPr marL="0" lvl="2" indent="0" defTabSz="465887"><a:buNone/><a:defRPr/></a:pPr><a:r><a:rPr lang="fr-CA" dirty="1" b="1"><a:latin typeface="Arial" panose="020B0604020202020204" pitchFamily="34" charset="0"/><a:cs typeface="Arial" panose="020B0604020202020204" pitchFamily="34" charset="0"/></a:rPr><a:t>Have 1-2 advisors in the region or from another region with this designation speak to the benefits of the designation.</a:t></a:r><a:r><a:rPr lang="fr-CA" dirty="1" b="1"><a:latin typeface="Arial" panose="020B0604020202020204" pitchFamily="34" charset="0"/><a:cs typeface="Arial" panose="020B0604020202020204" pitchFamily="34" charset="0"/></a:rPr><a:t> </a:t></a:r></a:p><a:p><a:pPr marL="0" lvl="2" indent="0" defTabSz="465887"><a:buNone/><a:defRPr/></a:pPr><a:r><a:rPr lang="fr-CA" dirty="1" b="1"><a:latin typeface="Arial" panose="020B0604020202020204" pitchFamily="34" charset="0"/><a:cs typeface="Arial" panose="020B0604020202020204" pitchFamily="34" charset="0"/></a:rPr><a:t>Demander :</a:t></a:r><a:r><a:rPr lang="fr-CA" dirty="1" baseline="0" b="1"><a:latin typeface="Arial" panose="020B0604020202020204" pitchFamily="34" charset="0"/><a:cs typeface="Arial" panose="020B0604020202020204" pitchFamily="34" charset="0"/></a:rPr><a:t> </a:t></a:r><a:r><a:rPr lang="fr-CA" dirty="1" baseline="0" b="1"><a:latin typeface="Arial" panose="020B0604020202020204" pitchFamily="34" charset="0"/><a:cs typeface="Arial" panose="020B0604020202020204" pitchFamily="34" charset="0"/></a:rPr><a:t>H</a:t></a:r><a:r><a:rPr lang="fr-CA" dirty="1" b="1"><a:latin typeface="Arial" panose="020B0604020202020204" pitchFamily="34" charset="0"/><a:cs typeface="Arial" panose="020B0604020202020204" pitchFamily="34" charset="0"/></a:rPr><a:t>ow the designation has helped your business?</a:t></a:r></a:p><a:p><a:pPr lvl="2"/><a:endParaRPr lang="en-CA" b="1"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5" name="Slide Number Placeholder 4"/><p:cNvSpPr><a:spLocks noGrp="1"/></p:cNvSpPr><p:nvPr><p:ph type="sldNum" sz="quarter" idx="11"/></p:nvPr></p:nvSpPr><p:spPr/><p:txBody><a:bodyPr/><a:lstStyle/><a:p><a:fld id="{C7985182-26E9-3A41-9AD1-60867BE29576}" type="slidenum"><a:rPr lang="en-CA" smtClean="0"/><a:t>23</a:t></a:fld></a:p></p:txBody></p:sp></p:spTree><p:extLst><p:ext uri="{BB962C8B-B14F-4D97-AF65-F5344CB8AC3E}"><p14:creationId xmlns:p14="http://schemas.microsoft.com/office/powerpoint/2010/main" val="1155530323"/></p:ext></p:extLst></p:cSld><p:clrMapOvr><a:masterClrMapping/></p:clrMapOvr></p:notes>
</file>

<file path=ppt/notesSlides/notesSlide24.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Here is what</a:t></a:r><a:r><a:rPr lang="fr-CA" dirty="1" baseline="0"><a:latin typeface="Arial" panose="020B0604020202020204" pitchFamily="34" charset="0"/><a:cs typeface="Arial" panose="020B0604020202020204" pitchFamily="34" charset="0"/></a:rPr><a:t> a Regional Sales Director had to say about the CFP:</a:t></a:r></a:p><a:p><a:endParaRPr lang="en-US" dirty="0"><a:latin typeface="Arial" panose="020B0604020202020204" pitchFamily="34" charset="0"/><a:cs typeface="Arial" panose="020B0604020202020204" pitchFamily="34" charset="0"/></a:endParaRPr></a:p><a:p><a:pPr><a:defRPr/></a:pPr><a:r><a:rPr lang="fr-CA" dirty="1"><a:latin typeface="Arial" panose="020B0604020202020204" pitchFamily="34" charset="0"/><a:cs typeface="Arial" panose="020B0604020202020204" pitchFamily="34" charset="0"/></a:rPr><a:t>“In my opinion, this designation is a “must” for every advisor.</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I look at it as the foundation of all my knowledge and skills to provide better advice.</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extent of the knowledge you gather is very broad.</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It has helped me understand every step of the financial planning process.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Being able to ask the right questions and understand thoroughly what is important to the client, makes it easy to come up with the “right” solutions.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On the other hand, it is a sign of commitment to clients in terms of the level of competency and ethics which often makes it easier to gain a Client’s trust.”</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5" name="Slide Number Placeholder 4"/><p:cNvSpPr><a:spLocks noGrp="1"/></p:cNvSpPr><p:nvPr><p:ph type="sldNum" sz="quarter" idx="11"/></p:nvPr></p:nvSpPr><p:spPr/><p:txBody><a:bodyPr/><a:lstStyle/><a:p><a:fld id="{C7985182-26E9-3A41-9AD1-60867BE29576}" type="slidenum"><a:rPr lang="en-CA" smtClean="0"/><a:t>24</a:t></a:fld></a:p></p:txBody></p:sp></p:spTree><p:extLst><p:ext uri="{BB962C8B-B14F-4D97-AF65-F5344CB8AC3E}"><p14:creationId xmlns:p14="http://schemas.microsoft.com/office/powerpoint/2010/main" val="2583245950"/></p:ext></p:extLst></p:cSld><p:clrMapOvr><a:masterClrMapping/></p:clrMapOvr></p:notes>
</file>

<file path=ppt/notesSlides/notesSlide25.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So what is a CLU?</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The CLU designation is a wealth transfer and estate planning designation is recommended (at minimum) when working in the business owner market segment.</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CLU designation holders are regarded as elite professional financial advisors who specialize in developing effective solutions for individuals, business owners, and professionals in the areas of risk management, wealth creation and preservation, estate planning, and wealth transfer.</a:t></a:r></a:p><a:p><a:endParaRPr lang="en-CA" dirty="0"><a:latin typeface="Arial" panose="020B0604020202020204" pitchFamily="34" charset="0"/><a:cs typeface="Arial" panose="020B0604020202020204" pitchFamily="34" charset="0"/></a:endParaRPr></a:p><a:p><a:r><a:rPr lang="fr-CA" dirty="1" b="1"><a:latin typeface="Arial" panose="020B0604020202020204" pitchFamily="34" charset="0"/><a:cs typeface="Arial" panose="020B0604020202020204" pitchFamily="34" charset="0"/></a:rPr><a:t>Who should enrol?</a:t></a:r><a:r><a:rPr lang="fr-CA" dirty="1" b="1"><a:latin typeface="Arial" panose="020B0604020202020204" pitchFamily="34" charset="0"/><a:cs typeface="Arial" panose="020B0604020202020204" pitchFamily="34" charset="0"/></a:rPr><a:t> </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Individuals looking to earn the highly regarded CLU designation in Canada</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Financial services professionals or specialists looking to help consumers build and preserve wealth through effective wealth creation, estate planning and wealth transfer solutions</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25</a:t></a:fld></a:p></p:txBody></p:sp></p:spTree><p:extLst><p:ext uri="{BB962C8B-B14F-4D97-AF65-F5344CB8AC3E}"><p14:creationId xmlns:p14="http://schemas.microsoft.com/office/powerpoint/2010/main" val="2205628958"/></p:ext></p:extLst></p:cSld><p:clrMapOvr><a:masterClrMapping/></p:clrMapOvr></p:notes>
</file>

<file path=ppt/notesSlides/notesSlide26.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333828" y="2827655"/><a:ext cx="6364999"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The CLU designation requires</a:t></a:r><a:r><a:rPr lang="fr-CA" dirty="1" baseline="0"><a:latin typeface="Arial" panose="020B0604020202020204" pitchFamily="34" charset="0"/><a:cs typeface="Arial" panose="020B0604020202020204" pitchFamily="34" charset="0"/></a:rPr><a:t> prerequisite learning </a:t></a:r><a:r><a:rPr lang="fr-CA" dirty="1" b="0" baseline="0"><a:latin typeface="Arial" panose="020B0604020202020204" pitchFamily="34" charset="0"/><a:cs typeface="Arial" panose="020B0604020202020204" pitchFamily="34" charset="0"/></a:rPr><a:t>through the </a:t></a:r><a:r><a:rPr lang="fr-CA" dirty="1"><a:latin typeface="Arial" panose="020B0604020202020204" pitchFamily="34" charset="0"/><a:cs typeface="Arial" panose="020B0604020202020204" pitchFamily="34" charset="0"/></a:rPr><a:t>Advocis Financial Planning Fundamentals Program for CLU® Certification.</a:t></a:r><a:r><a:rPr lang="fr-CA" dirty="1" baseline="0"><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CFP, QAFP, PFP, F.Pl.</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(Pl.Fin), CPA (or equivalent), CFA designation holders can apply for an exemption from the pre-requisite learning.</a:t></a:r><a:r><a:rPr lang="fr-CA" dirty="1" baseline="0"><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For individuals who completed the core learning through Advocis, the Fundamentals Program will be the same bundle of courses.</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The</a:t></a:r><a:r><a:rPr lang="fr-CA" dirty="1" baseline="0"><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Financial Planning Fundamentals Program (Core Curriculum) Bundle includes:</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Financial Planning &amp; Financial Services Industry Regulation</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Analyse financière</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Credit &amp; Debt</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Registered Retirement Plans</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Government Benefit Plans</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Registered Education &amp; Disability Plans</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Réalité économique</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Placements</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Taxation</a:t></a:r><a:r><a:rPr lang="fr-CA" dirty="1"><a:latin typeface="Arial" panose="020B0604020202020204" pitchFamily="34" charset="0"/><a:cs typeface="Arial" panose="020B0604020202020204" pitchFamily="34" charset="0"/></a:rPr><a:t> </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Avocat</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Assurance</a:t></a:r></a:p><a:p><a:pPr marL="262749" lvl="1" indent="-174708"><a:buSzPct val="100000"/><a:buFont typeface="Arial" panose="020B0604020202020204" pitchFamily="34" charset="0"/><a:buChar char="•"/></a:pPr><a:r><a:rPr lang="fr-CA" dirty="1"><a:latin typeface="Arial" panose="020B0604020202020204" pitchFamily="34" charset="0"/><a:cs typeface="Arial" panose="020B0604020202020204" pitchFamily="34" charset="0"/></a:rPr><a:t>Comportement humain</a:t></a:r></a:p><a:p><a:endParaRPr lang="en-CA"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Three</a:t></a:r><a:r><a:rPr lang="fr-CA" dirty="1" baseline="0"><a:latin typeface="Arial" panose="020B0604020202020204" pitchFamily="34" charset="0"/><a:cs typeface="Arial" panose="020B0604020202020204" pitchFamily="34" charset="0"/></a:rPr><a:t> additional courses are also required:</a:t></a:r><a:r><a:rPr lang="fr-CA" dirty="1" baseline="0"><a:latin typeface="Arial" panose="020B0604020202020204" pitchFamily="34" charset="0"/><a:cs typeface="Arial" panose="020B0604020202020204" pitchFamily="34" charset="0"/></a:rPr><a:t> </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Concepts fiscaux et juridiques (avancés) pour la planification personnelle - 255</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Principes fiscaux et juridiques (entreprises et propriétaires d’entreprise) - 256</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Techniques avancées de planification successorale - 257</a:t></a:r></a:p><a:p><a:endParaRPr lang="en-US" baseline="0"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Each course has a 120 day completion window.</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26</a:t></a:fld></a:p></p:txBody></p:sp></p:spTree><p:extLst><p:ext uri="{BB962C8B-B14F-4D97-AF65-F5344CB8AC3E}"><p14:creationId xmlns:p14="http://schemas.microsoft.com/office/powerpoint/2010/main" val="444395984"/></p:ext></p:extLst></p:cSld><p:clrMapOvr><a:masterClrMapping/></p:clrMapOvr></p:notes>
</file>

<file path=ppt/notesSlides/notesSlide27.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Let’s look at each of the CLU courses closer</a:t></a:r><a:r><a:rPr lang="fr-CA" dirty="1" baseline="0"><a:latin typeface="Arial" panose="020B0604020202020204" pitchFamily="34" charset="0"/><a:cs typeface="Arial" panose="020B0604020202020204" pitchFamily="34" charset="0"/></a:rPr><a:t> now.</a:t></a:r></a:p><a:p><a:endParaRPr lang="en-US" baseline="0" dirty="0"><a:latin typeface="Arial" panose="020B0604020202020204" pitchFamily="34" charset="0"/><a:cs typeface="Arial" panose="020B0604020202020204" pitchFamily="34" charset="0"/></a:endParaRPr></a:p><a:p><a:r><a:rPr lang="fr-CA" dirty="1" b="1"><a:latin typeface="Arial" panose="020B0604020202020204" pitchFamily="34" charset="0"/><a:cs typeface="Arial" panose="020B0604020202020204" pitchFamily="34" charset="0"/></a:rPr><a:t>Concepts fiscaux et juridiques (avancés) pour la planification personnelle - 255</a:t></a:r></a:p><a:p><a:r><a:rPr lang="fr-CA" dirty="1"><a:latin typeface="Arial" panose="020B0604020202020204" pitchFamily="34" charset="0"/><a:cs typeface="Arial" panose="020B0604020202020204" pitchFamily="34" charset="0"/></a:rPr><a:t>Focuses on wealth transfer and estate planning strategies for individuals and families.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Descriptions of law and tax structures lead to discussions on applicable financial planning approaches for individuals and families.</a:t></a:r></a:p><a:p><a:endParaRPr lang="en-CA" dirty="0"><a:latin typeface="Arial" panose="020B0604020202020204" pitchFamily="34" charset="0"/><a:cs typeface="Arial" panose="020B0604020202020204" pitchFamily="34" charset="0"/></a:endParaRPr></a:p><a:p><a:r><a:rPr lang="fr-CA" dirty="1" b="1"><a:latin typeface="Arial" panose="020B0604020202020204" pitchFamily="34" charset="0"/><a:cs typeface="Arial" panose="020B0604020202020204" pitchFamily="34" charset="0"/></a:rPr><a:t>Principes fiscaux et juridiques (entreprises et propriétaires d’entreprise) - 256</a:t></a:r></a:p><a:p><a:r><a:rPr lang="fr-CA" dirty="1"><a:latin typeface="Arial" panose="020B0604020202020204" pitchFamily="34" charset="0"/><a:cs typeface="Arial" panose="020B0604020202020204" pitchFamily="34" charset="0"/></a:rPr><a:t>Focuses on wealth transfer and estate planning strategies for businesses and business owners.</a:t></a:r></a:p><a:p><a:endParaRPr lang="en-CA" dirty="0"><a:latin typeface="Arial" panose="020B0604020202020204" pitchFamily="34" charset="0"/><a:cs typeface="Arial" panose="020B0604020202020204" pitchFamily="34" charset="0"/></a:endParaRPr></a:p><a:p><a:r><a:rPr lang="fr-CA" dirty="1" b="1"><a:latin typeface="Arial" panose="020B0604020202020204" pitchFamily="34" charset="0"/><a:cs typeface="Arial" panose="020B0604020202020204" pitchFamily="34" charset="0"/></a:rPr><a:t>Techniques avancées de planification successorale - 257</a:t></a:r></a:p><a:p><a:r><a:rPr lang="fr-CA" dirty="1"><a:latin typeface="Arial" panose="020B0604020202020204" pitchFamily="34" charset="0"/><a:cs typeface="Arial" panose="020B0604020202020204" pitchFamily="34" charset="0"/></a:rPr><a:t>The culmination of all the courses in the CLU program.</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course is designed to help financial advisors hone their skills in working with the client to develop a comprehensive estate plan that addresses all of the client&apos;s objectives and obligations.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This course also aligns with the final exam for the completion of the CLU program.</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5" name="Slide Number Placeholder 4"/><p:cNvSpPr><a:spLocks noGrp="1"/></p:cNvSpPr><p:nvPr><p:ph type="sldNum" sz="quarter" idx="11"/></p:nvPr></p:nvSpPr><p:spPr/><p:txBody><a:bodyPr/><a:lstStyle/><a:p><a:fld id="{C7985182-26E9-3A41-9AD1-60867BE29576}" type="slidenum"><a:rPr lang="en-CA" smtClean="0"/><a:t>27</a:t></a:fld></a:p></p:txBody></p:sp></p:spTree><p:extLst><p:ext uri="{BB962C8B-B14F-4D97-AF65-F5344CB8AC3E}"><p14:creationId xmlns:p14="http://schemas.microsoft.com/office/powerpoint/2010/main" val="3408231844"/></p:ext></p:extLst></p:cSld><p:clrMapOvr><a:masterClrMapping/></p:clrMapOvr></p:notes>
</file>

<file path=ppt/notesSlides/notesSlide28.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This is what one RSD had to say about the CLU:</a:t></a:r></a:p><a:p><a:endParaRPr lang="en-US" dirty="0"><a:latin typeface="Arial" panose="020B0604020202020204" pitchFamily="34" charset="0"/><a:cs typeface="Arial" panose="020B0604020202020204" pitchFamily="34" charset="0"/></a:endParaRPr></a:p><a:p><a:pPr defTabSz="465887"><a:defRPr/></a:pPr><a:r><a:rPr lang="fr-CA" dirty="1"><a:latin typeface="Arial" panose="020B0604020202020204" pitchFamily="34" charset="0"/><a:cs typeface="Arial" panose="020B0604020202020204" pitchFamily="34" charset="0"/></a:rPr><a:t>“This designation is beneficial to those who are looking for additional knowledge in areas of life insurance, business planning and estate planning.</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program teaches many aspects of personal and business financial planning.</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It has helped me with the in-depth knowledge of the above areas, especially understanding the business organizational structure, tax and estate planning areas and incorporating advanced planning strategies.”</a:t></a:r></a:p><a:p><a:pPr defTabSz="465887"><a:defRPr/></a:pPr><a:r><a:rPr lang="fr-CA" dirty="1"><a:latin typeface="Arial" panose="020B0604020202020204" pitchFamily="34" charset="0"/><a:cs typeface="Arial" panose="020B0604020202020204" pitchFamily="34" charset="0"/></a:rPr><a:t>From a Regional Sales Director</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pPr marL="0" lvl="2" indent="0" defTabSz="465887"><a:buNone/><a:defRPr/></a:pPr><a:r><a:rPr lang="fr-CA" dirty="1" b="1"><a:latin typeface="Arial" panose="020B0604020202020204" pitchFamily="34" charset="0"/><a:cs typeface="Arial" panose="020B0604020202020204" pitchFamily="34" charset="0"/></a:rPr><a:t>Have 1-2 advisors in the region or from another region with this designation speak to the benefits of the designation.</a:t></a:r><a:r><a:rPr lang="fr-CA" dirty="1" b="1"><a:latin typeface="Arial" panose="020B0604020202020204" pitchFamily="34" charset="0"/><a:cs typeface="Arial" panose="020B0604020202020204" pitchFamily="34" charset="0"/></a:rPr><a:t> </a:t></a:r></a:p><a:p><a:pPr marL="0" lvl="2" indent="0" defTabSz="465887"><a:buNone/><a:defRPr/></a:pPr><a:r><a:rPr lang="fr-CA" dirty="1" b="1"><a:latin typeface="Arial" panose="020B0604020202020204" pitchFamily="34" charset="0"/><a:cs typeface="Arial" panose="020B0604020202020204" pitchFamily="34" charset="0"/></a:rPr><a:t>Demander :</a:t></a:r><a:r><a:rPr lang="fr-CA" dirty="1" baseline="0" b="1"><a:latin typeface="Arial" panose="020B0604020202020204" pitchFamily="34" charset="0"/><a:cs typeface="Arial" panose="020B0604020202020204" pitchFamily="34" charset="0"/></a:rPr><a:t> </a:t></a:r><a:r><a:rPr lang="fr-CA" dirty="1" baseline="0" b="1"><a:latin typeface="Arial" panose="020B0604020202020204" pitchFamily="34" charset="0"/><a:cs typeface="Arial" panose="020B0604020202020204" pitchFamily="34" charset="0"/></a:rPr><a:t>H</a:t></a:r><a:r><a:rPr lang="fr-CA" dirty="1" b="1"><a:latin typeface="Arial" panose="020B0604020202020204" pitchFamily="34" charset="0"/><a:cs typeface="Arial" panose="020B0604020202020204" pitchFamily="34" charset="0"/></a:rPr><a:t>ow the designation has helped their business?</a:t></a:r></a:p><a:p><a:pPr lvl="2"/><a:endParaRPr lang="en-CA" b="1"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0" lvl="8" indent="0"><a:buNone/></a:pPr><a:endParaRPr lang="en-US" b="1"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28</a:t></a:fld></a:p></p:txBody></p:sp></p:spTree><p:extLst><p:ext uri="{BB962C8B-B14F-4D97-AF65-F5344CB8AC3E}"><p14:creationId xmlns:p14="http://schemas.microsoft.com/office/powerpoint/2010/main" val="3902476319"/></p:ext></p:extLst></p:cSld><p:clrMapOvr><a:masterClrMapping/></p:clrMapOvr></p:notes>
</file>

<file path=ppt/notesSlides/notesSlide29.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The above outline</a:t></a:r><a:r><a:rPr lang="fr-CA" dirty="1" baseline="0"><a:latin typeface="Arial" panose="020B0604020202020204" pitchFamily="34" charset="0"/><a:cs typeface="Arial" panose="020B0604020202020204" pitchFamily="34" charset="0"/></a:rPr><a:t> shows the logical and gradual transition for an advisor just starting out and slowly building up their knowledge and skills.</a:t></a:r><a:r><a:rPr lang="fr-CA" dirty="1" baseline="0"><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For an advisor at the early stage of their career, we recommend starting with the QAFP</a:t></a:r><a:r><a:rPr lang="fr-CA" dirty="1" baseline="0"><a:latin typeface="Arial" panose="020B0604020202020204" pitchFamily="34" charset="0"/><a:cs typeface="Arial" panose="020B0604020202020204" pitchFamily="34" charset="0"/></a:rPr><a:t> and proceeding according to the above flow (QAFP, CFP, CLU).</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For advisors who are further along in their journey, they may wish to jump into the CFP or CLU directly.</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In that instance, please note that the CLU will prepare you more for case-study type exams whereas the CFP will provide more broad financial planning knowledge.</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Advisors may choose to go with the CFP or the CLU and bridge across the programs in either direction.</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The next slide addresses the new requirement from FP Canada for post-secondary education and how this may impact your ability to obtain the QAFP and/or CFP.</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29</a:t></a:fld></a:p></p:txBody></p:sp></p:spTree><p:extLst><p:ext uri="{BB962C8B-B14F-4D97-AF65-F5344CB8AC3E}"><p14:creationId xmlns:p14="http://schemas.microsoft.com/office/powerpoint/2010/main" val="3228008266"/></p:ext></p:extLst></p:cSld><p:clrMapOvr><a:masterClrMapping/></p:clrMapOvr></p:notes>
</file>

<file path=ppt/notesSlides/notesSlide3.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7" indent="0"><a:buNone/></a:pPr><a:r><a:rPr lang="fr-CA" dirty="1" b="0" baseline="0"><a:latin typeface="Arial" panose="020B0604020202020204" pitchFamily="34" charset="0"/><a:cs typeface="Arial" panose="020B0604020202020204" pitchFamily="34" charset="0"/></a:rPr><a:t>Permettez-moi de vous poser une question, compte tenu de ce dont nous venons de discuter.</a:t></a:r></a:p><a:p><a:pPr marL="0" lvl="8" indent="0"><a:buNone/></a:pPr><a:endParaRPr lang="en-US" b="1" dirty="0"><a:latin typeface="Arial" panose="020B0604020202020204" pitchFamily="34" charset="0"/><a:cs typeface="Arial" panose="020B0604020202020204" pitchFamily="34" charset="0"/></a:endParaRPr></a:p><a:p><a:pPr lvl="8"/><a:r><a:rPr lang="fr-CA" dirty="1" b="1"><a:latin typeface="Arial" panose="020B0604020202020204" pitchFamily="34" charset="0"/><a:cs typeface="Arial" panose="020B0604020202020204" pitchFamily="34" charset="0"/></a:rPr><a:t>DEMANDER :</a:t></a:r><a:r><a:rPr lang="fr-CA" dirty="1" b="1"><a:latin typeface="Arial" panose="020B0604020202020204" pitchFamily="34" charset="0"/><a:cs typeface="Arial" panose="020B0604020202020204" pitchFamily="34" charset="0"/></a:rPr><a:t> </a:t></a:r></a:p><a:p><a:pPr marL="0" lvl="1" indent="0"><a:buNone/></a:pPr><a:r><a:rPr lang="fr-CA" dirty="1" b="1"><a:latin typeface="Arial" panose="020B0604020202020204" pitchFamily="34" charset="0"/><a:cs typeface="Arial" panose="020B0604020202020204" pitchFamily="34" charset="0"/></a:rPr><a:t>Qu’espérez-vous apprendre aujourd’hui?</a:t></a:r><a:br><a:rPr lang="fr-CA" dirty="1" baseline="0" b="1"><a:latin typeface="Arial" panose="020B0604020202020204" pitchFamily="34" charset="0"/><a:cs typeface="Arial" panose="020B0604020202020204" pitchFamily="34" charset="0"/></a:rPr></a:br></a:p><a:p><a:pPr lvl="7"/><a:r><a:rPr lang="fr-CA" dirty="1" b="1"><a:latin typeface="Arial" panose="020B0604020202020204" pitchFamily="34" charset="0"/><a:cs typeface="Arial" panose="020B0604020202020204" pitchFamily="34" charset="0"/></a:rPr><a:t>FAIRE :</a:t></a:r></a:p><a:p><a:pPr lvl="2"><a:buSzPct val="100000"/><a:buFont typeface="Arial" panose="020B0604020202020204" pitchFamily="34" charset="0"/><a:buChar char="•"/><a:defRPr/></a:pPr><a:r><a:rPr lang="fr-CA" dirty="1"><a:latin typeface="Arial" panose="020B0604020202020204" pitchFamily="34" charset="0"/><a:cs typeface="Arial" panose="020B0604020202020204" pitchFamily="34" charset="0"/></a:rPr><a:t>Partagez un tableau blanc.</a:t></a:r></a:p><a:p><a:pPr lvl="2"><a:buSzPct val="100000"/><a:buFont typeface="Arial" panose="020B0604020202020204" pitchFamily="34" charset="0"/><a:buChar char="•"/><a:defRPr/></a:pPr><a:r><a:rPr lang="fr-CA" dirty="1" baseline="0"><a:latin typeface="Arial" panose="020B0604020202020204" pitchFamily="34" charset="0"/><a:cs typeface="Arial" panose="020B0604020202020204" pitchFamily="34" charset="0"/></a:rPr><a:t>Demandez aux participants d’utiliser les outils d’annotation pour afficher ce qu’ils espèrent apprendre lors de la séance d’aujourd’hui.</a:t></a:r></a:p><a:p><a:pPr lvl="2" defTabSz="465887"><a:buSzPct val="100000"/><a:buFont typeface="Arial" panose="020B0604020202020204" pitchFamily="34" charset="0"/><a:buChar char="•"/><a:defRPr/></a:pPr><a:r><a:rPr lang="fr-CA" dirty="1" baseline="0"><a:latin typeface="Arial" panose="020B0604020202020204" pitchFamily="34" charset="0"/><a:cs typeface="Arial" panose="020B0604020202020204" pitchFamily="34" charset="0"/></a:rPr><a:t>Expliquez que ce n’est pas grave s’ils affichent leurs réponses les unes sur les autres ou s’ils utilisent des méthodes d’affichage et des couleurs différentes.</a:t></a:r></a:p><a:p><a:pPr lvl="2"><a:buSzPct val="100000"/><a:buFont typeface="Arial" panose="020B0604020202020204" pitchFamily="34" charset="0"/><a:buChar char="•"/><a:defRPr/></a:pPr><a:r><a:rPr lang="fr-CA" dirty="1" b="0" baseline="0"><a:latin typeface="Arial" panose="020B0604020202020204" pitchFamily="34" charset="0"/><a:cs typeface="Arial" panose="020B0604020202020204" pitchFamily="34" charset="0"/></a:rPr><a:t>Notez les réponses et enregistrez-en une copie pour l’afficher de nouveau à la fin de la séance.</a:t></a:r></a:p><a:p><a:pPr marL="368827" lvl="2" indent="-368827"><a:buSzPct val="100000"/><a:buFont typeface="Arial" panose="020B0604020202020204" pitchFamily="34" charset="0"/><a:buChar char="•"/><a:defRPr/></a:pPr><a:endParaRPr lang="en-CA" b="0" baseline="0"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p><a:pPr marL="0" lvl="7" indent="0"><a:buNone/></a:pPr><a:r><a:rPr lang="fr-CA" dirty="1" b="0" baseline="0"><a:latin typeface="Arial" panose="020B0604020202020204" pitchFamily="34" charset="0"/><a:cs typeface="Arial" panose="020B0604020202020204" pitchFamily="34" charset="0"/></a:rPr><a:t>Ce sont de très bonnes réponses.</a:t></a:r><a:r><a:rPr lang="fr-CA" dirty="1" b="0" baseline="0"><a:latin typeface="Arial" panose="020B0604020202020204" pitchFamily="34" charset="0"/><a:cs typeface="Arial" panose="020B0604020202020204" pitchFamily="34" charset="0"/></a:rPr><a:t> </a:t></a:r><a:r><a:rPr lang="fr-CA" dirty="1" b="0" baseline="0"><a:latin typeface="Arial" panose="020B0604020202020204" pitchFamily="34" charset="0"/><a:cs typeface="Arial" panose="020B0604020202020204" pitchFamily="34" charset="0"/></a:rPr><a:t>Nous y reviendrons plus tard pour voir où nous en sommes.</a:t></a:r></a:p><a:p><a:pPr marL="368827" lvl="2" indent="-368827"><a:buSzPct val="100000"/><a:buFont typeface="Arial" panose="020B0604020202020204" pitchFamily="34" charset="0"/><a:buChar char="•"/><a:defRPr/></a:pPr><a:endParaRPr lang="en-CA" b="0" baseline="0" dirty="0"><a:latin typeface="Arial" panose="020B0604020202020204" pitchFamily="34" charset="0"/><a:cs typeface="Arial" panose="020B0604020202020204" pitchFamily="34" charset="0"/></a:endParaRPr></a:p><a:p><a:pPr marL="0" lvl="7" indent="0" defTabSz="465887"><a:buNone/><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0" lvl="7" indent="0"><a:buNone/></a:pPr><a:endParaRPr lang="en-US" b="0"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5"/></p:nvPr></p:nvSpPr><p:spPr/><p:txBody><a:bodyPr/><a:lstStyle/><a:p><a:fld id="{D6F069A4-C191-4C67-A97D-61BB4EE7A60E}" type="slidenum"><a:rPr lang="en-CA" smtClean="0"/><a:t>3</a:t></a:fld></a:p></p:txBody></p:sp></p:spTree><p:extLst><p:ext uri="{BB962C8B-B14F-4D97-AF65-F5344CB8AC3E}"><p14:creationId xmlns:p14="http://schemas.microsoft.com/office/powerpoint/2010/main" val="3394927914"/></p:ext></p:extLst></p:cSld><p:clrMapOvr><a:masterClrMapping/></p:clrMapOvr></p:notes>
</file>

<file path=ppt/notesSlides/notesSlide30.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267063" y="2847022"/><a:ext cx="6520785"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solidFill><a:srgbClr val="212529"/></a:solidFill><a:latin typeface="Arial" panose="020B0604020202020204" pitchFamily="34" charset="0"/><a:cs typeface="Arial" panose="020B0604020202020204" pitchFamily="34" charset="0"/></a:rPr><a:t>The following grandfathering and transition provisions apply to candidates with respect to post-secondary education:</a:t></a:r></a:p><a:p><a:pPr marL="174708" indent="-174708"><a:buFont typeface="Arial" panose="020B0604020202020204" pitchFamily="34" charset="0"/><a:buChar char="•"/></a:pPr><a:r><a:rPr lang="fr-CA" dirty="1"><a:solidFill><a:srgbClr val="212529"/></a:solidFill><a:latin typeface="Arial" panose="020B0604020202020204" pitchFamily="34" charset="0"/><a:cs typeface="Arial" panose="020B0604020202020204" pitchFamily="34" charset="0"/></a:rPr><a:t>QAFP professionals and CFP professionals already certified on or before March 31, 2022, are exempt from the post-secondary education requirements.</a:t></a:r></a:p><a:p><a:endParaRPr lang="en-CA" dirty="0"><a:solidFill><a:srgbClr val="212529"/></a:solidFill><a:latin typeface="Arial" panose="020B0604020202020204" pitchFamily="34" charset="0"/><a:cs typeface="Arial" panose="020B0604020202020204" pitchFamily="34" charset="0"/></a:endParaRPr></a:p><a:p><a:pPr marL="174708" indent="-174708"><a:buFont typeface="Arial" panose="020B0604020202020204" pitchFamily="34" charset="0"/><a:buChar char="•"/></a:pPr><a:r><a:rPr lang="fr-CA" dirty="1"><a:solidFill><a:srgbClr val="212529"/></a:solidFill><a:latin typeface="Arial" panose="020B0604020202020204" pitchFamily="34" charset="0"/><a:cs typeface="Arial" panose="020B0604020202020204" pitchFamily="34" charset="0"/></a:rPr><a:t>Applicants for QAFP certification and CFP certification are exempt from the post-secondary education requirements if, on March 31, 2022 they have:</a:t></a:r></a:p><a:p><a:pPr marL="757066" lvl="1" indent="-291179"><a:buSzPct val="100000"/><a:buFont typeface="Arial" panose="020B0604020202020204" pitchFamily="34" charset="0"/><a:buChar char="•"/></a:pPr><a:r><a:rPr lang="fr-CA" dirty="1"><a:solidFill><a:srgbClr val="212529"/></a:solidFill><a:latin typeface="Arial" panose="020B0604020202020204" pitchFamily="34" charset="0"/><a:cs typeface="Arial" panose="020B0604020202020204" pitchFamily="34" charset="0"/></a:rPr><a:t>Passed the QAFP examination or CFP examination, in which case, they will be subject to normal certification time-limits; or</a:t></a:r></a:p><a:p><a:pPr marL="757066" lvl="1" indent="-291179"><a:buSzPct val="100000"/><a:buFont typeface="Arial" panose="020B0604020202020204" pitchFamily="34" charset="0"/><a:buChar char="•"/></a:pPr><a:r><a:rPr lang="fr-CA" dirty="1"><a:solidFill><a:srgbClr val="212529"/></a:solidFill><a:latin typeface="Arial" panose="020B0604020202020204" pitchFamily="34" charset="0"/><a:cs typeface="Arial" panose="020B0604020202020204" pitchFamily="34" charset="0"/></a:rPr><a:t>More than 15 years of relevant work experience and obtain an FP Canada certification on or before March 31, 2024.</a:t></a:r></a:p><a:p><a:pPr marL="757066" lvl="1" indent="-291179"><a:buSzPct val="100000"/><a:buFont typeface="Arial" panose="020B0604020202020204" pitchFamily="34" charset="0"/><a:buChar char="•"/></a:pPr><a:r><a:rPr lang="fr-CA" dirty="1"><a:solidFill><a:srgbClr val="212529"/></a:solidFill><a:latin typeface="Arial" panose="020B0604020202020204" pitchFamily="34" charset="0"/><a:cs typeface="Arial" panose="020B0604020202020204" pitchFamily="34" charset="0"/></a:rPr><a:t>For applicants to the CFP program, they are exempt from the requirements if they hold a QAFP in good standing as of March 31,2022 and achieve the CFP by March 31, 2024</a:t></a:r></a:p><a:p><a:pPr marL="174708" indent="-174708"><a:buFont typeface="Arial" panose="020B0604020202020204" pitchFamily="34" charset="0"/><a:buChar char="•"/></a:pPr><a:endParaRPr lang="en-CA" dirty="0"><a:solidFill><a:srgbClr val="212529"/></a:solidFill><a:latin typeface="Arial" panose="020B0604020202020204" pitchFamily="34" charset="0"/><a:cs typeface="Arial" panose="020B0604020202020204" pitchFamily="34" charset="0"/></a:endParaRPr></a:p><a:p><a:r><a:rPr lang="fr-CA" dirty="1"><a:solidFill><a:srgbClr val="212529"/></a:solidFill><a:latin typeface="Arial" panose="020B0604020202020204" pitchFamily="34" charset="0"/><a:cs typeface="Arial" panose="020B0604020202020204" pitchFamily="34" charset="0"/></a:rPr><a:t>No exemptions will be granted after December 31, 2024.</a:t></a:r></a:p><a:p><a:endParaRPr lang="en-US" dirty="0"><a:solidFill><a:schemeClr val="tx2"/></a:solidFill><a:latin typeface="Arial" panose="020B0604020202020204" pitchFamily="34" charset="0"/><a:cs typeface="Arial" panose="020B0604020202020204" pitchFamily="34" charset="0"/></a:endParaRPr></a:p><a:p><a:pPr defTabSz="465887"><a:defRPr/></a:pPr><a:r><a:rPr lang="fr-CA" dirty="1"><a:latin typeface="Arial" panose="020B0604020202020204" pitchFamily="34" charset="0"/><a:cs typeface="Arial" panose="020B0604020202020204" pitchFamily="34" charset="0"/></a:rPr><a:t>As you can see, the requirements are strict and leave</a:t></a:r><a:r><a:rPr lang="fr-CA" dirty="1" baseline="0"><a:latin typeface="Arial" panose="020B0604020202020204" pitchFamily="34" charset="0"/><a:cs typeface="Arial" panose="020B0604020202020204" pitchFamily="34" charset="0"/></a:rPr><a:t> very little time to achieve if you do not currently have a post-secondary education and do not have the capacity, means or time to obtain one.</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In such a case should you wish to still obtain the CFP, we recommend that you enroll in the QAFP as soon as possible so that you can successfully obtain the certification and make use of the grandfathering provisions.</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In such a case, a candidate would ideally complete the QAFP by March 31, 2022 and then proceed with the bridge path to obtain the CFP by March 31, 2024 – effectively this gives a candidate almost 2 extra years to obtain the CFP without having to complete post-secondary education.</a:t></a:r><a:r><a:rPr lang="fr-CA" dirty="1" baseline="0"><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30</a:t></a:fld></a:p></p:txBody></p:sp></p:spTree><p:extLst><p:ext uri="{BB962C8B-B14F-4D97-AF65-F5344CB8AC3E}"><p14:creationId xmlns:p14="http://schemas.microsoft.com/office/powerpoint/2010/main" val="3171732793"/></p:ext></p:extLst></p:cSld><p:clrMapOvr><a:masterClrMapping/></p:clrMapOvr></p:notes>
</file>

<file path=ppt/notesSlides/notesSlide31.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So, what do you do if you have another professional designation</a:t></a:r><a:r><a:rPr lang="fr-CA" dirty="1" baseline="0"><a:latin typeface="Arial" panose="020B0604020202020204" pitchFamily="34" charset="0"/><a:cs typeface="Arial" panose="020B0604020202020204" pitchFamily="34" charset="0"/></a:rPr><a:t> and want to see what advance standing you qualify for?</a:t></a:r></a:p><a:p><a:endParaRPr lang="en-US" baseline="0"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Each designation has some provisions for advanced standing however they are not all the same.</a:t></a:r><a:r><a:rPr lang="fr-CA" dirty="1"><a:latin typeface="Arial" panose="020B0604020202020204" pitchFamily="34" charset="0"/><a:cs typeface="Arial" panose="020B0604020202020204" pitchFamily="34" charset="0"/></a:rPr><a:t>  </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For information on CFP or QAFP equivalencies and exemptions, please visit FP Canada website: </a:t></a:r><a:r><a:rPr lang="fr-CA" dirty="1"><a:latin typeface="Arial" panose="020B0604020202020204" pitchFamily="34" charset="0"/><a:cs typeface="Arial" panose="020B0604020202020204" pitchFamily="34" charset="0"/><a:hlinkClick r:id="rId3"/></a:rPr><a:t>https://fpcanada.ca/students-and-candidates/education-exemptions</a:t></a:r><a:r><a:rPr lang="fr-CA" dirty="1"><a:latin typeface="Arial" panose="020B0604020202020204" pitchFamily="34" charset="0"/><a:cs typeface="Arial" panose="020B0604020202020204" pitchFamily="34" charset="0"/></a:rPr><a:t> </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For information on CLU education equivalencies and exemptions, please visit the Advocis website: </a:t></a:r><a:r><a:rPr lang="fr-CA" dirty="1"><a:latin typeface="Arial" panose="020B0604020202020204" pitchFamily="34" charset="0"/><a:cs typeface="Arial" panose="020B0604020202020204" pitchFamily="34" charset="0"/><a:hlinkClick r:id="rId4"/></a:rPr><a:t>https://myadvocis.ca/prior-learning-exemptions-and-equivalencies/</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31</a:t></a:fld></a:p></p:txBody></p:sp></p:spTree><p:extLst><p:ext uri="{BB962C8B-B14F-4D97-AF65-F5344CB8AC3E}"><p14:creationId xmlns:p14="http://schemas.microsoft.com/office/powerpoint/2010/main" val="2509173936"/></p:ext></p:extLst></p:cSld><p:clrMapOvr><a:masterClrMapping/></p:clrMapOvr></p:notes>
</file>

<file path=ppt/notesSlides/notesSlide32.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None/></a:pPr><a:endParaRPr lang="en-US" b="1" dirty="0"><a:latin typeface="Arial" panose="020B0604020202020204" pitchFamily="34" charset="0"/><a:cs typeface="Arial" panose="020B0604020202020204" pitchFamily="34" charset="0"/></a:endParaRPr></a:p><a:p><a:r><a:rPr lang="fr-CA" dirty="1" b="0"><a:latin typeface="Arial" panose="020B0604020202020204" pitchFamily="34" charset="0"/><a:cs typeface="Arial" panose="020B0604020202020204" pitchFamily="34" charset="0"/></a:rPr><a:t>Reimbursements</a:t></a:r><a:r><a:rPr lang="fr-CA" dirty="1" baseline="0" b="0"><a:latin typeface="Arial" panose="020B0604020202020204" pitchFamily="34" charset="0"/><a:cs typeface="Arial" panose="020B0604020202020204" pitchFamily="34" charset="0"/></a:rPr><a:t> are available for A</a:t></a:r><a:r><a:rPr lang="fr-CA" dirty="1"><a:latin typeface="Arial" panose="020B0604020202020204" pitchFamily="34" charset="0"/><a:cs typeface="Arial" panose="020B0604020202020204" pitchFamily="34" charset="0"/></a:rPr><a:t>dvisors located outside Quebec:</a:t></a:r></a:p><a:p><a:pPr marL="291179" indent="-291179"><a:buFont typeface="Arial" panose="020B0604020202020204" pitchFamily="34" charset="0"/><a:buChar char="•"/></a:pPr><a:r><a:rPr lang="fr-CA" dirty="1"><a:latin typeface="Arial" panose="020B0604020202020204" pitchFamily="34" charset="0"/><a:cs typeface="Arial" panose="020B0604020202020204" pitchFamily="34" charset="0"/></a:rPr><a:t>CLU $3500</a:t></a:r></a:p><a:p><a:pPr marL="291179" indent="-291179"><a:buFont typeface="Arial" panose="020B0604020202020204" pitchFamily="34" charset="0"/><a:buChar char="•"/></a:pPr><a:r><a:rPr lang="fr-CA" dirty="1"><a:latin typeface="Arial" panose="020B0604020202020204" pitchFamily="34" charset="0"/><a:cs typeface="Arial" panose="020B0604020202020204" pitchFamily="34" charset="0"/></a:rPr><a:t>CFP $3500</a:t></a:r></a:p><a:p><a:pPr marL="291179" indent="-291179"><a:buFont typeface="Arial" panose="020B0604020202020204" pitchFamily="34" charset="0"/><a:buChar char="•"/></a:pPr><a:r><a:rPr lang="fr-CA" dirty="1"><a:latin typeface="Arial" panose="020B0604020202020204" pitchFamily="34" charset="0"/><a:cs typeface="Arial" panose="020B0604020202020204" pitchFamily="34" charset="0"/></a:rPr><a:t>QAFP $2000</a:t></a:r></a:p><a:p><a:pPr marL="291179" indent="-291179"><a:buFont typeface="Arial" panose="020B0604020202020204" pitchFamily="34" charset="0"/><a:buChar char="•"/></a:pPr><a:endParaRPr lang="en-US" dirty="0"><a:latin typeface="Arial" panose="020B0604020202020204" pitchFamily="34" charset="0"/><a:cs typeface="Arial" panose="020B0604020202020204" pitchFamily="34" charset="0"/></a:endParaRPr></a:p><a:p><a:r><a:rPr lang="fr-CA" dirty="1" b="0"><a:latin typeface="Arial" panose="020B0604020202020204" pitchFamily="34" charset="0"/><a:cs typeface="Arial" panose="020B0604020202020204" pitchFamily="34" charset="0"/></a:rPr><a:t>Reimbursements</a:t></a:r><a:r><a:rPr lang="fr-CA" dirty="1" baseline="0" b="0"><a:latin typeface="Arial" panose="020B0604020202020204" pitchFamily="34" charset="0"/><a:cs typeface="Arial" panose="020B0604020202020204" pitchFamily="34" charset="0"/></a:rPr><a:t> are available for A</a:t></a:r><a:r><a:rPr lang="fr-CA" dirty="1"><a:latin typeface="Arial" panose="020B0604020202020204" pitchFamily="34" charset="0"/><a:cs typeface="Arial" panose="020B0604020202020204" pitchFamily="34" charset="0"/></a:rPr><a:t>dvisors located in Quebec:</a:t></a:r></a:p><a:p><a:pPr marL="291179" indent="-291179"><a:buFont typeface="Arial" panose="020B0604020202020204" pitchFamily="34" charset="0"/><a:buChar char="•"/></a:pPr><a:r><a:rPr lang="fr-CA" dirty="1"><a:latin typeface="Arial" panose="020B0604020202020204" pitchFamily="34" charset="0"/><a:cs typeface="Arial" panose="020B0604020202020204" pitchFamily="34" charset="0"/></a:rPr><a:t>CLU $3000</a:t></a:r><a:r><a:rPr lang="fr-CA" dirty="1"><a:latin typeface="Arial" panose="020B0604020202020204" pitchFamily="34" charset="0"/><a:cs typeface="Arial" panose="020B0604020202020204" pitchFamily="34" charset="0"/></a:rPr><a:t> </a:t></a:r></a:p><a:p><a:pPr marL="291179" indent="-291179"><a:buFont typeface="Arial" panose="020B0604020202020204" pitchFamily="34" charset="0"/><a:buChar char="•"/></a:pPr><a:r><a:rPr lang="fr-CA" dirty="1"><a:latin typeface="Arial" panose="020B0604020202020204" pitchFamily="34" charset="0"/><a:cs typeface="Arial" panose="020B0604020202020204" pitchFamily="34" charset="0"/></a:rPr><a:t>F. Pl.</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$5000</a:t></a:r></a:p><a:p><a:pPr marL="0" lvl="2" indent="0"><a:buNone/></a:pPr><a:endParaRPr lang="en-US" b="0"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Advisors who are eligible to earn the award must satisfy the following criteria on the date they acquire the achievement:</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Le conseiller doit avoir atteint le niveau 3 de la CANPA ou un niveau supérieur.</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If the advisor is not at NAFYC Level 3 on the date they acquire the achievement, they have 3 months to attain NAFYC Level 3.</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Awards are only for courses completed while under contract with Sun Life Financial.</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If an Advisor’s Agreement or Manager’s Agreement (where the advisor subsequently becomes a member of management) terminates within one year of reimbursement, the full amount must be repaid to Sun Life Financial by the advisor/manager.</a:t></a:r></a:p><a:p><a:br><a:rPr lang="fr-CA" dirty="1"><a:latin typeface="Arial" panose="020B0604020202020204" pitchFamily="34" charset="0"/><a:cs typeface="Arial" panose="020B0604020202020204" pitchFamily="34" charset="0"/></a:rPr></a:br><a:r><a:rPr lang="fr-CA" dirty="1" b="1"><a:latin typeface="Arial" panose="020B0604020202020204" pitchFamily="34" charset="0"/><a:cs typeface="Arial" panose="020B0604020202020204" pitchFamily="34" charset="0"/></a:rPr><a:t>Remarque :</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SFTRAIN only frames one certificate per designation.</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There is NO reimbursement for sales associates or licensed assistants.</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We will NOT reimburse re-activation fees, prep courses, instructor-led programs or annual membership fees.</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Must be an advisor upon completion to be eligible for reimbursement.</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32</a:t></a:fld></a:p></p:txBody></p:sp></p:spTree><p:extLst><p:ext uri="{BB962C8B-B14F-4D97-AF65-F5344CB8AC3E}"><p14:creationId xmlns:p14="http://schemas.microsoft.com/office/powerpoint/2010/main" val="1233882174"/></p:ext></p:extLst></p:cSld><p:clrMapOvr><a:masterClrMapping/></p:clrMapOvr></p:notes>
</file>

<file path=ppt/notesSlides/notesSlide33.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None/></a:pPr><a:r><a:rPr lang="fr-CA" dirty="1" b="0"><a:latin typeface="Arial" panose="020B0604020202020204" pitchFamily="34" charset="0"/><a:cs typeface="Arial" panose="020B0604020202020204" pitchFamily="34" charset="0"/></a:rPr><a:t>The are some additional accompanying designations for you</a:t></a:r><a:r><a:rPr lang="fr-CA" dirty="1" baseline="0" b="0"><a:latin typeface="Arial" panose="020B0604020202020204" pitchFamily="34" charset="0"/><a:cs typeface="Arial" panose="020B0604020202020204" pitchFamily="34" charset="0"/></a:rPr><a:t> to consider as well.</a:t></a:r></a:p><a:p><a:pPr marL="0" lvl="2" indent="0"><a:buNone/></a:pPr><a:r><a:rPr lang="fr-CA" dirty="1" b="0" baseline="0"><a:latin typeface="Arial" panose="020B0604020202020204" pitchFamily="34" charset="0"/><a:cs typeface="Arial" panose="020B0604020202020204" pitchFamily="34" charset="0"/></a:rPr><a:t>We’ll look at those now.</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291179" indent="-291179"><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33</a:t></a:fld></a:p></p:txBody></p:sp></p:spTree><p:extLst><p:ext uri="{BB962C8B-B14F-4D97-AF65-F5344CB8AC3E}"><p14:creationId xmlns:p14="http://schemas.microsoft.com/office/powerpoint/2010/main" val="4104542973"/></p:ext></p:extLst></p:cSld><p:clrMapOvr><a:masterClrMapping/></p:clrMapOvr></p:notes>
</file>

<file path=ppt/notesSlides/notesSlide34.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defTabSz="931774"><a:lnSpc><a:spcPct val="90000"/></a:lnSpc><a:spcBef><a:spcPts val="1019"/></a:spcBef><a:buClr><a:schemeClr val="accent5"/></a:buClr></a:pPr><a:r><a:rPr lang="fr-CA" dirty="1"><a:latin typeface="Arial" panose="020B0604020202020204" pitchFamily="34" charset="0"/><a:cs typeface="Arial" panose="020B0604020202020204" pitchFamily="34" charset="0"/></a:rPr><a:t>The</a:t></a:r><a:r><a:rPr lang="fr-CA" dirty="1" baseline="0"><a:latin typeface="Arial" panose="020B0604020202020204" pitchFamily="34" charset="0"/><a:cs typeface="Arial" panose="020B0604020202020204" pitchFamily="34" charset="0"/></a:rPr><a:t> two accompanying designations that we will look at are:</a:t></a:r></a:p><a:p><a:pPr marL="174708" indent="-174708" defTabSz="931774"><a:lnSpc><a:spcPct val="90000"/></a:lnSpc><a:spcBef><a:spcPts val="1019"/></a:spcBef><a:buClr><a:schemeClr val="accent5"/></a:buClr><a:buFont typeface="Arial" panose="020B0604020202020204" pitchFamily="34" charset="0"/><a:buChar char="•"/></a:pPr><a:r><a:rPr lang="fr-CA" dirty="1" baseline="0"><a:latin typeface="Arial" panose="020B0604020202020204" pitchFamily="34" charset="0"/><a:cs typeface="Arial" panose="020B0604020202020204" pitchFamily="34" charset="0"/></a:rPr><a:t>Conseiller en entreprise familiale</a:t></a:r></a:p><a:p><a:pPr marL="174708" indent="-174708" defTabSz="931774"><a:lnSpc><a:spcPct val="90000"/></a:lnSpc><a:spcBef><a:spcPts val="1019"/></a:spcBef><a:buClr><a:schemeClr val="accent5"/></a:buClr><a:buFont typeface="Arial" panose="020B0604020202020204" pitchFamily="34" charset="0"/><a:buChar char="•"/></a:pPr><a:r><a:rPr lang="fr-CA" dirty="1" baseline="0"><a:latin typeface="Arial" panose="020B0604020202020204" pitchFamily="34" charset="0"/><a:cs typeface="Arial" panose="020B0604020202020204" pitchFamily="34" charset="0"/></a:rPr><a:t>Trust and Estate Practitioner (TEP)</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34</a:t></a:fld></a:p></p:txBody></p:sp></p:spTree><p:extLst><p:ext uri="{BB962C8B-B14F-4D97-AF65-F5344CB8AC3E}"><p14:creationId xmlns:p14="http://schemas.microsoft.com/office/powerpoint/2010/main" val="1710533407"/></p:ext></p:extLst></p:cSld><p:clrMapOvr><a:masterClrMapping/></p:clrMapOvr></p:notes>
</file>

<file path=ppt/notesSlides/notesSlide35.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So what is a FEA?</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A family enterprise advisor is trained to lead a team of multi disciplinary advisors as the central voice to understand and address the needs of the Family enterprise.</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An FEA learns to speak the language of the family enterprise and to understand and address the unique challenges faced by families, their business, and their relationships.</a:t></a:r></a:p><a:p><a:endParaRPr lang="en-US" dirty="0"><a:latin typeface="Arial" panose="020B0604020202020204" pitchFamily="34" charset="0"/><a:cs typeface="Arial" panose="020B0604020202020204" pitchFamily="34" charset="0"/></a:endParaRPr></a:p><a:p><a:r><a:rPr lang="fr-CA" dirty="1" b="1"><a:latin typeface="Arial" panose="020B0604020202020204" pitchFamily="34" charset="0"/><a:cs typeface="Arial" panose="020B0604020202020204" pitchFamily="34" charset="0"/></a:rPr><a:t>L’occasion :</a:t></a:r></a:p><a:p><a:pPr marL="174708" indent="-174708" fontAlgn="base"><a:buFont typeface="Arial" panose="020B0604020202020204" pitchFamily="34" charset="0"/><a:buChar char="•"/></a:pPr><a:r><a:rPr lang="fr-CA" dirty="1"><a:latin typeface="Arial" panose="020B0604020202020204" pitchFamily="34" charset="0"/><a:cs typeface="Arial" panose="020B0604020202020204" pitchFamily="34" charset="0"/></a:rPr><a:t>Family business directly generates nearly 50% of private sector GDP, annually.</a:t></a:r></a:p><a:p><a:pPr marL="174708" indent="-174708" fontAlgn="base"><a:buFont typeface="Arial" panose="020B0604020202020204" pitchFamily="34" charset="0"/><a:buChar char="•"/></a:pPr><a:r><a:rPr lang="fr-CA" dirty="1"><a:latin typeface="Arial" panose="020B0604020202020204" pitchFamily="34" charset="0"/><a:cs typeface="Arial" panose="020B0604020202020204" pitchFamily="34" charset="0"/></a:rPr><a:t>Family enterprise employs roughly 7 million Canadians.</a:t></a:r></a:p><a:p><a:pPr marL="174708" indent="-174708" fontAlgn="base"><a:buFont typeface="Arial" panose="020B0604020202020204" pitchFamily="34" charset="0"/><a:buChar char="•"/></a:pPr><a:r><a:rPr lang="fr-CA" dirty="1"><a:latin typeface="Arial" panose="020B0604020202020204" pitchFamily="34" charset="0"/><a:cs typeface="Arial" panose="020B0604020202020204" pitchFamily="34" charset="0"/></a:rPr><a:t>Family businesses account for 90% of jobs generated by small and medium-sized companies in Canada.</a:t></a:r></a:p><a:p><a:pPr marL="174708" indent="-174708" fontAlgn="base"><a:buFont typeface="Arial" panose="020B0604020202020204" pitchFamily="34" charset="0"/><a:buChar char="•"/></a:pPr><a:r><a:rPr lang="fr-CA" dirty="1"><a:latin typeface="Arial" panose="020B0604020202020204" pitchFamily="34" charset="0"/><a:cs typeface="Arial" panose="020B0604020202020204" pitchFamily="34" charset="0"/></a:rPr><a:t>Over 50% of all charitable donations are given by family businesses.</a:t></a:r></a:p><a:p><a:pPr marL="174708" indent="-174708" fontAlgn="base"><a:buFont typeface="Arial" panose="020B0604020202020204" pitchFamily="34" charset="0"/><a:buChar char="•"/></a:pPr><a:endParaRPr lang="en-CA" dirty="0"><a:latin typeface="Arial" panose="020B0604020202020204" pitchFamily="34" charset="0"/><a:cs typeface="Arial" panose="020B0604020202020204" pitchFamily="34" charset="0"/></a:endParaRPr></a:p><a:p><a:pPr fontAlgn="base"/><a:r><a:rPr lang="fr-CA" dirty="1"><a:latin typeface="Arial" panose="020B0604020202020204" pitchFamily="34" charset="0"/><a:cs typeface="Arial" panose="020B0604020202020204" pitchFamily="34" charset="0"/></a:rPr><a:t>The FEA™ designation will reinforce your standing and expertise in the growing family business sector of the business world and help you bring family focused and thoughtful solutions to the family table.</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35</a:t></a:fld></a:p></p:txBody></p:sp></p:spTree><p:extLst><p:ext uri="{BB962C8B-B14F-4D97-AF65-F5344CB8AC3E}"><p14:creationId xmlns:p14="http://schemas.microsoft.com/office/powerpoint/2010/main" val="300486870"/></p:ext></p:extLst></p:cSld><p:clrMapOvr><a:masterClrMapping/></p:clrMapOvr></p:notes>
</file>

<file path=ppt/notesSlides/notesSlide36.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How is the FEA earned?</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The FEA Program consists of six highly engaging modules and a capstone project.</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designation is granted to qualified professionals who fulfill this education criteria and complete a certification process.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FEA Program, offered through partner universities, is a prerequisite to earning the FEA designation.</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The modules</a:t></a:r><a:r><a:rPr lang="fr-CA" dirty="1" baseline="0"><a:latin typeface="Arial" panose="020B0604020202020204" pitchFamily="34" charset="0"/><a:cs typeface="Arial" panose="020B0604020202020204" pitchFamily="34" charset="0"/></a:rPr><a:t> are taught in 2 – 3 day full day increments.</a:t></a:r><a:r><a:rPr lang="fr-CA" dirty="1" baseline="0"><a:latin typeface="Arial" panose="020B0604020202020204" pitchFamily="34" charset="0"/><a:cs typeface="Arial" panose="020B0604020202020204" pitchFamily="34" charset="0"/></a:rPr><a:t> </a:t></a:r><a:r><a:rPr lang="fr-CA" dirty="1" baseline="0"><a:latin typeface="Arial" panose="020B0604020202020204" pitchFamily="34" charset="0"/><a:cs typeface="Arial" panose="020B0604020202020204" pitchFamily="34" charset="0"/></a:rPr><a:t>For example, a sample schedule may run from October – June with 1 module covered per month (2 or 3 back to back days).</a:t></a:r></a:p><a:p><a:endParaRPr lang="en-CA" baseline="0"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The FEA program is offered in three major centres in Canada; Vancouver, Calgary and Toronto.</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New cohorts of the program start on a semi-annual or annual basis in each centre to provide prospective designates with the flexibility to choose the timing that will work best for them.</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courses can be completely in roughly 7 – 10 months depending on location, etc.</a:t></a:r><a:r><a:rPr lang="fr-CA" dirty="1"><a:latin typeface="Arial" panose="020B0604020202020204" pitchFamily="34" charset="0"/><a:cs typeface="Arial" panose="020B0604020202020204" pitchFamily="34" charset="0"/></a:rPr><a:t> </a:t></a:r></a:p><a:p><a:endParaRPr lang="en-US" dirty="0"><a:latin typeface="Arial" panose="020B0604020202020204" pitchFamily="34" charset="0"/><a:cs typeface="Arial" panose="020B0604020202020204" pitchFamily="34" charset="0"/></a:endParaRPr></a:p><a:p><a:pPr defTabSz="465887"><a:defRPr/></a:pPr><a:r><a:rPr lang="fr-CA" dirty="1"><a:latin typeface="Arial" panose="020B0604020202020204" pitchFamily="34" charset="0"/><a:cs typeface="Arial" panose="020B0604020202020204" pitchFamily="34" charset="0"/></a:rPr><a:t>Following the successful completion of the modules and capstone, a written exam and oral assessment must be completed.</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Only candidates who pass the written examination can participate in the oral assessment, and therefore, a minimum three-week period is required between the two exams.</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36</a:t></a:fld></a:p></p:txBody></p:sp></p:spTree><p:extLst><p:ext uri="{BB962C8B-B14F-4D97-AF65-F5344CB8AC3E}"><p14:creationId xmlns:p14="http://schemas.microsoft.com/office/powerpoint/2010/main" val="476815447"/></p:ext></p:extLst></p:cSld><p:clrMapOvr><a:masterClrMapping/></p:clrMapOvr></p:notes>
</file>

<file path=ppt/notesSlides/notesSlide37.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47776" y="2988526"/><a:ext cx="5982208" cy="6282939"/></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174708" indent="-174708"><a:buFont typeface="Arial" panose="020B0604020202020204" pitchFamily="34" charset="0"/><a:buChar char="•"/></a:pPr><a:r><a:rPr lang="fr-CA" dirty="1" baseline="0"><a:latin typeface="Arial" panose="020B0604020202020204" pitchFamily="34" charset="0"/><a:cs typeface="Arial" panose="020B0604020202020204" pitchFamily="34" charset="0"/></a:rPr><a:t>Let’s hear what a Mark Arruda, AVP, Insurance Product Management, Insurance Management, Insurance Solutions has to say on this topic.</a:t></a:r></a:p><a:p><a:pPr marL="174708" indent="-174708"><a:buFont typeface="Arial" panose="020B0604020202020204" pitchFamily="34" charset="0"/><a:buChar char="•"/></a:pPr><a:endParaRPr lang="en-US" baseline="0"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r><a:rPr lang="fr-CA" dirty="1" b="1"><a:latin typeface="Arial" panose="020B0604020202020204" pitchFamily="34" charset="0"/><a:cs typeface="Arial" panose="020B0604020202020204" pitchFamily="34" charset="0"/></a:rPr><a:t> </a:t></a:r></a:p><a:p><a:pPr marL="0" lvl="7" indent="0"><a:buNone/></a:pPr><a:r><a:rPr lang="fr-CA" dirty="1" b="0" baseline="0"><a:latin typeface="Arial" panose="020B0604020202020204" pitchFamily="34" charset="0"/><a:cs typeface="Arial" panose="020B0604020202020204" pitchFamily="34" charset="0"/></a:rPr><a:t>Play the video.</a:t></a:r><a:r><a:rPr lang="fr-CA" dirty="1" b="0" baseline="0"><a:latin typeface="Arial" panose="020B0604020202020204" pitchFamily="34" charset="0"/><a:cs typeface="Arial" panose="020B0604020202020204" pitchFamily="34" charset="0"/></a:rPr><a:t> </a:t></a:r><a:r><a:rPr lang="fr-CA" dirty="1" b="0" baseline="0"><a:latin typeface="Arial" panose="020B0604020202020204" pitchFamily="34" charset="0"/><a:cs typeface="Arial" panose="020B0604020202020204" pitchFamily="34" charset="0"/></a:rPr><a:t>***</a:t></a:r><a:r><a:rPr lang="fr-CA" dirty="1" b="1" baseline="0"><a:latin typeface="Arial" panose="020B0604020202020204" pitchFamily="34" charset="0"/><a:cs typeface="Arial" panose="020B0604020202020204" pitchFamily="34" charset="0"/></a:rPr><a:t>Mark Arruda.mp4 (EN) / Mark Arruda – Rev1.mp4 (FR)***</a:t></a:r></a:p><a:p><a:pPr marL="0" lvl="7" indent="0"><a:buNone/></a:pPr><a:r><a:rPr lang="fr-CA" dirty="1" b="0" baseline="0"><a:latin typeface="Arial" panose="020B0604020202020204" pitchFamily="34" charset="0"/><a:cs typeface="Arial" panose="020B0604020202020204" pitchFamily="34" charset="0"/></a:rPr><a:t>Videos can be found here: https://sunlifefinancial.sharepoint.com/sites/IIW/DISTEXCE/Business%20Initiative%20Team%20Documents/Forms/AllItems.aspx?viewid=e0209134-7bc0-4621-81ce-e40d027aed81&amp;id=%2Fsites%2FIIW%2FDISTEXCE%2FBusiness%20Initiative%20Team%20Documents%2FOther%20Items%2FBusiness%20Owner%2FTraining%20Curriculum%2FBranded%20Sessions</a:t></a:r></a:p><a:p><a:pPr marL="0" lvl="2" indent="0"><a:buSzPct val="100000"/><a:buNone/><a:defRPr/></a:pPr><a:endParaRPr lang="en-US" b="0" baseline="0" dirty="0"><a:latin typeface="Arial" panose="020B0604020202020204" pitchFamily="34" charset="0"/><a:cs typeface="Arial" panose="020B0604020202020204" pitchFamily="34" charset="0"/></a:endParaRPr></a:p><a:p><a:pPr lvl="8"/><a:r><a:rPr lang="fr-CA" dirty="1" b="1"><a:latin typeface="Arial" panose="020B0604020202020204" pitchFamily="34" charset="0"/><a:cs typeface="Arial" panose="020B0604020202020204" pitchFamily="34" charset="0"/></a:rPr><a:t>ASK:</a:t></a:r><a:r><a:rPr lang="fr-CA" dirty="1" b="1"><a:latin typeface="Arial" panose="020B0604020202020204" pitchFamily="34" charset="0"/><a:cs typeface="Arial" panose="020B0604020202020204" pitchFamily="34" charset="0"/></a:rPr><a:t> </a:t></a:r></a:p><a:p><a:pPr marL="0" lvl="7" indent="0"><a:buNone/></a:pPr><a:r><a:rPr lang="fr-CA" dirty="1" b="1" baseline="0"><a:latin typeface="Arial" panose="020B0604020202020204" pitchFamily="34" charset="0"/><a:cs typeface="Arial" panose="020B0604020202020204" pitchFamily="34" charset="0"/></a:rPr><a:t>What stood out for you as you listened to the video?</a:t></a:r></a:p><a:p><a:pPr marL="0" lvl="2" indent="0"><a:buSzPct val="100000"/><a:buNone/><a:defRPr/></a:pPr><a:endParaRPr lang="en-US" b="0" baseline="0" dirty="0"><a:latin typeface="Arial" panose="020B0604020202020204" pitchFamily="34" charset="0"/><a:cs typeface="Arial" panose="020B0604020202020204" pitchFamily="34" charset="0"/></a:endParaRPr></a:p><a:p><a:pPr lvl="8"/><a:r><a:rPr lang="fr-CA" dirty="1" b="1"><a:latin typeface="Arial" panose="020B0604020202020204" pitchFamily="34" charset="0"/><a:cs typeface="Arial" panose="020B0604020202020204" pitchFamily="34" charset="0"/></a:rPr><a:t>ASK:</a:t></a:r><a:r><a:rPr lang="fr-CA" dirty="1" b="1"><a:latin typeface="Arial" panose="020B0604020202020204" pitchFamily="34" charset="0"/><a:cs typeface="Arial" panose="020B0604020202020204" pitchFamily="34" charset="0"/></a:rPr><a:t> </a:t></a:r></a:p><a:p><a:pPr marL="0" lvl="7" indent="0"><a:buNone/></a:pPr><a:r><a:rPr lang="fr-CA" dirty="1" b="1" baseline="0"><a:latin typeface="Arial" panose="020B0604020202020204" pitchFamily="34" charset="0"/><a:cs typeface="Arial" panose="020B0604020202020204" pitchFamily="34" charset="0"/></a:rPr><a:t>Does anyone else have experience with this designation that they would like to share?</a:t></a:r></a:p><a:p><a:pPr marL="0" lvl="7" indent="0"><a:buNone/></a:pPr><a:endParaRPr lang="en-CA" b="0" baseline="0"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r><a:rPr lang="fr-CA" dirty="1" b="1"><a:latin typeface="Arial" panose="020B0604020202020204" pitchFamily="34" charset="0"/><a:cs typeface="Arial" panose="020B0604020202020204" pitchFamily="34" charset="0"/></a:rPr><a:t> </a:t></a:r></a:p><a:p><a:pPr marL="0" lvl="2" indent="0" defTabSz="465887"><a:buNone/><a:defRPr/></a:pPr><a:r><a:rPr lang="fr-CA" dirty="1"><a:latin typeface="Arial" panose="020B0604020202020204" pitchFamily="34" charset="0"/><a:cs typeface="Arial" panose="020B0604020202020204" pitchFamily="34" charset="0"/></a:rPr><a:t>REMARQUE :</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This designation</a:t></a:r><a:r><a:rPr lang="fr-CA" dirty="1" baseline="0"><a:latin typeface="Arial" panose="020B0604020202020204" pitchFamily="34" charset="0"/><a:cs typeface="Arial" panose="020B0604020202020204" pitchFamily="34" charset="0"/></a:rPr><a:t> was just recently approved as something that advisors can include on their business cards, etc.</a:t></a:r></a:p><a:p><a:pPr marL="0" lvl="7" indent="0"><a:buNone/></a:pPr><a:r><a:rPr lang="fr-CA" dirty="1" b="0" baseline="0"><a:latin typeface="Arial" panose="020B0604020202020204" pitchFamily="34" charset="0"/><a:cs typeface="Arial" panose="020B0604020202020204" pitchFamily="34" charset="0"/></a:rPr><a:t>Écoutez et commentez les réponses des participants au fur et à mesure.</a:t></a:r><a:r><a:rPr lang="fr-CA" dirty="1" b="0" baseline="0"><a:latin typeface="Arial" panose="020B0604020202020204" pitchFamily="34" charset="0"/><a:cs typeface="Arial" panose="020B0604020202020204" pitchFamily="34" charset="0"/></a:rPr><a:t> </a:t></a:r></a:p><a:p><a:endParaRPr lang="en-CA" baseline="0" dirty="0"><a:latin typeface="Arial" panose="020B0604020202020204" pitchFamily="34" charset="0"/><a:cs typeface="Arial" panose="020B0604020202020204" pitchFamily="34" charset="0"/></a:endParaRPr></a:p><a:p><a:pPr marL="0" lvl="7" indent="0" defTabSz="492489"><a:buNone/><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0" lvl="7" indent="0"><a:buNone/></a:pPr><a:endParaRPr lang="en-US" b="0"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5"/></p:nvPr></p:nvSpPr><p:spPr/><p:txBody><a:bodyPr/><a:lstStyle/><a:p><a:fld id="{D6F069A4-C191-4C67-A97D-61BB4EE7A60E}" type="slidenum"><a:rPr lang="en-CA" smtClean="0"/><a:t>37</a:t></a:fld></a:p></p:txBody></p:sp></p:spTree><p:extLst><p:ext uri="{BB962C8B-B14F-4D97-AF65-F5344CB8AC3E}"><p14:creationId xmlns:p14="http://schemas.microsoft.com/office/powerpoint/2010/main" val="2967849687"/></p:ext></p:extLst></p:cSld><p:clrMapOvr><a:masterClrMapping/></p:clrMapOvr></p:notes>
</file>

<file path=ppt/notesSlides/notesSlide38.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So what is a TEP?</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The TEP designation demonstrates to clients and employers that you have an advanced understanding of the trust and estates field and that you take a proactive approach to being at the forefront of the latest developments in the industry.</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pPr marL="0" lvl="2" indent="0"><a:buNone/></a:pPr><a:r><a:rPr lang="fr-CA" dirty="1" b="1"><a:latin typeface="Arial" panose="020B0604020202020204" pitchFamily="34" charset="0"/><a:cs typeface="Arial" panose="020B0604020202020204" pitchFamily="34" charset="0"/></a:rPr><a:t>Play the following video: </a:t></a:r><a:r><a:rPr lang="fr-CA" dirty="1"><a:latin typeface="Arial" panose="020B0604020202020204" pitchFamily="34" charset="0"/><a:cs typeface="Arial" panose="020B0604020202020204" pitchFamily="34" charset="0"/><a:hlinkClick r:id="rId3"/></a:rPr><a:t>https://youtu.be/sEGLLr_P_mw</a:t></a:r></a:p><a:p><a:pPr marL="0" lvl="2" indent="0"><a:buNone/></a:pPr><a:endParaRPr lang="en-CA" b="1"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38</a:t></a:fld></a:p></p:txBody></p:sp></p:spTree><p:extLst><p:ext uri="{BB962C8B-B14F-4D97-AF65-F5344CB8AC3E}"><p14:creationId xmlns:p14="http://schemas.microsoft.com/office/powerpoint/2010/main" val="562040531"/></p:ext></p:extLst></p:cSld><p:clrMapOvr><a:masterClrMapping/></p:clrMapOvr></p:notes>
</file>

<file path=ppt/notesSlides/notesSlide39.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There are 4 different routes to earn a TEP Designation:</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Certificate in Estate and Trust Administration</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Assessment by Exam (diploma program)</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Assessment by Essay</a:t></a:r></a:p><a:p><a:pPr marL="174708" indent="-174708"><a:buFont typeface="Arial" panose="020B0604020202020204" pitchFamily="34" charset="0"/><a:buChar char="•"/></a:pPr><a:r><a:rPr lang="fr-CA" dirty="1"><a:latin typeface="Arial" panose="020B0604020202020204" pitchFamily="34" charset="0"/><a:cs typeface="Arial" panose="020B0604020202020204" pitchFamily="34" charset="0"/></a:rPr><a:t>Assessment by Expertise</a:t></a:r></a:p><a:p><a:pPr marL="174708" indent="-174708"><a:buFont typeface="Arial" panose="020B0604020202020204" pitchFamily="34" charset="0"/><a:buChar char="•"/></a:pPr><a:endParaRPr lang="en-CA"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Depending on the route “selected’, the requirements and costs to earn this designation differ.</a:t></a:r><a:r><a:rPr lang="fr-CA" dirty="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39</a:t></a:fld></a:p></p:txBody></p:sp></p:spTree><p:extLst><p:ext uri="{BB962C8B-B14F-4D97-AF65-F5344CB8AC3E}"><p14:creationId xmlns:p14="http://schemas.microsoft.com/office/powerpoint/2010/main" val="1780238062"/></p:ext></p:extLst></p:cSld><p:clrMapOvr><a:masterClrMapping/></p:clrMapOvr></p:notes>
</file>

<file path=ppt/notesSlides/notesSlide4.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09775" y="376238"/><a:ext cx="2967038" cy="1668462"/></a:xfrm></p:spPr></p:sp><p:sp><p:nvSpPr><p:cNvPr id="3" name="Notes Placeholder 2"/><p:cNvSpPr><a:spLocks noGrp="1"/></p:cNvSpPr><p:nvPr><p:ph type="body" idx="1"/></p:nvPr></p:nvSpPr><p:spPr><a:xfrm><a:off x="689912" y="2271531"/><a:ext cx="5608320" cy="5752148"/></a:xfrm></p:spPr><p:txBody><a:bodyPr/><a:lstStyle/><a:p><a:pPr lvl="1"/><a:r><a:rPr lang="fr-CA" dirty="1" b="1"><a:latin typeface="Arial" panose="020B0604020202020204" pitchFamily="34" charset="0"/><a:cs typeface="Arial" panose="020B0604020202020204" pitchFamily="34" charset="0"/></a:rPr><a:t>NOTE À L’ANIMATEUR :</a:t></a:r></a:p></a:p></a:p></a:p></a:p></a:p><a:p><a:pPr marL="0" lvl="2" indent="0"><a:buNone/></a:pPr><a:r><a:rPr lang="fr-CA" dirty="1" b="0"><a:latin typeface="Arial" panose="020B0604020202020204" pitchFamily="34" charset="0"/><a:cs typeface="Arial" panose="020B0604020202020204" pitchFamily="34" charset="0"/></a:rPr><a:t>Tout en présentant l’ordre du jour, faites référence aux réponses des participants au sujet de ce qu’ils espèrent apprendre au cours de la séance.</a:t></a:r><a:r><a:rPr lang="fr-CA" dirty="1" baseline="0" b="0"><a:latin typeface="Arial" panose="020B0604020202020204" pitchFamily="34" charset="0"/><a:cs typeface="Arial" panose="020B0604020202020204" pitchFamily="34" charset="0"/></a:rPr><a:t> </a:t></a:r></a:p><a:p><a:pPr marL="0" lvl="2" indent="0"><a:buNone/></a:pPr><a:r><a:rPr lang="fr-CA" dirty="1" b="0" baseline="0"><a:latin typeface="Arial" panose="020B0604020202020204" pitchFamily="34" charset="0"/><a:cs typeface="Arial" panose="020B0604020202020204" pitchFamily="34" charset="0"/></a:rPr><a:t>Précisez la matière qui sera vue aujourd’hui.</a:t></a:r></a:p><a:p><a:pPr marL="0" lvl="2" indent="0"><a:buNone/></a:pPr><a:endParaRPr lang="en-US" b="1"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p><a:pPr marL="0" lvl="7" indent="0"><a:buNone/></a:pPr><a:r><a:rPr lang="fr-CA" dirty="1" b="0" baseline="0"><a:latin typeface="Arial" panose="020B0604020202020204" pitchFamily="34" charset="0"/><a:cs typeface="Arial" panose="020B0604020202020204" pitchFamily="34" charset="0"/></a:rPr><a:t>Aujourd’hui, nous examinerons les titres professionnels et leur valeur.</a:t></a:r></a:p><a:p><a:pPr marL="0" lvl="7" indent="0"><a:buNone/></a:pPr><a:r><a:rPr lang="fr-CA" dirty="1" b="0" baseline="0"><a:latin typeface="Arial" panose="020B0604020202020204" pitchFamily="34" charset="0"/><a:cs typeface="Arial" panose="020B0604020202020204" pitchFamily="34" charset="0"/></a:rPr><a:t>Voici ce que nous aborderons :</a:t></a:r></a:p><a:p><a:pPr marL="232943" indent="-232943"><a:buFont typeface="Arial" panose="020B0604020202020204" pitchFamily="34" charset="0"/><a:buChar char="•"/></a:pPr><a:r><a:rPr lang="fr-CA" dirty="1"><a:latin typeface="Arial" panose="020B0604020202020204" pitchFamily="34" charset="0"/><a:cs typeface="Arial" panose="020B0604020202020204" pitchFamily="34" charset="0"/></a:rPr><a:t>Aperçu de l’industrie</a:t></a:r></a:p><a:p><a:pPr marL="232943" indent="-232943"><a:buFont typeface="Arial" panose="020B0604020202020204" pitchFamily="34" charset="0"/><a:buChar char="•"/></a:pPr><a:r><a:rPr lang="fr-CA" dirty="1"><a:latin typeface="Arial" panose="020B0604020202020204" pitchFamily="34" charset="0"/><a:cs typeface="Arial" panose="020B0604020202020204" pitchFamily="34" charset="0"/></a:rPr><a:t>Changements réglementaires à l’horizon</a:t></a:r></a:p><a:p><a:pPr marL="232943" indent="-232943"><a:buFont typeface="Arial" panose="020B0604020202020204" pitchFamily="34" charset="0"/><a:buChar char="•"/></a:pPr><a:r><a:rPr lang="fr-CA" dirty="1"><a:latin typeface="Arial" panose="020B0604020202020204" pitchFamily="34" charset="0"/><a:cs typeface="Arial" panose="020B0604020202020204" pitchFamily="34" charset="0"/></a:rPr><a:t>Avantages des titres</a:t></a:r></a:p><a:p><a:pPr marL="232943" indent="-232943"><a:buFont typeface="Arial" panose="020B0604020202020204" pitchFamily="34" charset="0"/><a:buChar char="•"/></a:pPr><a:r><a:rPr lang="fr-CA" dirty="1"><a:latin typeface="Arial" panose="020B0604020202020204" pitchFamily="34" charset="0"/><a:cs typeface="Arial" panose="020B0604020202020204" pitchFamily="34" charset="0"/></a:rPr><a:t>Titres professionnels essentiels en planification financière</a:t></a:r></a:p><a:p><a:pPr marL="232943" indent="-232943"><a:buFont typeface="Arial" panose="020B0604020202020204" pitchFamily="34" charset="0"/><a:buChar char="•"/></a:pPr><a:r><a:rPr lang="fr-CA" dirty="1" baseline="0"><a:latin typeface="Arial" panose="020B0604020202020204" pitchFamily="34" charset="0"/><a:cs typeface="Arial" panose="020B0604020202020204" pitchFamily="34" charset="0"/></a:rPr><a:t>Titres d’accompagnement</a:t></a:r></a:p><a:p><a:endParaRPr lang="en-CA" dirty="0"><a:latin typeface="Arial" panose="020B0604020202020204" pitchFamily="34" charset="0"/><a:cs typeface="Arial" panose="020B0604020202020204" pitchFamily="34" charset="0"/></a:endParaRPr></a:p><a:p><a:pPr marL="0" lvl="7" indent="0"><a:buNone/></a:pPr><a:endParaRPr lang="en-CA" b="0" baseline="0"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pPr marL="0" lvl="7" indent="0"><a:buNone/></a:pPr><a:endParaRPr lang="en-CA" b="0" baseline="0" dirty="0"><a:latin typeface="Arial" panose="020B0604020202020204" pitchFamily="34" charset="0"/><a:cs typeface="Arial" panose="020B0604020202020204" pitchFamily="34" charset="0"/></a:endParaRPr></a:p><a:p><a:pPr marL="0" lvl="7" indent="0" defTabSz="465887"><a:buNone/><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0" lvl="7" indent="0" defTabSz="465887"><a:buNone/><a:defRPr/></a:pPr><a:endParaRPr lang="en-US" i="1" baseline="0"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5"/></p:nvPr></p:nvSpPr><p:spPr/><p:txBody><a:bodyPr/><a:lstStyle/><a:p><a:fld id="{D6F069A4-C191-4C67-A97D-61BB4EE7A60E}" type="slidenum"><a:rPr lang="en-CA" smtClean="0"/><a:t>4</a:t></a:fld></a:p></p:txBody></p:sp></p:spTree><p:extLst><p:ext uri="{BB962C8B-B14F-4D97-AF65-F5344CB8AC3E}"><p14:creationId xmlns:p14="http://schemas.microsoft.com/office/powerpoint/2010/main" val="2464782648"/></p:ext></p:extLst></p:cSld><p:clrMapOvr><a:masterClrMapping/></p:clrMapOvr></p:notes>
</file>

<file path=ppt/notesSlides/notesSlide40.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47776" y="2988526"/><a:ext cx="5982208" cy="6282939"/></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174708" indent="-174708"><a:buFont typeface="Arial" panose="020B0604020202020204" pitchFamily="34" charset="0"/><a:buChar char="•"/></a:pPr><a:r><a:rPr lang="fr-CA" dirty="1" baseline="0"><a:latin typeface="Arial" panose="020B0604020202020204" pitchFamily="34" charset="0"/><a:cs typeface="Arial" panose="020B0604020202020204" pitchFamily="34" charset="0"/></a:rPr><a:t>Let’s hear what a </a:t></a:r><a:r><a:rPr lang="fr-CA" dirty="1" b="1"><a:latin typeface="Arial" panose="020B0604020202020204" pitchFamily="34" charset="0"/><a:cs typeface="Arial" panose="020B0604020202020204" pitchFamily="34" charset="0"/></a:rPr><a:t>Nevila Lato-Tershana, Regional Sales Director, Third Party Distribution </a:t></a:r><a:r><a:rPr lang="fr-CA" dirty="1" baseline="0"><a:latin typeface="Arial" panose="020B0604020202020204" pitchFamily="34" charset="0"/><a:cs typeface="Arial" panose="020B0604020202020204" pitchFamily="34" charset="0"/></a:rPr><a:t>has to say on this topic.</a:t></a:r></a:p><a:p><a:pPr marL="174708" indent="-174708"><a:buFont typeface="Arial" panose="020B0604020202020204" pitchFamily="34" charset="0"/><a:buChar char="•"/></a:pPr><a:endParaRPr lang="en-US" baseline="0"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r><a:rPr lang="fr-CA" dirty="1" b="1"><a:latin typeface="Arial" panose="020B0604020202020204" pitchFamily="34" charset="0"/><a:cs typeface="Arial" panose="020B0604020202020204" pitchFamily="34" charset="0"/></a:rPr><a:t> </a:t></a:r></a:p><a:p><a:pPr marL="0" lvl="7" indent="0"><a:buNone/></a:pPr><a:r><a:rPr lang="fr-CA" dirty="1" b="0" baseline="0"><a:latin typeface="Arial" panose="020B0604020202020204" pitchFamily="34" charset="0"/><a:cs typeface="Arial" panose="020B0604020202020204" pitchFamily="34" charset="0"/></a:rPr><a:t>Play the video.</a:t></a:r><a:r><a:rPr lang="fr-CA" dirty="1" b="0" baseline="0"><a:latin typeface="Arial" panose="020B0604020202020204" pitchFamily="34" charset="0"/><a:cs typeface="Arial" panose="020B0604020202020204" pitchFamily="34" charset="0"/></a:rPr><a:t> </a:t></a:r><a:r><a:rPr lang="fr-CA" dirty="1" b="0" baseline="0"><a:latin typeface="Arial" panose="020B0604020202020204" pitchFamily="34" charset="0"/><a:cs typeface="Arial" panose="020B0604020202020204" pitchFamily="34" charset="0"/></a:rPr><a:t>***</a:t></a:r><a:r><a:rPr lang="fr-CA" dirty="1" b="1" baseline="0"><a:latin typeface="Arial" panose="020B0604020202020204" pitchFamily="34" charset="0"/><a:cs typeface="Arial" panose="020B0604020202020204" pitchFamily="34" charset="0"/></a:rPr><a:t>Nevila Lato-Tershana.mp4 (EN) / Nevila Lato-Tershana – Rev1.mp4 (FR)***</a:t></a:r></a:p><a:p><a:pPr marL="0" lvl="7" indent="0"><a:buNone/></a:pPr><a:r><a:rPr lang="fr-CA" dirty="1" b="0" baseline="0"><a:latin typeface="Arial" panose="020B0604020202020204" pitchFamily="34" charset="0"/><a:cs typeface="Arial" panose="020B0604020202020204" pitchFamily="34" charset="0"/></a:rPr><a:t>Videos can be found here: https://sunlifefinancial.sharepoint.com/sites/IIW/DISTEXCE/Business%20Initiative%20Team%20Documents/Forms/AllItems.aspx?viewid=e0209134-7bc0-4621-81ce-e40d027aed81&amp;id=%2Fsites%2FIIW%2FDISTEXCE%2FBusiness%20Initiative%20Team%20Documents%2FOther%20Items%2FBusiness%20Owner%2FTraining%20Curriculum%2FBranded%20Sessions</a:t></a:r></a:p><a:p><a:pPr marL="0" lvl="2" indent="0"><a:buSzPct val="100000"/><a:buNone/><a:defRPr/></a:pPr><a:endParaRPr lang="en-US" b="0" baseline="0" dirty="0"><a:latin typeface="Arial" panose="020B0604020202020204" pitchFamily="34" charset="0"/><a:cs typeface="Arial" panose="020B0604020202020204" pitchFamily="34" charset="0"/></a:endParaRPr></a:p><a:p><a:pPr lvl="8"/><a:r><a:rPr lang="fr-CA" dirty="1" b="1"><a:latin typeface="Arial" panose="020B0604020202020204" pitchFamily="34" charset="0"/><a:cs typeface="Arial" panose="020B0604020202020204" pitchFamily="34" charset="0"/></a:rPr><a:t>ASK:</a:t></a:r><a:r><a:rPr lang="fr-CA" dirty="1" b="1"><a:latin typeface="Arial" panose="020B0604020202020204" pitchFamily="34" charset="0"/><a:cs typeface="Arial" panose="020B0604020202020204" pitchFamily="34" charset="0"/></a:rPr><a:t> </a:t></a:r></a:p><a:p><a:pPr marL="0" lvl="7" indent="0"><a:buNone/></a:pPr><a:r><a:rPr lang="fr-CA" dirty="1" b="1" baseline="0"><a:latin typeface="Arial" panose="020B0604020202020204" pitchFamily="34" charset="0"/><a:cs typeface="Arial" panose="020B0604020202020204" pitchFamily="34" charset="0"/></a:rPr><a:t>What stood out for you as you listened to the video?</a:t></a:r></a:p><a:p><a:pPr marL="0" lvl="2" indent="0"><a:buSzPct val="100000"/><a:buNone/><a:defRPr/></a:pPr><a:endParaRPr lang="en-US" b="0" baseline="0" dirty="0"><a:latin typeface="Arial" panose="020B0604020202020204" pitchFamily="34" charset="0"/><a:cs typeface="Arial" panose="020B0604020202020204" pitchFamily="34" charset="0"/></a:endParaRPr></a:p><a:p><a:pPr lvl="8"/><a:r><a:rPr lang="fr-CA" dirty="1" b="1"><a:latin typeface="Arial" panose="020B0604020202020204" pitchFamily="34" charset="0"/><a:cs typeface="Arial" panose="020B0604020202020204" pitchFamily="34" charset="0"/></a:rPr><a:t>ASK:</a:t></a:r><a:r><a:rPr lang="fr-CA" dirty="1" b="1"><a:latin typeface="Arial" panose="020B0604020202020204" pitchFamily="34" charset="0"/><a:cs typeface="Arial" panose="020B0604020202020204" pitchFamily="34" charset="0"/></a:rPr><a:t> </a:t></a:r></a:p><a:p><a:pPr marL="0" lvl="7" indent="0"><a:buNone/></a:pPr><a:r><a:rPr lang="fr-CA" dirty="1" b="1" baseline="0"><a:latin typeface="Arial" panose="020B0604020202020204" pitchFamily="34" charset="0"/><a:cs typeface="Arial" panose="020B0604020202020204" pitchFamily="34" charset="0"/></a:rPr><a:t>Does anyone else have experience with this designation that they would like to share?</a:t></a:r></a:p><a:p><a:pPr marL="0" lvl="7" indent="0"><a:buNone/></a:pPr><a:endParaRPr lang="en-CA" b="0" baseline="0"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r><a:rPr lang="fr-CA" dirty="1" b="1"><a:latin typeface="Arial" panose="020B0604020202020204" pitchFamily="34" charset="0"/><a:cs typeface="Arial" panose="020B0604020202020204" pitchFamily="34" charset="0"/></a:rPr><a:t> </a:t></a:r></a:p><a:p><a:pPr marL="0" lvl="7" indent="0"><a:buNone/></a:pPr><a:r><a:rPr lang="fr-CA" dirty="1" b="0" baseline="0"><a:latin typeface="Arial" panose="020B0604020202020204" pitchFamily="34" charset="0"/><a:cs typeface="Arial" panose="020B0604020202020204" pitchFamily="34" charset="0"/></a:rPr><a:t>Écoutez et commentez les réponses des participants au fur et à mesure.</a:t></a:r><a:r><a:rPr lang="fr-CA" dirty="1" b="0" baseline="0"><a:latin typeface="Arial" panose="020B0604020202020204" pitchFamily="34" charset="0"/><a:cs typeface="Arial" panose="020B0604020202020204" pitchFamily="34" charset="0"/></a:rPr><a:t> </a:t></a:r></a:p><a:p><a:endParaRPr lang="en-CA" baseline="0" dirty="0"><a:latin typeface="Arial" panose="020B0604020202020204" pitchFamily="34" charset="0"/><a:cs typeface="Arial" panose="020B0604020202020204" pitchFamily="34" charset="0"/></a:endParaRPr></a:p><a:p><a:pPr marL="0" lvl="7" indent="0" defTabSz="492489"><a:buNone/><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0" lvl="7" indent="0"><a:buNone/></a:pPr><a:endParaRPr lang="en-US" b="0"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5"/></p:nvPr></p:nvSpPr><p:spPr/><p:txBody><a:bodyPr/><a:lstStyle/><a:p><a:fld id="{D6F069A4-C191-4C67-A97D-61BB4EE7A60E}" type="slidenum"><a:rPr lang="en-CA" smtClean="0"/><a:t>40</a:t></a:fld></a:p></p:txBody></p:sp></p:spTree><p:extLst><p:ext uri="{BB962C8B-B14F-4D97-AF65-F5344CB8AC3E}"><p14:creationId xmlns:p14="http://schemas.microsoft.com/office/powerpoint/2010/main" val="104512648"/></p:ext></p:extLst></p:cSld><p:clrMapOvr><a:masterClrMapping/></p:clrMapOvr></p:notes>
</file>

<file path=ppt/notesSlides/notesSlide41.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7" indent="0"><a:buNone/></a:pPr><a:r><a:rPr lang="fr-CA" dirty="1" baseline="0" b="0"><a:latin typeface="Arial" panose="020B0604020202020204" pitchFamily="34" charset="0"/><a:cs typeface="Arial" panose="020B0604020202020204" pitchFamily="34" charset="0"/></a:rPr><a:t>Un peu plus tôt, je vous ai demandé d’indiquer dans le tableau blanc ce que vous souhaitiez apprendre aujourd’hui.</a:t></a:r><a:r><a:rPr lang="fr-CA" dirty="1" b="0"><a:latin typeface="Arial" panose="020B0604020202020204" pitchFamily="34" charset="0"/><a:cs typeface="Arial" panose="020B0604020202020204" pitchFamily="34" charset="0"/></a:rPr><a:t> </a:t></a:r><a:r><a:rPr lang="fr-CA" dirty="1" baseline="0" b="0"><a:latin typeface="Arial" panose="020B0604020202020204" pitchFamily="34" charset="0"/><a:cs typeface="Arial" panose="020B0604020202020204" pitchFamily="34" charset="0"/></a:rPr><a:t>Revenons à ce tableau blanc et voyons où nous en sommes maintenant.</a:t></a:r></a:p><a:p><a:pPr defTabSz="186355"><a:spcBef><a:spcPts val="611"/></a:spcBef><a:buClr><a:srgbClr val="FEBE10"/></a:buClr></a:pPr><a:endParaRPr lang="en-US"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pPr marL="368827" lvl="2" indent="-368827"><a:buSzPct val="100000"/><a:buFont typeface="Arial" panose="020B0604020202020204" pitchFamily="34" charset="0"/><a:buChar char="•"/><a:defRPr/></a:pPr><a:r><a:rPr lang="fr-CA" dirty="1"><a:latin typeface="Arial" panose="020B0604020202020204" pitchFamily="34" charset="0"/><a:cs typeface="Arial" panose="020B0604020202020204" pitchFamily="34" charset="0"/></a:rPr><a:t>Revenir au tableau blanc du début de la séance.</a:t></a:r></a:p><a:p><a:pPr marL="368827" lvl="2" indent="-368827"><a:buSzPct val="100000"/><a:buFont typeface="Arial" panose="020B0604020202020204" pitchFamily="34" charset="0"/><a:buChar char="•"/><a:defRPr/></a:pPr><a:r><a:rPr lang="fr-CA" dirty="1" baseline="0"><a:latin typeface="Arial" panose="020B0604020202020204" pitchFamily="34" charset="0"/><a:cs typeface="Arial" panose="020B0604020202020204" pitchFamily="34" charset="0"/></a:rPr><a:t>Encourager les participants à comparer ce qu’ils ont affiché avec ce qu’ils ont appris.</a:t></a:r></a:p><a:p><a:pPr marL="368827" lvl="2" indent="-368827" defTabSz="465887"><a:buSzPct val="100000"/><a:buFont typeface="Arial" panose="020B0604020202020204" pitchFamily="34" charset="0"/><a:buChar char="•"/><a:defRPr/></a:pPr><a:r><a:rPr lang="fr-CA" dirty="1" b="0" baseline="0"><a:latin typeface="Arial" panose="020B0604020202020204" pitchFamily="34" charset="0"/><a:cs typeface="Arial" panose="020B0604020202020204" pitchFamily="34" charset="0"/></a:rPr><a:t>Rappeler aux participants que les points qui n’ont pas été abordés aujourd’hui seront traités plus tard, car il y a plusieurs autres séances à venir.</a:t></a:r></a:p><a:p><a:pPr marL="368827" lvl="2" indent="-368827" defTabSz="465887"><a:buSzPct val="100000"/><a:buFont typeface="Arial" panose="020B0604020202020204" pitchFamily="34" charset="0"/><a:buChar char="•"/><a:defRPr/></a:pPr><a:r><a:rPr lang="fr-CA" dirty="1" b="0" baseline="0"><a:latin typeface="Arial" panose="020B0604020202020204" pitchFamily="34" charset="0"/><a:cs typeface="Arial" panose="020B0604020202020204" pitchFamily="34" charset="0"/></a:rPr><a:t>Répondez aux questions et aux commentaires des participants au fur et à mesure.</a:t></a:r></a:p><a:p><a:pPr marL="368827" lvl="2" indent="-368827" defTabSz="465887"><a:buSzPct val="100000"/><a:buFont typeface="Arial" panose="020B0604020202020204" pitchFamily="34" charset="0"/><a:buChar char="•"/><a:defRPr/></a:pPr><a:r><a:rPr lang="fr-CA" dirty="1" b="0" baseline="0"><a:latin typeface="Arial" panose="020B0604020202020204" pitchFamily="34" charset="0"/><a:cs typeface="Arial" panose="020B0604020202020204" pitchFamily="34" charset="0"/></a:rPr><a:t>Une fois que la conversation se termine naturellement, </a:t></a:r><a:r><a:rPr lang="fr-CA" dirty="1" i="1" b="0" baseline="0"><a:latin typeface="Arial" panose="020B0604020202020204" pitchFamily="34" charset="0"/><a:cs typeface="Arial" panose="020B0604020202020204" pitchFamily="34" charset="0"/></a:rPr><a:t>passer à la prochaine diapositive</a:t></a:r><a:r><a:rPr lang="fr-CA" dirty="1" b="0" baseline="0"><a:latin typeface="Arial" panose="020B0604020202020204" pitchFamily="34" charset="0"/><a:cs typeface="Arial" panose="020B0604020202020204" pitchFamily="34" charset="0"/></a:rPr><a:t>.</a:t></a:r></a:p></p:txBody></p:sp><p:sp><p:nvSpPr><p:cNvPr id="4" name="Slide Number Placeholder 3"/><p:cNvSpPr><a:spLocks noGrp="1"/></p:cNvSpPr><p:nvPr><p:ph type="sldNum" sz="quarter" idx="5"/></p:nvPr></p:nvSpPr><p:spPr/><p:txBody><a:bodyPr/><a:lstStyle/><a:p><a:fld id="{D6F069A4-C191-4C67-A97D-61BB4EE7A60E}" type="slidenum"><a:rPr lang="en-CA" smtClean="0"/><a:t>41</a:t></a:fld></a:p></p:txBody></p:sp></p:spTree><p:extLst><p:ext uri="{BB962C8B-B14F-4D97-AF65-F5344CB8AC3E}"><p14:creationId xmlns:p14="http://schemas.microsoft.com/office/powerpoint/2010/main" val="2965720248"/></p:ext></p:extLst></p:cSld><p:clrMapOvr><a:masterClrMapping/></p:clrMapOvr></p:notes>
</file>

<file path=ppt/notesSlides/notesSlide42.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7" indent="0" defTabSz="465887"><a:buNone/><a:defRPr/></a:pPr><a:r><a:rPr lang="fr-CA" dirty="1"><a:latin typeface="Arial" panose="020B0604020202020204" pitchFamily="34" charset="0"/><a:cs typeface="Arial" panose="020B0604020202020204" pitchFamily="34" charset="0"/></a:rPr><a:t>Cela conclut notre présentation.</a:t></a:r></a:p><a:p><a:pPr marL="0" lvl="7" indent="0" defTabSz="465887"><a:buNone/><a:defRPr/></a:pPr><a:r><a:rPr lang="fr-CA" dirty="1" baseline="0"><a:latin typeface="Arial" panose="020B0604020202020204" pitchFamily="34" charset="0"/><a:cs typeface="Arial" panose="020B0604020202020204" pitchFamily="34" charset="0"/></a:rPr><a:t>Une question reste en suspens :</a:t></a:r><a:r><a:rPr lang="fr-CA" dirty="1" baseline="0"><a:latin typeface="Arial" panose="020B0604020202020204" pitchFamily="34" charset="0"/><a:cs typeface="Arial" panose="020B0604020202020204" pitchFamily="34" charset="0"/></a:rPr><a:t> </a:t></a:r><a:r><a:rPr lang="fr-CA" dirty="1" b="1" baseline="0"><a:latin typeface="Arial" panose="020B0604020202020204" pitchFamily="34" charset="0"/><a:cs typeface="Arial" panose="020B0604020202020204" pitchFamily="34" charset="0"/></a:rPr><a:t>Et maintenant?</a:t></a:r></a:p><a:p><a:pPr marL="0" lvl="7" indent="0" defTabSz="465887"><a:buNone/><a:defRPr/></a:pPr><a:endParaRPr lang="en-CA" b="1" baseline="0" dirty="0"><a:latin typeface="Arial" panose="020B0604020202020204" pitchFamily="34" charset="0"/><a:cs typeface="Arial" panose="020B0604020202020204" pitchFamily="34" charset="0"/></a:endParaRPr></a:p><a:p><a:pPr lvl="8"/><a:r><a:rPr lang="fr-CA" dirty="1" b="1"><a:latin typeface="Arial" panose="020B0604020202020204" pitchFamily="34" charset="0"/><a:cs typeface="Arial" panose="020B0604020202020204" pitchFamily="34" charset="0"/></a:rPr><a:t>DEMANDER :</a:t></a:r><a:r><a:rPr lang="fr-CA" dirty="1" b="1"><a:latin typeface="Arial" panose="020B0604020202020204" pitchFamily="34" charset="0"/><a:cs typeface="Arial" panose="020B0604020202020204" pitchFamily="34" charset="0"/></a:rPr><a:t> </a:t></a:r></a:p><a:p><a:r><a:rPr lang="fr-CA" dirty="1" b="1" baseline="0"><a:latin typeface="Arial" panose="020B0604020202020204" pitchFamily="34" charset="0"/><a:cs typeface="Arial" panose="020B0604020202020204" pitchFamily="34" charset="0"/></a:rPr><a:t>Est-ce que chacun d’entre vous pourrait noter une chose nouvelle qu’il a découverte durant la séance aujourd’hui et indiquer comment il compte l’utiliser auprès des propriétaires d’entreprise?</a:t></a:r></a:p><a:p><a:endParaRPr lang="en-CA" baseline="0"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r><a:rPr lang="fr-CA" dirty="1" b="1"><a:latin typeface="Arial" panose="020B0604020202020204" pitchFamily="34" charset="0"/><a:cs typeface="Arial" panose="020B0604020202020204" pitchFamily="34" charset="0"/></a:rPr><a:t> </a:t></a:r></a:p><a:p><a:pPr marL="368827" lvl="7" indent="-368827" defTabSz="465887"><a:buSzPct val="100000"/><a:buFont typeface="Arial" panose="020B0604020202020204" pitchFamily="34" charset="0"/><a:buChar char="•"/><a:defRPr/></a:pPr><a:r><a:rPr lang="fr-CA" dirty="1" b="0" baseline="0"><a:latin typeface="Arial" panose="020B0604020202020204" pitchFamily="34" charset="0"/><a:cs typeface="Arial" panose="020B0604020202020204" pitchFamily="34" charset="0"/></a:rPr><a:t>Demander à quelques participants de partager leurs découvertes.</a:t></a:r></a:p><a:p><a:pPr marL="368827" lvl="7" indent="-368827" defTabSz="465887"><a:buSzPct val="100000"/><a:buFont typeface="Arial" panose="020B0604020202020204" pitchFamily="34" charset="0"/><a:buChar char="•"/><a:defRPr/></a:pPr><a:r><a:rPr lang="fr-CA" dirty="1" b="0" baseline="0"><a:latin typeface="Arial" panose="020B0604020202020204" pitchFamily="34" charset="0"/><a:cs typeface="Arial" panose="020B0604020202020204" pitchFamily="34" charset="0"/></a:rPr><a:t>Écouter toutes les réponses et remercier les participants.</a:t></a:r></a:p><a:p><a:pPr marL="368827" lvl="7" indent="-368827" defTabSz="465887"><a:buSzPct val="100000"/><a:buFont typeface="Arial" panose="020B0604020202020204" pitchFamily="34" charset="0"/><a:buChar char="•"/><a:defRPr/></a:pPr><a:r><a:rPr lang="fr-CA" dirty="1" b="0" baseline="0"><a:latin typeface="Arial" panose="020B0604020202020204" pitchFamily="34" charset="0"/><a:cs typeface="Arial" panose="020B0604020202020204" pitchFamily="34" charset="0"/></a:rPr><a:t>Encourager la discussion.</a:t></a:r></a:p><a:p><a:endParaRPr lang="en-CA" dirty="0"><a:latin typeface="Arial" panose="020B0604020202020204" pitchFamily="34" charset="0"/><a:cs typeface="Arial" panose="020B0604020202020204" pitchFamily="34" charset="0"/></a:endParaRPr></a:p><a:p><a:pPr marL="0" lvl="7" indent="0" defTabSz="465887"><a:buNone/><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5" name="Slide Number Placeholder 4"/><p:cNvSpPr><a:spLocks noGrp="1"/></p:cNvSpPr><p:nvPr><p:ph type="sldNum" sz="quarter" idx="11"/></p:nvPr></p:nvSpPr><p:spPr/><p:txBody><a:bodyPr/><a:lstStyle/><a:p><a:fld id="{C7985182-26E9-3A41-9AD1-60867BE29576}" type="slidenum"><a:rPr lang="en-CA" smtClean="0"/><a:t>42</a:t></a:fld></a:p></p:txBody></p:sp></p:spTree><p:extLst><p:ext uri="{BB962C8B-B14F-4D97-AF65-F5344CB8AC3E}"><p14:creationId xmlns:p14="http://schemas.microsoft.com/office/powerpoint/2010/main" val="1468873487"/></p:ext></p:extLst></p:cSld><p:clrMapOvr><a:masterClrMapping/></p:clrMapOvr></p:notes>
</file>

<file path=ppt/notesSlides/notesSlide43.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FAIRE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SzPct val="100000"/><a:buNone/><a:defRPr/></a:pPr><a:r><a:rPr lang="fr-CA" dirty="1"><a:latin typeface="Arial" panose="020B0604020202020204" pitchFamily="34" charset="0"/><a:cs typeface="Arial" panose="020B0604020202020204" pitchFamily="34" charset="0"/></a:rPr><a:t>Passer en revue</a:t></a:r><a:r><a:rPr lang="fr-CA" dirty="1" baseline="0"><a:latin typeface="Arial" panose="020B0604020202020204" pitchFamily="34" charset="0"/><a:cs typeface="Arial" panose="020B0604020202020204" pitchFamily="34" charset="0"/></a:rPr><a:t> les ressources et les personnes-ressources, au besoin.</a:t></a:r></a:p><a:p><a:pPr marL="0" lvl="2" indent="0"><a:buSzPct val="100000"/><a:buNone/><a:defRPr/></a:pPr><a:endParaRPr lang="en-US" baseline="0" dirty="0"><a:latin typeface="Arial" panose="020B0604020202020204" pitchFamily="34" charset="0"/><a:cs typeface="Arial" panose="020B0604020202020204" pitchFamily="34" charset="0"/></a:endParaRPr></a:p><a:p><a:pPr defTabSz="196995"><a:buClr><a:schemeClr val="bg1"/></a:buClr></a:pPr><a:endParaRPr lang="en-US"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43</a:t></a:fld></a:p></p:txBody></p:sp></p:spTree><p:extLst><p:ext uri="{BB962C8B-B14F-4D97-AF65-F5344CB8AC3E}"><p14:creationId xmlns:p14="http://schemas.microsoft.com/office/powerpoint/2010/main" val="249450016"/></p:ext></p:extLst></p:cSld><p:clrMapOvr><a:masterClrMapping/></p:clrMapOvr></p:notes>
</file>

<file path=ppt/notesSlides/notesSlide44.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FAIRE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SzPct val="100000"/><a:buNone/><a:defRPr/></a:pPr><a:r><a:rPr lang="fr-CA" dirty="1"><a:latin typeface="Arial" panose="020B0604020202020204" pitchFamily="34" charset="0"/><a:cs typeface="Arial" panose="020B0604020202020204" pitchFamily="34" charset="0"/></a:rPr><a:t>Remercier les participants.</a:t></a:r></a:p><a:p><a:pPr marL="368827" lvl="2" indent="-368827"><a:buSzPct val="100000"/><a:buFont typeface="Arial" panose="020B0604020202020204" pitchFamily="34" charset="0"/><a:buChar char="•"/><a:defRPr/></a:pPr><a:endParaRPr lang="en-CA" b="0" baseline="0" dirty="0"><a:latin typeface="Arial" panose="020B0604020202020204" pitchFamily="34" charset="0"/><a:cs typeface="Arial" panose="020B0604020202020204" pitchFamily="34" charset="0"/></a:endParaRPr></a:p><a:p><a:pPr marL="0" lvl="2" indent="0"><a:buSzPct val="100000"/><a:buNone/><a:defRPr/></a:pPr><a:r><a:rPr lang="fr-CA" dirty="1" b="0" i="1" baseline="0"><a:latin typeface="Arial" panose="020B0604020202020204" pitchFamily="34" charset="0"/><a:cs typeface="Arial" panose="020B0604020202020204" pitchFamily="34" charset="0"/></a:rPr><a:t>Mettre fin à la séance.</a:t></a:r></a:p></p:txBody></p:sp><p:sp><p:nvSpPr><p:cNvPr id="4" name="Slide Number Placeholder 3"/><p:cNvSpPr><a:spLocks noGrp="1"/></p:cNvSpPr><p:nvPr><p:ph type="sldNum" sz="quarter" idx="5"/></p:nvPr></p:nvSpPr><p:spPr/><p:txBody><a:bodyPr/><a:lstStyle/><a:p><a:fld id="{D6F069A4-C191-4C67-A97D-61BB4EE7A60E}" type="slidenum"><a:rPr lang="en-CA" smtClean="0"/><a:t>44</a:t></a:fld></a:p></p:txBody></p:sp></p:spTree><p:extLst><p:ext uri="{BB962C8B-B14F-4D97-AF65-F5344CB8AC3E}"><p14:creationId xmlns:p14="http://schemas.microsoft.com/office/powerpoint/2010/main" val="1268605859"/></p:ext></p:extLst></p:cSld><p:clrMapOvr><a:masterClrMapping/></p:clrMapOvr></p:notes>
</file>

<file path=ppt/notesSlides/notesSlide45.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endParaRPr lang="en-CA" dirty="0"/></a:p></p:txBody></p:sp><p:sp><p:nvSpPr><p:cNvPr id="5" name="Slide Number Placeholder 4"/><p:cNvSpPr><a:spLocks noGrp="1"/></p:cNvSpPr><p:nvPr><p:ph type="sldNum" sz="quarter" idx="11"/></p:nvPr></p:nvSpPr><p:spPr/><p:txBody><a:bodyPr/><a:lstStyle/><a:p><a:fld id="{C7985182-26E9-3A41-9AD1-60867BE29576}" type="slidenum"><a:rPr lang="en-CA" smtClean="0"/><a:t>45</a:t></a:fld></a:p></p:notes>
</file>

<file path=ppt/notesSlides/notesSlide46.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09775" y="376238"/><a:ext cx="2967038" cy="1668462"/></a:xfrm></p:spPr></p:sp><p:sp><p:nvSpPr><p:cNvPr id="3" name="Notes Placeholder 2"/><p:cNvSpPr><a:spLocks noGrp="1"/></p:cNvSpPr><p:nvPr><p:ph type="body" idx="1"/></p:nvPr></p:nvSpPr><p:spPr><a:xfrm><a:off x="689912" y="2271531"/><a:ext cx="5608320" cy="5752148"/></a:xfrm></p:spPr><p:txBody><a:bodyPr/><a:lstStyle/><a:p><a:pPr lvl="1"/><a:r><a:rPr lang="fr-CA" dirty="1" b="1"><a:latin typeface="Arial" panose="020B0604020202020204" pitchFamily="34" charset="0"/><a:cs typeface="Arial" panose="020B0604020202020204" pitchFamily="34" charset="0"/></a:rPr><a:t>NOTE À L’ANIMATEUR :</a:t></a:r></a:p></a:p></a:p></a:p></a:p></a:p><a:p><a:pPr marL="0" lvl="2" indent="0"><a:buNone/></a:pPr><a:r><a:rPr lang="fr-CA" dirty="1" b="0"><a:latin typeface="Arial" panose="020B0604020202020204" pitchFamily="34" charset="0"/><a:cs typeface="Arial" panose="020B0604020202020204" pitchFamily="34" charset="0"/></a:rPr><a:t>Tout en présentant l’ordre du jour, faites référence aux réponses des participants au sujet de ce qu’ils espèrent apprendre au cours de la séance.</a:t></a:r><a:r><a:rPr lang="fr-CA" dirty="1" baseline="0" b="0"><a:latin typeface="Arial" panose="020B0604020202020204" pitchFamily="34" charset="0"/><a:cs typeface="Arial" panose="020B0604020202020204" pitchFamily="34" charset="0"/></a:rPr><a:t> </a:t></a:r></a:p><a:p><a:pPr marL="0" lvl="2" indent="0"><a:buNone/></a:pPr><a:r><a:rPr lang="fr-CA" dirty="1" b="0" baseline="0"><a:latin typeface="Arial" panose="020B0604020202020204" pitchFamily="34" charset="0"/><a:cs typeface="Arial" panose="020B0604020202020204" pitchFamily="34" charset="0"/></a:rPr><a:t>Précisez la matière qui sera vue aujourd’hui.</a:t></a:r></a:p><a:p><a:pPr marL="0" lvl="2" indent="0"><a:buNone/></a:pPr><a:endParaRPr lang="en-US" b="1"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p><a:pPr marL="0" lvl="7" indent="0"><a:buNone/></a:pPr><a:r><a:rPr lang="fr-CA" dirty="1" b="0" baseline="0"><a:latin typeface="Arial" panose="020B0604020202020204" pitchFamily="34" charset="0"/><a:cs typeface="Arial" panose="020B0604020202020204" pitchFamily="34" charset="0"/></a:rPr><a:t>Aujourd’hui, nous examinerons les titres professionnels et leur valeur.</a:t></a:r></a:p><a:p><a:pPr marL="0" lvl="7" indent="0"><a:buNone/></a:pPr><a:r><a:rPr lang="fr-CA" dirty="1" b="0" baseline="0"><a:latin typeface="Arial" panose="020B0604020202020204" pitchFamily="34" charset="0"/><a:cs typeface="Arial" panose="020B0604020202020204" pitchFamily="34" charset="0"/></a:rPr><a:t>Voici ce que nous aborderons :</a:t></a:r></a:p><a:p><a:pPr marL="232943" indent="-232943"><a:buFont typeface="Arial" panose="020B0604020202020204" pitchFamily="34" charset="0"/><a:buChar char="•"/></a:pPr><a:r><a:rPr lang="fr-CA" dirty="1"><a:latin typeface="Arial" panose="020B0604020202020204" pitchFamily="34" charset="0"/><a:cs typeface="Arial" panose="020B0604020202020204" pitchFamily="34" charset="0"/></a:rPr><a:t>Avantages des titres</a:t></a:r></a:p><a:p><a:pPr marL="232943" indent="-232943"><a:buFont typeface="Arial" panose="020B0604020202020204" pitchFamily="34" charset="0"/><a:buChar char="•"/></a:pPr><a:r><a:rPr lang="fr-CA" dirty="1"><a:latin typeface="Arial" panose="020B0604020202020204" pitchFamily="34" charset="0"/><a:cs typeface="Arial" panose="020B0604020202020204" pitchFamily="34" charset="0"/></a:rPr><a:t>Titres professionnels essentiels en planification financière</a:t></a:r></a:p><a:p><a:pPr marL="232943" indent="-232943"><a:buFont typeface="Arial" panose="020B0604020202020204" pitchFamily="34" charset="0"/><a:buChar char="•"/></a:pPr><a:r><a:rPr lang="fr-CA" dirty="1" baseline="0"><a:latin typeface="Arial" panose="020B0604020202020204" pitchFamily="34" charset="0"/><a:cs typeface="Arial" panose="020B0604020202020204" pitchFamily="34" charset="0"/></a:rPr><a:t>Titres d’accompagnement</a:t></a:r></a:p><a:p><a:endParaRPr lang="en-CA" dirty="0"><a:latin typeface="Arial" panose="020B0604020202020204" pitchFamily="34" charset="0"/><a:cs typeface="Arial" panose="020B0604020202020204" pitchFamily="34" charset="0"/></a:endParaRPr></a:p><a:p><a:pPr marL="0" lvl="7" indent="0"><a:buNone/></a:pPr><a:endParaRPr lang="en-CA" b="0" baseline="0"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pPr marL="0" lvl="7" indent="0"><a:buNone/></a:pPr><a:endParaRPr lang="en-CA" b="0" baseline="0" dirty="0"><a:latin typeface="Arial" panose="020B0604020202020204" pitchFamily="34" charset="0"/><a:cs typeface="Arial" panose="020B0604020202020204" pitchFamily="34" charset="0"/></a:endParaRPr></a:p><a:p><a:pPr marL="0" lvl="7" indent="0" defTabSz="465887"><a:buNone/><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0" lvl="7" indent="0" defTabSz="465887"><a:buNone/><a:defRPr/></a:pPr><a:endParaRPr lang="en-US" i="1" baseline="0"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5"/></p:nvPr></p:nvSpPr><p:spPr/><p:txBody><a:bodyPr/><a:lstStyle/><a:p><a:fld id="{D6F069A4-C191-4C67-A97D-61BB4EE7A60E}" type="slidenum"><a:rPr lang="en-CA" smtClean="0"/><a:t>46</a:t></a:fld></a:p></p:txBody></p:sp></p:spTree><p:extLst><p:ext uri="{BB962C8B-B14F-4D97-AF65-F5344CB8AC3E}"><p14:creationId xmlns:p14="http://schemas.microsoft.com/office/powerpoint/2010/main" val="3972143855"/></p:ext></p:extLst></p:cSld><p:clrMapOvr><a:masterClrMapping/></p:clrMapOvr></p:notes>
</file>

<file path=ppt/notesSlides/notesSlide47.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None/></a:pPr><a:r><a:rPr lang="fr-CA" dirty="1" b="0"><a:latin typeface="Arial" panose="020B0604020202020204" pitchFamily="34" charset="0"/><a:cs typeface="Arial" panose="020B0604020202020204" pitchFamily="34" charset="0"/></a:rPr><a:t>Examinons maintenant les avantages des titres professionnels.</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291179" indent="-291179"><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47</a:t></a:fld></a:p></p:txBody></p:sp></p:spTree><p:extLst><p:ext uri="{BB962C8B-B14F-4D97-AF65-F5344CB8AC3E}"><p14:creationId xmlns:p14="http://schemas.microsoft.com/office/powerpoint/2010/main" val="1818232300"/></p:ext></p:extLst></p:cSld><p:clrMapOvr><a:masterClrMapping/></p:clrMapOvr></p:notes>
</file>

<file path=ppt/notesSlides/notesSlide48.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en-US" b="1" dirty="0"><a:latin typeface="Arial" panose="020B0604020202020204" pitchFamily="34" charset="0"/><a:cs typeface="Arial" panose="020B0604020202020204" pitchFamily="34" charset="0"/></a:t></a:r></a:p><a:p><a:pPr marL="174708" indent="-174708"><a:buFont typeface="Arial" panose="020B0604020202020204" pitchFamily="34" charset="0"/><a:buChar char="•"/></a:pPr><a:r><a:rPr lang="en-CA" dirty="0"><a:latin typeface="Arial" panose="020B0604020202020204" pitchFamily="34" charset="0"/><a:cs typeface="Arial" panose="020B0604020202020204" pitchFamily="34" charset="0"/></a:rPr><a:t>Increase networking opportunities</a:t></a:r></a:p><a:p><a:endParaRPr lang="en-US" dirty="0"><a:latin typeface="Arial" panose="020B0604020202020204" pitchFamily="34" charset="0"/><a:cs typeface="Arial" panose="020B0604020202020204" pitchFamily="34" charset="0"/></a:endParaRPr></a:p><a:p><a:r><a:rPr lang="en-US" dirty="0"><a:latin typeface="Arial" panose="020B0604020202020204" pitchFamily="34" charset="0"/><a:cs typeface="Arial" panose="020B0604020202020204" pitchFamily="34" charset="0"/></a:rPr><a:t>Each core designation also requires ongoing professional development in the form of CE credits across various topics so you can always be sure your knowledge and ability to service Sun Life Clients is cutting edge!</a:t></a:r><a:endParaRPr lang="en-CA" dirty="0"><a:latin typeface="Arial" panose="020B0604020202020204" pitchFamily="34" charset="0"/><a:cs typeface="Arial" panose="020B0604020202020204" pitchFamily="34" charset="0"/></a:endParaRPr></a:p><a:p><a:endParaRPr lang="en-US" dirty="0"><a:latin typeface="Arial" panose="020B0604020202020204" pitchFamily="34" charset="0"/><a:cs typeface="Arial" panose="020B0604020202020204" pitchFamily="34" charset="0"/></a:endParaRPr></a:p><a:p><a:pPr lvl="2"/><a:r><a:rPr lang="en-CA" b="1" dirty="0"><a:latin typeface="Arial" panose="020B0604020202020204" pitchFamily="34" charset="0"/><a:cs typeface="Arial" panose="020B0604020202020204" pitchFamily="34" charset="0"/></a:rPr><a:t>DO:</a:t></a:r></a:p><a:p><a:r><a:rPr lang="en-CA" dirty="0"><a:latin typeface="Arial" panose="020B0604020202020204" pitchFamily="34" charset="0"/><a:cs typeface="Arial" panose="020B0604020202020204" pitchFamily="34" charset="0"/></a:rPr><a:t>Handle questions and comments as they arise.</a:t></a:r></a:p><a:p><a:endParaRPr lang="en-US" dirty="0"><a:latin typeface="Arial" panose="020B0604020202020204" pitchFamily="34" charset="0"/><a:cs typeface="Arial" panose="020B0604020202020204" pitchFamily="34" charset="0"/></a:endParaRPr></a:p><a:p><a:pPr defTabSz="492489"><a:defRPr/></a:pPr><a:r><a:rPr lang="en-US" i="1" dirty="0"><a:latin typeface="Arial" panose="020B0604020202020204" pitchFamily="34" charset="0"/><a:cs typeface="Arial" panose="020B0604020202020204" pitchFamily="34" charset="0"/></a:rPr><a:t>Continue to the next slide.</a:t></a:r></a:p></p:txBody></p:sp><p:sp><p:nvSpPr><p:cNvPr id="4" name="Slide Number Placeholder 3"/><p:cNvSpPr><a:spLocks noGrp="1"/></p:cNvSpPr><p:nvPr><p:ph type="sldNum" sz="quarter" idx="10"/></p:nvPr></p:nvSpPr><p:spPr/><p:txBody><a:bodyPr/><a:lstStyle/><a:p><a:fld id="{C7985182-26E9-3A41-9AD1-60867BE29576}" type="slidenum"><a:rPr lang="en-CA" smtClean="0"/><a:t>48</a:t></a:fld><a:endParaRPr lang="en-CA" dirty="0"/></a:p></p:txBody></p:sp></p:spTree><p:extLst><p:ext uri="{BB962C8B-B14F-4D97-AF65-F5344CB8AC3E}"><p14:creationId xmlns:p14="http://schemas.microsoft.com/office/powerpoint/2010/main" val="795870791"/></p:ext></p:extLst></p:cSld><p:clrMapOvr><a:masterClrMapping/></p:clrMapOvr></p:notes>
</file>

<file path=ppt/notesSlides/notesSlide49.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None/></a:pPr><a:r><a:rPr lang="fr-CA" dirty="1" b="0"><a:latin typeface="Arial" panose="020B0604020202020204" pitchFamily="34" charset="0"/><a:cs typeface="Arial" panose="020B0604020202020204" pitchFamily="34" charset="0"/></a:rPr><a:t>Examinons plus en détail les principaux titres professionnels en planification financière.</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291179" indent="-291179"><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49</a:t></a:fld></a:p></p:txBody></p:sp></p:spTree><p:extLst><p:ext uri="{BB962C8B-B14F-4D97-AF65-F5344CB8AC3E}"><p14:creationId xmlns:p14="http://schemas.microsoft.com/office/powerpoint/2010/main" val="1866619831"/></p:ext></p:extLst></p:cSld><p:clrMapOvr><a:masterClrMapping/></p:clrMapOvr></p:notes>
</file>

<file path=ppt/notesSlides/notesSlide5.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None/></a:pPr><a:r><a:rPr lang="fr-CA" dirty="1" b="0"><a:latin typeface="Arial" panose="020B0604020202020204" pitchFamily="34" charset="0"/><a:cs typeface="Arial" panose="020B0604020202020204" pitchFamily="34" charset="0"/></a:rPr><a:t>Comment les titres professionnels </a:t></a:r><a:r><a:rPr lang="fr-CA" dirty="1" baseline="0" b="0"><a:latin typeface="Arial" panose="020B0604020202020204" pitchFamily="34" charset="0"/><a:cs typeface="Arial" panose="020B0604020202020204" pitchFamily="34" charset="0"/></a:rPr><a:t>cadrent-ils lorsque nous considérons l’industrie dans son ensemble?</a:t></a:r></a:p><a:p><a:pPr marL="0" lvl="2" indent="0"><a:buNone/></a:pPr><a:r><a:rPr lang="fr-CA" dirty="1" b="0" baseline="0"><a:latin typeface="Arial" panose="020B0604020202020204" pitchFamily="34" charset="0"/><a:cs typeface="Arial" panose="020B0604020202020204" pitchFamily="34" charset="0"/></a:rPr><a:t>Regardons maintenant un aperçu de l’industrie.</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291179" indent="-291179"><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5</a:t></a:fld></a:p></p:txBody></p:sp></p:spTree><p:extLst><p:ext uri="{BB962C8B-B14F-4D97-AF65-F5344CB8AC3E}"><p14:creationId xmlns:p14="http://schemas.microsoft.com/office/powerpoint/2010/main" val="734591334"/></p:ext></p:extLst></p:cSld><p:clrMapOvr><a:masterClrMapping/></p:clrMapOvr></p:notes>
</file>

<file path=ppt/notesSlides/notesSlide50.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So what is a</a:t></a:r><a:r><a:rPr lang="fr-CA" dirty="1" baseline="0"><a:latin typeface="Arial" panose="020B0604020202020204" pitchFamily="34" charset="0"/><a:cs typeface="Arial" panose="020B0604020202020204" pitchFamily="34" charset="0"/></a:rPr><a:t> financial planner</a:t></a:r><a:r><a:rPr lang="fr-CA" dirty="1"><a:latin typeface="Arial" panose="020B0604020202020204" pitchFamily="34" charset="0"/><a:cs typeface="Arial" panose="020B0604020202020204" pitchFamily="34" charset="0"/></a:rPr><a:t>?</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To become a financial planner, you must complete the academic training described under the Regulations or have the academic equivalency then follow the IQPF&apos;s Professional Training Course and pass the IQPF exam.</a:t></a:r></a:p><a:p><a:r><a:rPr lang="fr-CA" dirty="1"><a:latin typeface="Arial" panose="020B0604020202020204" pitchFamily="34" charset="0"/><a:cs typeface="Arial" panose="020B0604020202020204" pitchFamily="34" charset="0"/></a:rPr><a:t>A financial planner is a personal financial professional, a generalist who analyses the complex and intricate aspects of a client’s financial situation in order to develop a personalized action plan and refer the client to the appropriate specialists, as needed.</a:t></a:r></a:p><a:p><a:r><a:rPr lang="fr-CA" dirty="1"><a:latin typeface="Arial" panose="020B0604020202020204" pitchFamily="34" charset="0"/><a:cs typeface="Arial" panose="020B0604020202020204" pitchFamily="34" charset="0"/></a:rPr><a:t>As a professional in an advisory role, a financial planner has to be a good communicator, acting as a sounding board for the client and discussing various aspects of the client’s personal, family and professional life.</a:t></a:r></a:p><a:p><a:r><a:rPr lang="fr-CA" dirty="1"><a:latin typeface="Arial" panose="020B0604020202020204" pitchFamily="34" charset="0"/><a:cs typeface="Arial" panose="020B0604020202020204" pitchFamily="34" charset="0"/></a:rPr><a:t>An F. Pl. has the skills needed to conduct a detailed analysis of every aspect that affects the sound management of personal finances.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Drawing on broad financial expertise, an F. Pl. plays an important role in key moments of people’s lives.</a:t></a:r></a:p><a:p><a:r><a:rPr lang="fr-CA" dirty="1"><a:latin typeface="Arial" panose="020B0604020202020204" pitchFamily="34" charset="0"/><a:cs typeface="Arial" panose="020B0604020202020204" pitchFamily="34" charset="0"/></a:rPr><a:t>The financial planner title stands for credibility, integrity and competence.</a:t></a:r></a:p><a:p><a:endParaRPr lang="en-US" dirty="0"><a:latin typeface="Arial" panose="020B0604020202020204" pitchFamily="34" charset="0"/><a:cs typeface="Arial" panose="020B0604020202020204" pitchFamily="34" charset="0"/></a:endParaRPr></a:p><a:p><a:pPr defTabSz="465887"><a:defRPr/></a:pPr><a:r><a:rPr lang="fr-CA" dirty="1" noProof="0"><a:latin typeface="Arial" panose="020B0604020202020204" pitchFamily="34" charset="0"/><a:cs typeface="Arial" panose="020B0604020202020204" pitchFamily="34" charset="0"/></a:rPr><a:t>REMARQUE :</a:t></a:r><a:r><a:rPr lang="fr-CA" dirty="1" noProof="0"><a:latin typeface="Arial" panose="020B0604020202020204" pitchFamily="34" charset="0"/><a:cs typeface="Arial" panose="020B0604020202020204" pitchFamily="34" charset="0"/></a:rPr><a:t> </a:t></a:r><a:r><a:rPr lang="fr-CA" dirty="1" noProof="0"><a:latin typeface="Arial" panose="020B0604020202020204" pitchFamily="34" charset="0"/><a:cs typeface="Arial" panose="020B0604020202020204" pitchFamily="34" charset="0"/></a:rPr><a:t>For those who are primarily English</a:t></a:r><a:r><a:rPr lang="fr-CA" dirty="1" baseline="0" noProof="0"><a:latin typeface="Arial" panose="020B0604020202020204" pitchFamily="34" charset="0"/><a:cs typeface="Arial" panose="020B0604020202020204" pitchFamily="34" charset="0"/></a:rPr><a:t> speakers, they may face more difficulties in obtaining the designation as most materials are primarily in French.</a:t></a:r><a:r><a:rPr lang="fr-CA" dirty="1" baseline="0" noProof="0"><a:latin typeface="Arial" panose="020B0604020202020204" pitchFamily="34" charset="0"/><a:cs typeface="Arial" panose="020B0604020202020204" pitchFamily="34" charset="0"/></a:rPr><a:t>  </a:t></a:r><a:r><a:rPr lang="fr-CA" dirty="1" baseline="0" noProof="0"><a:latin typeface="Arial" panose="020B0604020202020204" pitchFamily="34" charset="0"/><a:cs typeface="Arial" panose="020B0604020202020204" pitchFamily="34" charset="0"/></a:rPr><a:t>We have heard of some individuals needing to request special accommodation for English-based submissions of tests, forms etc.</a:t></a:r></a:p><a:p><a:pPr defTabSz="465887"><a:defRPr/></a:pPr><a:r><a:rPr lang="fr-CA" dirty="1"><a:latin typeface="Arial" panose="020B0604020202020204" pitchFamily="34" charset="0"/><a:cs typeface="Arial" panose="020B0604020202020204" pitchFamily="34" charset="0"/></a:rPr><a:t>Source: </a:t></a:r><a:r><a:rPr lang="fr-CA" dirty="1"><a:latin typeface="Arial" panose="020B0604020202020204" pitchFamily="34" charset="0"/><a:cs typeface="Arial" panose="020B0604020202020204" pitchFamily="34" charset="0"/><a:hlinkClick r:id="rId3"/></a:rPr><a:t>https://www.iqpf.org/en/becoming-a-financial-planner</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50</a:t></a:fld></a:p></p:txBody></p:sp></p:spTree><p:extLst><p:ext uri="{BB962C8B-B14F-4D97-AF65-F5344CB8AC3E}"><p14:creationId xmlns:p14="http://schemas.microsoft.com/office/powerpoint/2010/main" val="974112983"/></p:ext></p:extLst></p:cSld><p:clrMapOvr><a:masterClrMapping/></p:clrMapOvr></p:notes>
</file>

<file path=ppt/notesSlides/notesSlide51.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A financial planner</a:t></a:r><a:r><a:rPr lang="fr-CA" dirty="1" baseline="0"><a:latin typeface="Arial" panose="020B0604020202020204" pitchFamily="34" charset="0"/><a:cs typeface="Arial" panose="020B0604020202020204" pitchFamily="34" charset="0"/></a:rPr><a:t> is expected to have a number of competencies.</a:t></a:r></a:p><a:p><a:endParaRPr lang="en-US" b="0" baseline="0" dirty="0"><a:effectLst/><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The IQPF issues the financial planning diploma to any person who meets the academic requirements under the Regulations.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Candidates must first complete a personal financial planning university program approved by the IQPF.</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Once this is done, they must follow the Professional Training Course and pass the IQPF exam.</a:t></a:r></a:p><a:p><a:r><a:rPr lang="fr-CA" dirty="1"><a:latin typeface="Arial" panose="020B0604020202020204" pitchFamily="34" charset="0"/><a:cs typeface="Arial" panose="020B0604020202020204" pitchFamily="34" charset="0"/></a:rPr><a:t>To enroll in one of the personal financial planning programs approved by the IQPF, you must contact the accredited teaching institution directly – a list of approved institutions and programs can be found on the IQPF website.</a:t></a:r></a:p><a:p><a:endParaRPr lang="en-US" b="0" dirty="0"><a:effectLst/><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The IQPF’s Professional Training Course (PT Course) is a mandatory condition in obtaining the financial planner diploma.</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It is the step that follows academic training or its equivalent.</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Professional Training Course consists of in-class and online sessions, supplemented with web modules, readings and exercises.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It offers a synthesis of the knowledge already acquired and provides the necessary methodology to apply this knowledge to personal financial planning.</a:t></a:r></a:p><a:p><a:r><a:rPr lang="fr-CA" dirty="1"><a:latin typeface="Arial" panose="020B0604020202020204" pitchFamily="34" charset="0"/><a:cs typeface="Arial" panose="020B0604020202020204" pitchFamily="34" charset="0"/></a:rPr><a:t>After completing the PT Course, candidates must take the IQPF 4-hour in-class exam.</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Once the exam passed, the candidate is a graduate of the IQPF.</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To use the Financial Planner title, a graduate must obtain a certificate issued by the Autorité des marchés financiers.</a:t></a:r></a:p><a:p><a:endParaRPr lang="en-US" b="0" dirty="0"><a:effectLst/><a:latin typeface="Arial" panose="020B0604020202020204" pitchFamily="34" charset="0"/><a:cs typeface="Arial" panose="020B0604020202020204" pitchFamily="34" charset="0"/></a:endParaRPr></a:p><a:p><a:endParaRPr lang="en-CA" dirty="0"><a:latin typeface="Arial" panose="020B0604020202020204" pitchFamily="34" charset="0"/><a:cs typeface="Arial" panose="020B0604020202020204" pitchFamily="34" charset="0"/></a:endParaRP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51</a:t></a:fld></a:p></p:txBody></p:sp></p:spTree><p:extLst><p:ext uri="{BB962C8B-B14F-4D97-AF65-F5344CB8AC3E}"><p14:creationId xmlns:p14="http://schemas.microsoft.com/office/powerpoint/2010/main" val="4149880047"/></p:ext></p:extLst></p:cSld><p:clrMapOvr><a:masterClrMapping/></p:clrMapOvr></p:notes>
</file>

<file path=ppt/notesSlides/notesSlide52.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Professional Development Units are required in two-year cycles.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2019-2021 professional development cycle (cycle 011) started on December 1, 2019 and will end on November 30, 2021.</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Courses may be taken through IQPF or another organization but they </a:t></a:r><a:r><a:rPr lang="fr-CA" dirty="1" b="1"><a:latin typeface="Arial" panose="020B0604020202020204" pitchFamily="34" charset="0"/><a:cs typeface="Arial" panose="020B0604020202020204" pitchFamily="34" charset="0"/></a:rPr><a:t>must be approved by IQPF in order to qualify.</a:t></a:r><a:r><a:rPr lang="fr-CA" dirty="1" baseline="0"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table indicates how many PDUs are needed in each category per two-year cycle.</a:t></a:r></a:p><a:p><a:endParaRPr lang="en-US" b="0" dirty="0"><a:effectLst/><a:latin typeface="Arial" panose="020B0604020202020204" pitchFamily="34" charset="0"/><a:cs typeface="Arial" panose="020B0604020202020204" pitchFamily="34" charset="0"/></a:endParaRPr></a:p><a:p><a:pPr defTabSz="465887"><a:defRPr/></a:pPr><a:r><a:rPr lang="fr-CA" dirty="1" b="1"><a:latin typeface="Arial" panose="020B0604020202020204" pitchFamily="34" charset="0"/><a:cs typeface="Arial" panose="020B0604020202020204" pitchFamily="34" charset="0"/></a:rPr><a:t>*Compulsory course for all financial planners</a:t></a:r><a:br><a:rPr lang="fr-CA" dirty="1" b="1"><a:latin typeface="Arial" panose="020B0604020202020204" pitchFamily="34" charset="0"/><a:cs typeface="Arial" panose="020B0604020202020204" pitchFamily="34" charset="0"/></a:rPr></a:br><a:r><a:rPr lang="fr-CA" dirty="1"><a:latin typeface="Arial" panose="020B0604020202020204" pitchFamily="34" charset="0"/><a:cs typeface="Arial" panose="020B0604020202020204" pitchFamily="34" charset="0"/></a:rPr><a:t>Every two cycle (so every four years) all F.Pl. must take a specific 5 SC-FP PDUs course developed by the IQPF.</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For cycles 011 and 012 (from December 1, 2019 to November 30, 2023), the course NPPF12A The Practice in the Age of New Technology (or NPPF12, in French) is therefore mandatory for all F.Pl.</a:t></a:r></a:p><a:p><a:pPr defTabSz="465887"><a:defRPr/></a:pPr><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Source»: https://www.iqpf.org/en/pieddepage/faq#sec3-question3</a:t></a:r><a:r><a:rPr lang="fr-CA" dirty="1" baseline="0"><a:latin typeface="Arial" panose="020B0604020202020204" pitchFamily="34" charset="0"/><a:cs typeface="Arial" panose="020B0604020202020204" pitchFamily="34" charset="0"/></a:rPr><a:t> </a:t></a:r></a:p><a:p><a:endParaRPr lang="fr-CA" dirty="0"><a:latin typeface="Arial" panose="020B0604020202020204" pitchFamily="34" charset="0"/><a:cs typeface="Arial" panose="020B0604020202020204" pitchFamily="34" charset="0"/></a:endParaRPr></a:p><a:p><a:r><a:rPr lang="fr-CA" dirty="1" b="0" i="0"><a:latin typeface="Arial" panose="020B0604020202020204" pitchFamily="34" charset="0"/><a:cs typeface="Arial" panose="020B0604020202020204" pitchFamily="34" charset="0"/></a:rPr><a:t>Financial planners who have received or will receive their certificate from the Authorité des marchés financiers within the current professional development cycle (from December 1, 2019, to November 30, 2021) and who would like to know how many Professional Development Units they will need at the end of the cycle can contact </a:t></a:r><a:r><a:rPr lang="fr-CA" dirty="1" b="1" u="none" strike="noStrike" i="0"><a:latin typeface="Arial" panose="020B0604020202020204" pitchFamily="34" charset="0"/><a:cs typeface="Arial" panose="020B0604020202020204" pitchFamily="34" charset="0"/><a:hlinkClick r:id="rId3"/></a:rPr><a:t>Angela Teut</a:t></a:r><a:r><a:rPr lang="fr-CA" dirty="1" b="0" i="0"><a:latin typeface="Arial" panose="020B0604020202020204" pitchFamily="34" charset="0"/><a:cs typeface="Arial" panose="020B0604020202020204" pitchFamily="34" charset="0"/></a:rPr><a:t> at 514-767-4040 or 1-800-640-4050, extension 239.</a:t></a:r></a:p><a:p><a:endParaRPr lang="en-CA" dirty="0"><a:latin typeface="Arial" panose="020B0604020202020204" pitchFamily="34" charset="0"/><a:cs typeface="Arial" panose="020B0604020202020204" pitchFamily="34" charset="0"/></a:endParaRP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4" name="Slide Number Placeholder 3"/><p:cNvSpPr><a:spLocks noGrp="1"/></p:cNvSpPr><p:nvPr><p:ph type="sldNum" sz="quarter" idx="10"/></p:nvPr></p:nvSpPr><p:spPr/><p:txBody><a:bodyPr/><a:lstStyle/><a:p><a:fld id="{C7985182-26E9-3A41-9AD1-60867BE29576}" type="slidenum"><a:rPr lang="en-CA" smtClean="0"/><a:t>52</a:t></a:fld></a:p></p:txBody></p:sp></p:spTree><p:extLst><p:ext uri="{BB962C8B-B14F-4D97-AF65-F5344CB8AC3E}"><p14:creationId xmlns:p14="http://schemas.microsoft.com/office/powerpoint/2010/main" val="2831533065"/></p:ext></p:extLst></p:cSld><p:clrMapOvr><a:masterClrMapping/></p:clrMapOvr></p:notes>
</file>

<file path=ppt/notesSlides/notesSlide53.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FAIRE :</a:t></a:r></a:p></a:p></a:p></a:p></a:p></a:p><a:p><a:pPr marL="0" lvl="2" indent="0" defTabSz="465887"><a:buNone/><a:defRPr/></a:pPr><a:r><a:rPr lang="fr-CA" dirty="1" b="1"><a:latin typeface="Arial" panose="020B0604020202020204" pitchFamily="34" charset="0"/><a:cs typeface="Arial" panose="020B0604020202020204" pitchFamily="34" charset="0"/></a:rPr><a:t>Have 1-2 advisors in the region or from another region with this designation speak to the benefits of the designation.</a:t></a:r><a:r><a:rPr lang="fr-CA" dirty="1" b="1"><a:latin typeface="Arial" panose="020B0604020202020204" pitchFamily="34" charset="0"/><a:cs typeface="Arial" panose="020B0604020202020204" pitchFamily="34" charset="0"/></a:rPr><a:t> </a:t></a:r></a:p><a:p><a:pPr marL="0" lvl="2" indent="0" defTabSz="465887"><a:buNone/><a:defRPr/></a:pPr><a:r><a:rPr lang="fr-CA" dirty="1" b="1"><a:latin typeface="Arial" panose="020B0604020202020204" pitchFamily="34" charset="0"/><a:cs typeface="Arial" panose="020B0604020202020204" pitchFamily="34" charset="0"/></a:rPr><a:t>Demander :</a:t></a:r><a:r><a:rPr lang="fr-CA" dirty="1" baseline="0" b="1"><a:latin typeface="Arial" panose="020B0604020202020204" pitchFamily="34" charset="0"/><a:cs typeface="Arial" panose="020B0604020202020204" pitchFamily="34" charset="0"/></a:rPr><a:t> </a:t></a:r><a:r><a:rPr lang="fr-CA" dirty="1" baseline="0" b="1"><a:latin typeface="Arial" panose="020B0604020202020204" pitchFamily="34" charset="0"/><a:cs typeface="Arial" panose="020B0604020202020204" pitchFamily="34" charset="0"/></a:rPr><a:t>H</a:t></a:r><a:r><a:rPr lang="fr-CA" dirty="1" b="1"><a:latin typeface="Arial" panose="020B0604020202020204" pitchFamily="34" charset="0"/><a:cs typeface="Arial" panose="020B0604020202020204" pitchFamily="34" charset="0"/></a:rPr><a:t>ow the designation has helped your business?</a:t></a:r></a:p><a:p><a:pPr lvl="2"/><a:endParaRPr lang="en-CA" b="1"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p:txBody></p:sp><p:sp><p:nvSpPr><p:cNvPr id="5" name="Slide Number Placeholder 4"/><p:cNvSpPr><a:spLocks noGrp="1"/></p:cNvSpPr><p:nvPr><p:ph type="sldNum" sz="quarter" idx="11"/></p:nvPr></p:nvSpPr><p:spPr/><p:txBody><a:bodyPr/><a:lstStyle/><a:p><a:fld id="{C7985182-26E9-3A41-9AD1-60867BE29576}" type="slidenum"><a:rPr lang="en-CA" smtClean="0"/><a:t>53</a:t></a:fld></a:p></p:txBody></p:sp></p:spTree><p:extLst><p:ext uri="{BB962C8B-B14F-4D97-AF65-F5344CB8AC3E}"><p14:creationId xmlns:p14="http://schemas.microsoft.com/office/powerpoint/2010/main" val="2209222579"/></p:ext></p:extLst></p:cSld><p:clrMapOvr><a:masterClrMapping/></p:clrMapOvr></p:notes>
</file>

<file path=ppt/notesSlides/notesSlide54.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en-US" b="1" dirty="0"><a:latin typeface="Arial" panose="020B0604020202020204" pitchFamily="34" charset="0"/><a:cs typeface="Arial" panose="020B0604020202020204" pitchFamily="34" charset="0"/></a:rPr><a:t>SAY: </a:t></a:r></a:p><a:p><a:pPr marL="0" lvl="2" indent="0"><a:buNone/></a:pPr><a:endParaRPr lang="en-US" b="1" dirty="0"><a:latin typeface="Arial" panose="020B0604020202020204" pitchFamily="34" charset="0"/><a:cs typeface="Arial" panose="020B0604020202020204" pitchFamily="34" charset="0"/></a:endParaRPr></a:p><a:p><a:r><a:rPr lang="en-US" b="0" dirty="0"><a:latin typeface="Arial" panose="020B0604020202020204" pitchFamily="34" charset="0"/><a:cs typeface="Arial" panose="020B0604020202020204" pitchFamily="34" charset="0"/></a:rPr><a:t>Reimbursements</a:t></a:r><a:r><a:rPr lang="en-US" b="0" baseline="0" dirty="0"><a:latin typeface="Arial" panose="020B0604020202020204" pitchFamily="34" charset="0"/><a:cs typeface="Arial" panose="020B0604020202020204" pitchFamily="34" charset="0"/><a:latin typeface="Arial" panose="020B0604020202020204" pitchFamily="34" charset="0"/><a:cs typeface="Arial" panose="020B0604020202020204" pitchFamily="34" charset="0"/></a:rPr><a:t>CLU $3500</a:t></a:r></a:p><a:p><a:pPr marL="291179" indent="-291179"><a:buFont typeface="Arial" panose="020B0604020202020204" pitchFamily="34" charset="0"/><a:buChar char="•"/></a:pPr><a:r><a:rPr lang="en-US" dirty="0"><a:latin typeface="Arial" panose="020B0604020202020204" pitchFamily="34" charset="0"/><a:cs typeface="Arial" panose="020B0604020202020204" pitchFamily="34" charset="0"/></a:endParaRPr></a:p><a:p><a:r><a:rPr lang="en-CA" dirty="0"><a:latin typeface="Arial" panose="020B0604020202020204" pitchFamily="34" charset="0"/><a:cs typeface="Arial" panose="020B0604020202020204" pitchFamily="34" charset="0"/></a:rPr><a:t>Advisors who are eligible to earn the award must satisfy the following criteria on the date they acquire the achievement:</a:t></a:r></a:p><a:p><a:pPr marL="174708" indent="-174708"><a:buFont typeface="Arial" panose="020B0604020202020204" pitchFamily="34" charset="0"/><a:buChar char="•"/></a:pPr><a:r><a:rPr lang="en-CA" dirty="0"><a:latin typeface="Arial" panose="020B0604020202020204" pitchFamily="34" charset="0"/><a:cs typeface="Arial" panose="020B0604020202020204" pitchFamily="34" charset="0"/></a:rPr><a:t>The advisor must be at or above NAFYC Level 3</a:t></a:r></a:p><a:p><a:pPr marL="174708" indent="-174708"><a:buFont typeface="Arial" panose="020B0604020202020204" pitchFamily="34" charset="0"/><a:buChar char="•"/></a:pPr><a:r><a:rPr lang="en-CA" dirty="0"><a:latin typeface="Arial" panose="020B0604020202020204" pitchFamily="34" charset="0"/><a:cs typeface="Arial" panose="020B0604020202020204" pitchFamily="34" charset="0"/></a:rPr><a:t>If the advisor is not at NAFYC Level 3 on the date they acquire the achievement, they have 3 months to attain NAFYC Level 3.</a:t></a:r></a:p><a:p><a:pPr marL="174708" indent="-174708"><a:buFont typeface="Arial" panose="020B0604020202020204" pitchFamily="34" charset="0"/><a:buChar char="•"/></a:pPr><a:r><a:rPr lang="en-CA" dirty="0"><a:latin typeface="Arial" panose="020B0604020202020204" pitchFamily="34" charset="0"/><a:cs typeface="Arial" panose="020B0604020202020204" pitchFamily="34" charset="0"/></a:rPr><a:t>Awards are only for courses completed while under contract with Sun Life Financial.</a:t></a:r></a:p><a:p><a:pPr marL="174708" indent="-174708"><a:buFont typeface="Arial" panose="020B0604020202020204" pitchFamily="34" charset="0"/><a:buChar char="•"/></a:pPr><a:r><a:rPr lang="en-CA" dirty="0"><a:latin typeface="Arial" panose="020B0604020202020204" pitchFamily="34" charset="0"/><a:cs typeface="Arial" panose="020B0604020202020204" pitchFamily="34" charset="0"/></a:rPr><a:t>If an Advisor’s Agreement or Manager’s Agreement (where the advisor subsequently becomes a member of management) terminates within one year of reimbursement, the full amount must be repaid to Sun Life Financial by the advisor/manager.</a:t></a:r></a:p><a:p><a:br><a:rPr lang="en-CA" dirty="0"><a:latin typeface="Arial" panose="020B0604020202020204" pitchFamily="34" charset="0"/><a:cs typeface="Arial" panose="020B0604020202020204" pitchFamily="34" charset="0"/></a:rPr></a:br><a:r><a:rPr lang="en-CA" b="1" dirty="0"><a:latin typeface="Arial" panose="020B0604020202020204" pitchFamily="34" charset="0"/><a:cs typeface="Arial" panose="020B0604020202020204" pitchFamily="34" charset="0"/></a:rPr><a:t>Note:</a:t></a:r><a:r><a:rPr lang="en-CA" dirty="0"><a:latin typeface="Arial" panose="020B0604020202020204" pitchFamily="34" charset="0"/><a:cs typeface="Arial" panose="020B0604020202020204" pitchFamily="34" charset="0"/></a:rPr><a:t> SFTRAIN only frames one certificate per designation.</a:t></a:r></a:p><a:p><a:pPr marL="174708" indent="-174708"><a:buFont typeface="Arial" panose="020B0604020202020204" pitchFamily="34" charset="0"/><a:buChar char="•"/></a:pPr><a:r><a:rPr lang="en-CA" dirty="0"><a:latin typeface="Arial" panose="020B0604020202020204" pitchFamily="34" charset="0"/><a:cs typeface="Arial" panose="020B0604020202020204" pitchFamily="34" charset="0"/></a:rPr><a:t>There is NO reimbursement for sales associates or licensed assistants.</a:t></a:r></a:p><a:p><a:pPr marL="174708" indent="-174708"><a:buFont typeface="Arial" panose="020B0604020202020204" pitchFamily="34" charset="0"/><a:buChar char="•"/></a:pPr><a:r><a:rPr lang="en-CA" dirty="0"><a:latin typeface="Arial" panose="020B0604020202020204" pitchFamily="34" charset="0"/><a:cs typeface="Arial" panose="020B0604020202020204" pitchFamily="34" charset="0"/></a:rPr><a:t>We will NOT reimburse re-activation fees, prep courses, instructor-led programs or annual membership fees.</a:t></a:r></a:p><a:p><a:pPr marL="174708" indent="-174708"><a:buFont typeface="Arial" panose="020B0604020202020204" pitchFamily="34" charset="0"/><a:buChar char="•"/></a:pPr><a:r><a:rPr lang="en-CA" dirty="0"><a:latin typeface="Arial" panose="020B0604020202020204" pitchFamily="34" charset="0"/><a:cs typeface="Arial" panose="020B0604020202020204" pitchFamily="34" charset="0"/></a:rPr><a:t>Must be an advisor upon completion to be eligible for reimbursement.</a:t></a:r></a:p><a:p><a:endParaRPr lang="en-CA" dirty="0"><a:latin typeface="Arial" panose="020B0604020202020204" pitchFamily="34" charset="0"/><a:cs typeface="Arial" panose="020B0604020202020204" pitchFamily="34" charset="0"/></a:endParaRPr></a:p><a:p><a:pPr lvl="7"/><a:r><a:rPr lang="en-CA" b="1" dirty="0"><a:latin typeface="Arial" panose="020B0604020202020204" pitchFamily="34" charset="0"/><a:cs typeface="Arial" panose="020B0604020202020204" pitchFamily="34" charset="0"/></a:rPr><a:t>DO:</a:t></a:r></a:p><a:p><a:r><a:rPr lang="en-CA" dirty="0"><a:latin typeface="Arial" panose="020B0604020202020204" pitchFamily="34" charset="0"/><a:cs typeface="Arial" panose="020B0604020202020204" pitchFamily="34" charset="0"/></a:rPr><a:t>Handle questions and comments as they arise.</a:t></a:r></a:p><a:p><a:endParaRPr lang="en-CA" dirty="0"><a:latin typeface="Arial" panose="020B0604020202020204" pitchFamily="34" charset="0"/><a:cs typeface="Arial" panose="020B0604020202020204" pitchFamily="34" charset="0"/></a:endParaRPr></a:p><a:p><a:pPr defTabSz="492489"><a:defRPr/></a:pPr><a:r><a:rPr lang="en-US" i="1" dirty="0"><a:latin typeface="Arial" panose="020B0604020202020204" pitchFamily="34" charset="0"/><a:cs typeface="Arial" panose="020B0604020202020204" pitchFamily="34" charset="0"/></a:rPr><a:t>Continue to</a:t></a:r><a:r><a:rPr lang="en-US" i="1" baseline="0" dirty="0"><a:latin typeface="Arial" panose="020B0604020202020204" pitchFamily="34" charset="0"/><a:cs typeface="Arial" panose="020B0604020202020204" pitchFamily="34" charset="0"/></a:rPr><a:t> the next slide.</a:t></a:r><a:endParaRPr lang="en-US" i="1" dirty="0"><a:latin typeface="Arial" panose="020B0604020202020204" pitchFamily="34" charset="0"/><a:cs typeface="Arial" panose="020B0604020202020204" pitchFamily="34" charset="0"/></a:endParaRP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54</a:t></a:fld><a:endParaRPr lang="en-CA" dirty="0"/></a:p></p:txBody></p:sp></p:spTree><p:extLst><p:ext uri="{BB962C8B-B14F-4D97-AF65-F5344CB8AC3E}"><p14:creationId xmlns:p14="http://schemas.microsoft.com/office/powerpoint/2010/main" val="2587616110"/></p:ext></p:extLst></p:cSld><p:clrMapOvr><a:masterClrMapping/></p:clrMapOvr></p:notes>
</file>

<file path=ppt/notesSlides/notesSlide55.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marL="0" lvl="2" indent="0"><a:buNone/></a:pPr><a:r><a:rPr lang="fr-CA" dirty="1" b="0"><a:latin typeface="Arial" panose="020B0604020202020204" pitchFamily="34" charset="0"/><a:cs typeface="Arial" panose="020B0604020202020204" pitchFamily="34" charset="0"/></a:rPr><a:t>The are some additional accompanying designations for you</a:t></a:r><a:r><a:rPr lang="fr-CA" dirty="1" baseline="0" b="0"><a:latin typeface="Arial" panose="020B0604020202020204" pitchFamily="34" charset="0"/><a:cs typeface="Arial" panose="020B0604020202020204" pitchFamily="34" charset="0"/></a:rPr><a:t> to consider as well.</a:t></a:r></a:p><a:p><a:pPr marL="0" lvl="2" indent="0"><a:buNone/></a:pPr><a:r><a:rPr lang="fr-CA" dirty="1" b="0" baseline="0"><a:latin typeface="Arial" panose="020B0604020202020204" pitchFamily="34" charset="0"/><a:cs typeface="Arial" panose="020B0604020202020204" pitchFamily="34" charset="0"/></a:rPr><a:t>We’ll look at those now.</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291179" indent="-291179"><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55</a:t></a:fld></a:p></p:txBody></p:sp></p:spTree><p:extLst><p:ext uri="{BB962C8B-B14F-4D97-AF65-F5344CB8AC3E}"><p14:creationId xmlns:p14="http://schemas.microsoft.com/office/powerpoint/2010/main" val="2175980076"/></p:ext></p:extLst></p:cSld><p:clrMapOvr><a:masterClrMapping/></p:clrMapOvr></p:notes>
</file>

<file path=ppt/notesSlides/notesSlide56.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So what is a CLU or RLU?</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In order to give its members who hold a license in insurance of persons or in group insurance the opportunity to gain greater expertise in their area of practice, the Chambre de la Sécurité Financière exclusively confers two professional titles: chartered life underwriter (C.L.U.) and registered life underwriter (R.L.U.).</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These titles guarantee a member’s expertise and reputation and can be earned only after completing a highly demanding learning program.</a:t></a:r></a:p><a:p><a:r><a:rPr lang="fr-CA" dirty="1"><a:latin typeface="Arial" panose="020B0604020202020204" pitchFamily="34" charset="0"/><a:cs typeface="Arial" panose="020B0604020202020204" pitchFamily="34" charset="0"/></a:rPr><a:t>The program leading to the title of registered life underwriter (R.L.U.) consists of eight university courses totalling 24 credits as well as the ten training activities in the </a:t></a:r><a:r><a:rPr lang="fr-CA" dirty="1" i="1"><a:latin typeface="Arial" panose="020B0604020202020204" pitchFamily="34" charset="0"/><a:cs typeface="Arial" panose="020B0604020202020204" pitchFamily="34" charset="0"/><a:hlinkClick r:id="rId3"/></a:rPr><a:t>Les concepts en assurance de personnes</a:t></a:r><a:r><a:rPr lang="fr-CA" dirty="1"><a:latin typeface="Arial" panose="020B0604020202020204" pitchFamily="34" charset="0"/><a:cs typeface="Arial" panose="020B0604020202020204" pitchFamily="34" charset="0"/><a:hlinkClick r:id="rId3"/></a:rPr><a:t> </a:t></a:r><a:r><a:rPr lang="fr-CA" dirty="1"><a:latin typeface="Arial" panose="020B0604020202020204" pitchFamily="34" charset="0"/><a:cs typeface="Arial" panose="020B0604020202020204" pitchFamily="34" charset="0"/></a:rPr><a:t>(program developed by the CSF and only available in French).</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The program leading to the title of chartered life underwriter (C.L.U.) consists of sixteen university courses totaling 48 credits as well as the ten training activities in the </a:t></a:r><a:r><a:rPr lang="fr-CA" dirty="1" i="1"><a:latin typeface="Arial" panose="020B0604020202020204" pitchFamily="34" charset="0"/><a:cs typeface="Arial" panose="020B0604020202020204" pitchFamily="34" charset="0"/><a:hlinkClick r:id="rId4"/></a:rPr><a:t>Les concepts en assurance de personnes</a:t></a:r><a:r><a:rPr lang="fr-CA" dirty="1"><a:latin typeface="Arial" panose="020B0604020202020204" pitchFamily="34" charset="0"/><a:cs typeface="Arial" panose="020B0604020202020204" pitchFamily="34" charset="0"/><a:hlinkClick r:id="rId5"/></a:rPr><a:t> </a:t></a:r><a:r><a:rPr lang="fr-CA" dirty="1"><a:latin typeface="Arial" panose="020B0604020202020204" pitchFamily="34" charset="0"/><a:cs typeface="Arial" panose="020B0604020202020204" pitchFamily="34" charset="0"/></a:rPr><a:t>(program developed by the CSF and only available in French).</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Source: </a:t></a:r><a:r><a:rPr lang="fr-CA" dirty="1"><a:latin typeface="Arial" panose="020B0604020202020204" pitchFamily="34" charset="0"/><a:cs typeface="Arial" panose="020B0604020202020204" pitchFamily="34" charset="0"/><a:hlinkClick r:id="rId6"/></a:rPr><a:t>https://www.chambresf.com/en/education/professional-titles-and-designation/professional-titles/</a:t></a:r></a:p><a:p><a:endParaRPr lang="fr-CA" dirty="0"><a:latin typeface="Arial" panose="020B0604020202020204" pitchFamily="34" charset="0"/><a:cs typeface="Arial" panose="020B0604020202020204" pitchFamily="34" charset="0"/></a:endParaRP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defTabSz="492489"><a:defRPr/></a:pPr><a:endParaRPr lang="en-US" i="1" baseline="0" dirty="0"><a:latin typeface="Arial" panose="020B0604020202020204" pitchFamily="34" charset="0"/><a:cs typeface="Arial" panose="020B0604020202020204" pitchFamily="34" charset="0"/></a:endParaRPr></a:p><a:p><a:pPr defTabSz="492489"><a:defRPr/></a:pPr><a:r><a:rPr lang="fr-CA" dirty="1"><a:latin typeface="Arial" panose="020B0604020202020204" pitchFamily="34" charset="0"/><a:cs typeface="Arial" panose="020B0604020202020204" pitchFamily="34" charset="0"/></a:rPr><a:t>* Not</a:t></a:r><a:r><a:rPr lang="fr-CA" dirty="1" baseline="0"><a:latin typeface="Arial" panose="020B0604020202020204" pitchFamily="34" charset="0"/><a:cs typeface="Arial" panose="020B0604020202020204" pitchFamily="34" charset="0"/></a:rPr><a:t>e that the French language equivalent of CLU is AVA and RLU is AVC</a:t></a:r></a:p><a:p><a:pPr defTabSz="492489"><a:defRPr/></a:pPr><a:endParaRPr lang="en-US" i="1"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10"/></p:nvPr></p:nvSpPr><p:spPr/><p:txBody><a:bodyPr/><a:lstStyle/><a:p><a:fld id="{C7985182-26E9-3A41-9AD1-60867BE29576}" type="slidenum"><a:rPr lang="en-CA" smtClean="0"/><a:t>56</a:t></a:fld></a:p></p:txBody></p:sp></p:spTree><p:extLst><p:ext uri="{BB962C8B-B14F-4D97-AF65-F5344CB8AC3E}"><p14:creationId xmlns:p14="http://schemas.microsoft.com/office/powerpoint/2010/main" val="26416903"/></p:ext></p:extLst></p:cSld><p:clrMapOvr><a:masterClrMapping/></p:clrMapOvr></p:notes>
</file>

<file path=ppt/notesSlides/notesSlide57.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931021"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r><a:rPr lang="fr-CA" dirty="1"><a:latin typeface="Arial" panose="020B0604020202020204" pitchFamily="34" charset="0"/><a:cs typeface="Arial" panose="020B0604020202020204" pitchFamily="34" charset="0"/></a:rPr><a:t>The university training leading to the title of C.L.U. and RLU promotes the development of knowledge about estate and tax planning as well as insurance and financial products for individuals and businesses, and provides more in-depth knowledge about disability and critical illnesses insurance, group insurance and investments.</a:t></a:r></a:p><a:p><a:r><a:rPr lang="fr-CA" dirty="1"><a:latin typeface="Arial" panose="020B0604020202020204" pitchFamily="34" charset="0"/><a:cs typeface="Arial" panose="020B0604020202020204" pitchFamily="34" charset="0"/></a:rPr><a:t>The program,</a:t></a:r><a:r><a:rPr lang="fr-CA" dirty="1" baseline="0"><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 “Les concepts en assurance de personnes” was designed to hone the knowledge of financial security advisers regarding the various products available on the market and to develop their ability to identify and analyze financial needs so they can make recommendations that best suit their clients’ requirements.</a:t></a:r></a:p><a:p><a:endParaRPr lang="en-US" dirty="0"><a:latin typeface="Arial" panose="020B0604020202020204" pitchFamily="34" charset="0"/><a:cs typeface="Arial" panose="020B0604020202020204" pitchFamily="34" charset="0"/></a:endParaRPr></a:p><a:p><a:pPr defTabSz="465887"><a:defRPr/></a:pPr><a:r><a:rPr lang="fr-CA" dirty="1"><a:latin typeface="Arial" panose="020B0604020202020204" pitchFamily="34" charset="0"/><a:cs typeface="Arial" panose="020B0604020202020204" pitchFamily="34" charset="0"/></a:rPr><a:t>There is a list of subjects that must be covered over the course of the university program for the candidate to meet the requirements for a CLU and/or RLU.</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Course titles may vary from one university to another.</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It is therefore important, when selecting courses, to ensure their content matches the contents described in the tables.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Note that there is overlap in the core material required for both CLU and RLU, with the CLU program requiring additional education topics to be covered.</a:t></a:r><a:r><a:rPr lang="fr-CA" dirty="1"><a:latin typeface="Arial" panose="020B0604020202020204" pitchFamily="34" charset="0"/><a:cs typeface="Arial" panose="020B0604020202020204" pitchFamily="34" charset="0"/></a:rPr><a:t> </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Registration for University courses must be done directly with the institution of your choice.</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admission requirements, registration procedures and availability of these courses are determined by the institution offering this program.</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Generally, the candidates must hold a diploma in collegial studies (D.E.C) and have relevant experience.</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To apply for a professional title, a candidate must hold a license in insurance of persons or in group insurance of persons.</a:t></a:r></a:p><a:p><a:endParaRPr lang="en-US"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For more information, please contact la Chambre de la sécurité financière,  department of professional development and quality of practices at 514-282-5777, or toll-free at 1-800-361-9989.</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defTabSz="492489"><a:defRPr/></a:pPr><a:endParaRPr lang="en-US" i="1" baseline="0" dirty="0"><a:latin typeface="Arial" panose="020B0604020202020204" pitchFamily="34" charset="0"/><a:cs typeface="Arial" panose="020B0604020202020204" pitchFamily="34" charset="0"/></a:endParaRPr></a:p><a:p><a:pPr defTabSz="492489"><a:defRPr/></a:pPr><a:endParaRPr lang="en-US" i="1"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10"/></p:nvPr></p:nvSpPr><p:spPr/><p:txBody><a:bodyPr/><a:lstStyle/><a:p><a:fld id="{C7985182-26E9-3A41-9AD1-60867BE29576}" type="slidenum"><a:rPr lang="en-CA" smtClean="0"/><a:t>57</a:t></a:fld></a:p></p:txBody></p:sp></p:spTree><p:extLst><p:ext uri="{BB962C8B-B14F-4D97-AF65-F5344CB8AC3E}"><p14:creationId xmlns:p14="http://schemas.microsoft.com/office/powerpoint/2010/main" val="1997131452"/></p:ext></p:extLst></p:cSld><p:clrMapOvr><a:masterClrMapping/></p:clrMapOvr></p:notes>
</file>

<file path=ppt/notesSlides/notesSlide58.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endParaRPr lang="en-CA" dirty="0"><a:latin typeface="Arial" panose="020B0604020202020204" pitchFamily="34" charset="0"/><a:cs typeface="Arial" panose="020B0604020202020204" pitchFamily="34" charset="0"/></a:endParaRPr></a:p><a:p><a:pPr lvl="2"/><a:r><a:rPr lang="fr-CA" dirty="1" b="1"><a:latin typeface="Arial" panose="020B0604020202020204" pitchFamily="34" charset="0"/><a:cs typeface="Arial" panose="020B0604020202020204" pitchFamily="34" charset="0"/></a:rPr><a:t>FAIRE :</a:t></a:r></a:p><a:p><a:pPr marL="0" lvl="2" indent="0" defTabSz="465887"><a:buNone/><a:defRPr/></a:pPr><a:r><a:rPr lang="fr-CA" dirty="1" b="1"><a:latin typeface="Arial" panose="020B0604020202020204" pitchFamily="34" charset="0"/><a:cs typeface="Arial" panose="020B0604020202020204" pitchFamily="34" charset="0"/></a:rPr><a:t>Have 1-2 advisors in the region or from another region with this designation speak to the benefits of the designation.</a:t></a:r><a:r><a:rPr lang="fr-CA" dirty="1" b="1"><a:latin typeface="Arial" panose="020B0604020202020204" pitchFamily="34" charset="0"/><a:cs typeface="Arial" panose="020B0604020202020204" pitchFamily="34" charset="0"/></a:rPr><a:t> </a:t></a:r></a:p><a:p><a:pPr marL="0" lvl="2" indent="0" defTabSz="465887"><a:buNone/><a:defRPr/></a:pPr><a:r><a:rPr lang="fr-CA" dirty="1" b="1"><a:latin typeface="Arial" panose="020B0604020202020204" pitchFamily="34" charset="0"/><a:cs typeface="Arial" panose="020B0604020202020204" pitchFamily="34" charset="0"/></a:rPr><a:t>Demander :</a:t></a:r><a:r><a:rPr lang="fr-CA" dirty="1" baseline="0" b="1"><a:latin typeface="Arial" panose="020B0604020202020204" pitchFamily="34" charset="0"/><a:cs typeface="Arial" panose="020B0604020202020204" pitchFamily="34" charset="0"/></a:rPr><a:t> </a:t></a:r><a:r><a:rPr lang="fr-CA" dirty="1" baseline="0" b="1"><a:latin typeface="Arial" panose="020B0604020202020204" pitchFamily="34" charset="0"/><a:cs typeface="Arial" panose="020B0604020202020204" pitchFamily="34" charset="0"/></a:rPr><a:t>H</a:t></a:r><a:r><a:rPr lang="fr-CA" dirty="1" b="1"><a:latin typeface="Arial" panose="020B0604020202020204" pitchFamily="34" charset="0"/><a:cs typeface="Arial" panose="020B0604020202020204" pitchFamily="34" charset="0"/></a:rPr><a:t>ow the designation has helped your business?</a:t></a:r></a:p><a:p><a:pPr lvl="2"/><a:endParaRPr lang="en-CA" b="1" dirty="0"><a:latin typeface="Arial" panose="020B0604020202020204" pitchFamily="34" charset="0"/><a:cs typeface="Arial" panose="020B0604020202020204" pitchFamily="34" charset="0"/></a:endParaRPr></a:p><a:p><a:r><a:rPr lang="fr-CA" dirty="1"><a:latin typeface="Arial" panose="020B0604020202020204" pitchFamily="34" charset="0"/><a:cs typeface="Arial" panose="020B0604020202020204" pitchFamily="34" charset="0"/></a:rPr><a:t>Répondez aux questions et aux commentaires des participants au fur et à mesure.</a:t></a:r></a:p><a:p><a:endParaRPr lang="en-US" baseline="0"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0" lvl="8" indent="0"><a:buNone/></a:pPr><a:endParaRPr lang="en-US" b="1"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58</a:t></a:fld></a:p></p:txBody></p:sp></p:spTree><p:extLst><p:ext uri="{BB962C8B-B14F-4D97-AF65-F5344CB8AC3E}"><p14:creationId xmlns:p14="http://schemas.microsoft.com/office/powerpoint/2010/main" val="247185718"/></p:ext></p:extLst></p:cSld><p:clrMapOvr><a:masterClrMapping/></p:clrMapOvr></p:notes>
</file>

<file path=ppt/notesSlides/notesSlide59.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en-US" b="1" dirty="0"><a:latin typeface="Arial" panose="020B0604020202020204" pitchFamily="34" charset="0"/><a:cs typeface="Arial" panose="020B0604020202020204" pitchFamily="34" charset="0"/></a:rPr><a:t>SAY: </a:t></a:r></a:p><a:p><a:r><a:rPr lang="fr-CA" dirty="1"><a:latin typeface="Arial" panose="020B0604020202020204" pitchFamily="34" charset="0"/><a:cs typeface="Arial" panose="020B0604020202020204" pitchFamily="34" charset="0"/></a:rPr><a:t>Le planificateur financier devrait avoir un certain nombre de compétences</a:t></a:r><a:r><a:rPr lang="fr-CA" dirty="1" baseline="0"><a:latin typeface="Arial" panose="020B0604020202020204" pitchFamily="34" charset="0"/><a:cs typeface="Arial" panose="020B0604020202020204" pitchFamily="34" charset="0"/></a:rPr><a:t>.</a:t></a:r></a:p><a:cs typeface="Arial" panose="020B0604020202020204" pitchFamily="34" charset="0"/></a:rPr><a:t>A family enterprise advisor is trained to lead a team of multi disciplinary advisors as the central voice to understand and address the needs of the Family enterprise. An FEA learns to speak the language of the family enterprise and to understand and address the unique challenges faced by families, their business, and their relationships.<a:buChar char="•"/></a:pPr><a:r><a:rPr lang="en-CA" dirty="0"><a:latin typeface="Arial" panose="020B0604020202020204" pitchFamily="34" charset="0"/><a:cs typeface="Arial" panose="020B0604020202020204" pitchFamily="34" charset="0"/></a:rPr><a:t>Family businesses account for 90% of jobs generated by small and medium-sized companies in Canada.</a:t></a:r></a:p><a:p><a:pPr marL="174708" indent="-174708" fontAlgn="base"><a:buFont typeface="Arial" panose="020B0604020202020204" pitchFamily="34" charset="0"/><a:buChar char="•"/></a:pPr><a:r><a:rPr lang="en-CA" dirty="0"><a:latin typeface="Arial" panose="020B0604020202020204" pitchFamily="34" charset="0"/><a:cs typeface="Arial" panose="020B0604020202020204" pitchFamily="34" charset="0"/></a:rPr><a:t>Over 50% of all charitable donations are given by family businesses.</a:t></a:r></a:p><a:p><a:pPr marL="174708" indent="-174708" fontAlgn="base"><a:buFont typeface="Arial" panose="020B0604020202020204" pitchFamily="34" charset="0"/><a:buChar char="•"/></a:pPr><a:endParaRPr lang="en-CA" dirty="0"><a:latin typeface="Arial" panose="020B0604020202020204" pitchFamily="34" charset="0"/><a:cs typeface="Arial" panose="020B0604020202020204" pitchFamily="34" charset="0"/></a:endParaRPr></a:p><a:p><a:pPr fontAlgn="base"/><a:r><a:rPr lang="en-CA" dirty="0"><a:latin typeface="Arial" panose="020B0604020202020204" pitchFamily="34" charset="0"/><a:cs typeface="Arial" panose="020B0604020202020204" pitchFamily="34" charset="0"/></a:rPr><a:t>The FEA™ designation will reinforce your standing and expertise in the growing family business sector of the business world and help you bring family focused and thoughtful solutions to the family table.</a:t></a:r></a:p><a:p><a:endParaRPr lang="en-CA" dirty="0"><a:latin typeface="Arial" panose="020B0604020202020204" pitchFamily="34" charset="0"/><a:cs typeface="Arial" panose="020B0604020202020204" pitchFamily="34" charset="0"/></a:endParaRPr></a:p><a:p><a:pPr lvl="2"/><a:r><a:rPr lang="en-CA" b="1" dirty="0"><a:latin typeface="Arial" panose="020B0604020202020204" pitchFamily="34" charset="0"/><a:cs typeface="Arial" panose="020B0604020202020204" pitchFamily="34" charset="0"/></a:rPr><a:t>DO:</a:t></a:r></a:p><a:p><a:r><a:rPr lang="en-CA" dirty="0"><a:latin typeface="Arial" panose="020B0604020202020204" pitchFamily="34" charset="0"/><a:cs typeface="Arial" panose="020B0604020202020204" pitchFamily="34" charset="0"/></a:rPr><a:t>Handle questions and comments as they arise.</a:t></a:r></a:p><a:p><a:endParaRPr lang="en-US" baseline="0" dirty="0"><a:latin typeface="Arial" panose="020B0604020202020204" pitchFamily="34" charset="0"/><a:cs typeface="Arial" panose="020B0604020202020204" pitchFamily="34" charset="0"/></a:endParaRPr></a:p><a:p><a:pPr defTabSz="492489"><a:defRPr/></a:pPr><a:r><a:rPr lang="en-US" i="1" dirty="0"><a:latin typeface="Arial" panose="020B0604020202020204" pitchFamily="34" charset="0"/><a:cs typeface="Arial" panose="020B0604020202020204" pitchFamily="34" charset="0"/></a:rPr><a:t>Continue to</a:t></a:r><a:r><a:rPr lang="en-US" i="1" baseline="0" dirty="0"><a:latin typeface="Arial" panose="020B0604020202020204" pitchFamily="34" charset="0"/><a:cs typeface="Arial" panose="020B0604020202020204" pitchFamily="34" charset="0"/></a:rPr><a:t> the next slide.</a:t></a:r><a:endParaRPr lang="en-US" i="1"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10"/></p:nvPr></p:nvSpPr><p:spPr/><p:txBody><a:bodyPr/><a:lstStyle/><a:p><a:fld id="{C7985182-26E9-3A41-9AD1-60867BE29576}" type="slidenum"><a:rPr lang="en-CA" smtClean="0"/><a:t>59</a:t></a:fld><a:endParaRPr lang="en-CA" dirty="0"/></a:p></p:txBody></p:sp></p:spTree><p:extLst><p:ext uri="{BB962C8B-B14F-4D97-AF65-F5344CB8AC3E}"><p14:creationId xmlns:p14="http://schemas.microsoft.com/office/powerpoint/2010/main" val="789566517"/></p:ext></p:extLst></p:cSld><p:clrMapOvr><a:masterClrMapping/></p:clrMapOvr></p:notes>
</file>

<file path=ppt/notesSlides/notesSlide6.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 eaLnBrk="1" hangingPunct="1"><a:lnSpc><a:spcPct val="80000"/></a:lnSpc><a:defRPr/></a:pPr><a:r><a:rPr lang="fr-CA" dirty="1"><a:latin typeface="Arial" panose="020B0604020202020204" pitchFamily="34" charset="0"/><a:cs typeface="Arial" panose="020B0604020202020204" pitchFamily="34" charset="0"/></a:rPr><a:t>Il y a quatre éléments interreliés qui influencent l’industrie.</a:t></a:r></a:p><a:p><a:pPr marL="174708" indent="-174708"><a:lnSpc><a:spcPct val="80000"/></a:lnSpc><a:buFont typeface="Arial" panose="020B0604020202020204" pitchFamily="34" charset="0"/><a:buChar char="•"/><a:defRPr/></a:pPr><a:r><a:rPr lang="fr-CA" dirty="1" baseline="0"><a:latin typeface="Arial" panose="020B0604020202020204" pitchFamily="34" charset="0"/><a:cs typeface="Arial" panose="020B0604020202020204" pitchFamily="34" charset="0"/></a:rPr><a:t>Contexte concurrentiel</a:t></a:r></a:p><a:p><a:pPr marL="174708" indent="-174708"><a:lnSpc><a:spcPct val="80000"/></a:lnSpc><a:buFont typeface="Arial" panose="020B0604020202020204" pitchFamily="34" charset="0"/><a:buChar char="•"/><a:defRPr/></a:pPr><a:r><a:rPr lang="fr-CA" dirty="1" baseline="0"><a:latin typeface="Arial" panose="020B0604020202020204" pitchFamily="34" charset="0"/><a:cs typeface="Arial" panose="020B0604020202020204" pitchFamily="34" charset="0"/></a:rPr><a:t>Industrie et marché</a:t></a:r></a:p><a:p><a:pPr marL="174708" indent="-174708"><a:lnSpc><a:spcPct val="80000"/></a:lnSpc><a:buFont typeface="Arial" panose="020B0604020202020204" pitchFamily="34" charset="0"/><a:buChar char="•"/><a:defRPr/></a:pPr><a:r><a:rPr lang="fr-CA" dirty="1" baseline="0"><a:latin typeface="Arial" panose="020B0604020202020204" pitchFamily="34" charset="0"/><a:cs typeface="Arial" panose="020B0604020202020204" pitchFamily="34" charset="0"/></a:rPr><a:t>Environnement réglementaire</a:t></a:r></a:p><a:p><a:pPr marL="174708" indent="-174708"><a:lnSpc><a:spcPct val="80000"/></a:lnSpc><a:buFont typeface="Arial" panose="020B0604020202020204" pitchFamily="34" charset="0"/><a:buChar char="•"/><a:defRPr/></a:pPr><a:r><a:rPr lang="fr-CA" dirty="1" baseline="0"><a:latin typeface="Arial" panose="020B0604020202020204" pitchFamily="34" charset="0"/><a:cs typeface="Arial" panose="020B0604020202020204" pitchFamily="34" charset="0"/></a:rPr><a:t>Valeur pour l’entreprise</a:t></a:r></a:p><a:p><a:pPr marL="0" lvl="7" indent="0"><a:buNone/></a:pPr><a:endParaRPr lang="en-US"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r><a:rPr lang="fr-CA" dirty="1"><a:latin typeface="Arial" panose="020B0604020202020204" pitchFamily="34" charset="0"/><a:cs typeface="Arial" panose="020B0604020202020204" pitchFamily="34" charset="0"/></a:rPr><a:t>Passez à la prochaine diapo.</a:t></a:r></a:p></p:txBody></p:sp><p:sp><p:nvSpPr><p:cNvPr id="4" name="Slide Number Placeholder 3"/><p:cNvSpPr><a:spLocks noGrp="1"/></p:cNvSpPr><p:nvPr><p:ph type="sldNum" sz="quarter" idx="10"/></p:nvPr></p:nvSpPr><p:spPr/><p:txBody><a:bodyPr/><a:lstStyle/><a:p><a:fld id="{C7985182-26E9-3A41-9AD1-60867BE29576}" type="slidenum"><a:rPr lang="en-CA" smtClean="0"/><a:t>6</a:t></a:fld></a:p></p:txBody></p:sp></p:spTree><p:extLst><p:ext uri="{BB962C8B-B14F-4D97-AF65-F5344CB8AC3E}"><p14:creationId xmlns:p14="http://schemas.microsoft.com/office/powerpoint/2010/main" val="2553371676"/></p:ext></p:extLst></p:cSld><p:clrMapOvr><a:masterClrMapping/></p:clrMapOvr></p:notes>
</file>

<file path=ppt/notesSlides/notesSlide60.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en-US" b="1" dirty="0"><a:latin typeface="Arial" panose="020B0604020202020204" pitchFamily="34" charset="0"/><a:cs typeface="Arial" panose="020B0604020202020204" pitchFamily="34" charset="0"/></a:rPr><a:t>SAY: </a:t></a:r></a:p><a:p><a:r><a:rPr lang="fr-CA" dirty="1"><a:latin typeface="Arial" panose="020B0604020202020204" pitchFamily="34" charset="0"/><a:cs typeface="Arial" panose="020B0604020202020204" pitchFamily="34" charset="0"/></a:rPr><a:t>Les unités de formation continue doivent être obtenues à l’intérieur d’un cycle de deux ans.</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Le cycle de perfectionnement professionnel 2019-2021 (cycle 011) a débuté le 1</a:t></a:r><a:r><a:rPr lang="fr-CA" dirty="1" baseline="30000"><a:latin typeface="Arial" panose="020B0604020202020204" pitchFamily="34" charset="0"/><a:cs typeface="Arial" panose="020B0604020202020204" pitchFamily="34" charset="0"/></a:rPr><a:t>er</a:t></a:r><a:r><a:rPr lang="fr-CA" dirty="1"><a:latin typeface="Arial" panose="020B0604020202020204" pitchFamily="34" charset="0"/><a:cs typeface="Arial" panose="020B0604020202020204" pitchFamily="34" charset="0"/></a:rPr><a:t> décembre 2019 et se terminera le 30 novembre 2021.</a:t></a:r><a:r><a:rPr lang="fr-CA" dirty="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Les candidats peuvent suivre les cours auprès de l’IQPF ou auprès d’un autre établissement, mais ceux-ci </a:t></a:r><a:r><a:rPr lang="fr-CA" dirty="1" b="1"><a:latin typeface="Arial" panose="020B0604020202020204" pitchFamily="34" charset="0"/><a:cs typeface="Arial" panose="020B0604020202020204" pitchFamily="34" charset="0"/></a:rPr><a:t>doivent être approuvés par l’IQPF</a:t></a:r><a:r><a:rPr lang="fr-CA" dirty="1"><a:latin typeface="Arial" panose="020B0604020202020204" pitchFamily="34" charset="0"/><a:cs typeface="Arial" panose="020B0604020202020204" pitchFamily="34" charset="0"/></a:rPr><a:t>.</a:t></a:r><a:r><a:rPr lang="fr-CA" dirty="1" baseline="0"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Le tableau indique le nombre d’unités de formation continue nécessaire dans chaque catégorie par cycle de deux ans.</a:t></a:r></a:p></a:rPr><a:t>must be approved by IQPF in order to qualify.</a:t></a:r><a:r><a:rPr lang="fr-CA" dirty="1" baseline="0"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table indicates how many PDUs are needed in each category per two-year cycle.</a:t></a:r></a:p></a:rPr><a:t>must be approved by IQPF in order to qualify.</a:t></a:r><a:r><a:rPr lang="fr-CA" dirty="1" baseline="0"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table indicates how many PDUs are needed in each category per two-year cycle.</a:t></a:r></a:p></a:rPr><a:t>must be approved by IQPF in order to qualify.</a:t></a:r><a:r><a:rPr lang="fr-CA" dirty="1" baseline="0"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table indicates how many PDUs are needed in each category per two-year cycle.</a:t></a:r></a:p></a:rPr><a:t>must be approved by IQPF in order to qualify.</a:t></a:r><a:r><a:rPr lang="fr-CA" dirty="1" baseline="0" b="1"><a:latin typeface="Arial" panose="020B0604020202020204" pitchFamily="34" charset="0"/><a:cs typeface="Arial" panose="020B0604020202020204" pitchFamily="34" charset="0"/></a:rPr><a:t> </a:t></a:r><a:r><a:rPr lang="fr-CA" dirty="1"><a:latin typeface="Arial" panose="020B0604020202020204" pitchFamily="34" charset="0"/><a:cs typeface="Arial" panose="020B0604020202020204" pitchFamily="34" charset="0"/></a:rPr><a:t>The table indicates how many PDUs are needed in each category per two-year cycle.</a:t></a:r></a:p><a:latin typeface="Arial" panose="020B0604020202020204" pitchFamily="34" charset="0"/><a:cs typeface="Arial" panose="020B0604020202020204" pitchFamily="34" charset="0"/></a:rPr><a:t> are taught in 2 – 3 day full day increments. For example, a sample schedule may run from October – June with 1 module covered per month (2 or 3 back to back days).</a:t></a:r></a:p><a:p><a:endParaRPr lang="en-CA" baseline="0" dirty="0"><a:latin typeface="Arial" panose="020B0604020202020204" pitchFamily="34" charset="0"/><a:cs typeface="Arial" panose="020B0604020202020204" pitchFamily="34" charset="0"/></a:endParaRPr></a:p><a:p><a:r><a:rPr lang="en-US" dirty="0"><a:latin typeface="Arial" panose="020B0604020202020204" pitchFamily="34" charset="0"/><a:cs typeface="Arial" panose="020B0604020202020204" pitchFamily="34" charset="0"/></a:rPr><a:t>The FEA program is offered in three major centres in Canada; Vancouver, Calgary and Toronto. New cohorts of the program start on a semi-annual or annual basis in each centre to provide prospective designates with the flexibility to choose the timing that will work best for them. The courses can be completely in roughly 7 – 10 months depending on location, etc. </a:t></a:r></a:p><a:p><a:endParaRPr lang="en-US" dirty="0"><a:latin typeface="Arial" panose="020B0604020202020204" pitchFamily="34" charset="0"/><a:cs typeface="Arial" panose="020B0604020202020204" pitchFamily="34" charset="0"/></a:endParaRPr></a:p><a:p><a:pPr defTabSz="465887"><a:defRPr/></a:pPr><a:r><a:rPr lang="en-CA" dirty="0"><a:latin typeface="Arial" panose="020B0604020202020204" pitchFamily="34" charset="0"/><a:cs typeface="Arial" panose="020B0604020202020204" pitchFamily="34" charset="0"/></a:rPr><a:t>Following the successful completion of the modules and capstone, a written exam and oral assessment must be completed. Only candidates who pass the written examination can participate in the oral assessment, and therefore, a minimum three-week period is required between the two exams. </a:t></a:r></a:p><a:p><a:endParaRPr lang="en-CA" dirty="0"><a:latin typeface="Arial" panose="020B0604020202020204" pitchFamily="34" charset="0"/><a:cs typeface="Arial" panose="020B0604020202020204" pitchFamily="34" charset="0"/></a:endParaRPr></a:p><a:p><a:pPr lvl="2"/><a:r><a:rPr lang="en-CA" b="1" dirty="0"><a:latin typeface="Arial" panose="020B0604020202020204" pitchFamily="34" charset="0"/><a:cs typeface="Arial" panose="020B0604020202020204" pitchFamily="34" charset="0"/></a:rPr><a:t>DO:</a:t></a:r></a:p><a:p><a:r><a:rPr lang="en-CA" dirty="0"><a:latin typeface="Arial" panose="020B0604020202020204" pitchFamily="34" charset="0"/><a:cs typeface="Arial" panose="020B0604020202020204" pitchFamily="34" charset="0"/></a:rPr><a:t>Handle questions and comments as they arise.</a:t></a:r></a:p><a:p><a:endParaRPr lang="en-US" baseline="0" dirty="0"><a:latin typeface="Arial" panose="020B0604020202020204" pitchFamily="34" charset="0"/><a:cs typeface="Arial" panose="020B0604020202020204" pitchFamily="34" charset="0"/></a:endParaRPr></a:p><a:p><a:pPr defTabSz="492489"><a:defRPr/></a:pPr><a:r><a:rPr lang="en-US" i="1" dirty="0"><a:latin typeface="Arial" panose="020B0604020202020204" pitchFamily="34" charset="0"/><a:cs typeface="Arial" panose="020B0604020202020204" pitchFamily="34" charset="0"/></a:rPr><a:t>Continue to</a:t></a:r><a:r><a:rPr lang="en-US" i="1" baseline="0" dirty="0"><a:latin typeface="Arial" panose="020B0604020202020204" pitchFamily="34" charset="0"/><a:cs typeface="Arial" panose="020B0604020202020204" pitchFamily="34" charset="0"/></a:rPr><a:t> the next slide.</a:t></a:r><a:endParaRPr lang="en-US" i="1"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10"/></p:nvPr></p:nvSpPr><p:spPr/><p:txBody><a:bodyPr/><a:lstStyle/><a:p><a:fld id="{C7985182-26E9-3A41-9AD1-60867BE29576}" type="slidenum"><a:rPr lang="en-CA" smtClean="0"/><a:t>60</a:t></a:fld><a:endParaRPr lang="en-CA" dirty="0"/></a:p></p:txBody></p:sp></p:spTree><p:extLst><p:ext uri="{BB962C8B-B14F-4D97-AF65-F5344CB8AC3E}"><p14:creationId xmlns:p14="http://schemas.microsoft.com/office/powerpoint/2010/main" val="4172210090"/></p:ext></p:extLst></p:cSld><p:clrMapOvr><a:masterClrMapping/></p:clrMapOvr></p:notes>
</file>

<file path=ppt/notesSlides/notesSlide61.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47776" y="2988526"/><a:ext cx="5982208" cy="6282939"/></a:xfrm></p:spPr><p:txBody><a:bodyPr/><a:lstStyle/><a:p><a:pPr lvl="2"/><a:r><a:rPr lang="en-US" b="1" dirty="0"><a:latin typeface="Arial" panose="020B0604020202020204" pitchFamily="34" charset="0"/><a:cs typeface="Arial" panose="020B0604020202020204" pitchFamily="34" charset="0"/></a:rPr><a:t>SAY: </a:t></a:r></a:p><a:p><a:r><a:rPr lang="fr-CA" dirty="1"><a:latin typeface="Arial" panose="020B0604020202020204" pitchFamily="34" charset="0"/><a:cs typeface="Arial" panose="020B0604020202020204" pitchFamily="34" charset="0"/></a:rPr><a:t>Donc, qu’est-ce que le titre d’AVA ou d’AVC?</a:t></a:r></a:p><a:cs typeface="Arial" panose="020B0604020202020204" pitchFamily="34" charset="0"/></a:rPr><a:t>Let’s hear what a Mark Arruda, AVP, Insurance Product Management, Insurance Management, Insurance Solutions has to say on this topic.</a:t><a:rPr lang="en-CA" b="1" baseline="0" dirty="0"><a:latin typeface="Arial" panose="020B0604020202020204" pitchFamily="34" charset="0"/><a:cs typeface="Arial" panose="020B0604020202020204" pitchFamily="34" charset="0"/></a:rPr><a:t>What stood out for you as you listened to the video?</a:t></a:r></a:p><a:p><a:pPr marL="0" lvl="2" indent="0"><a:buSzPct val="100000"/><a:buNone/><a:defRPr/></a:pPr><a:endParaRPr lang="en-US" b="0" baseline="0" dirty="0"><a:latin typeface="Arial" panose="020B0604020202020204" pitchFamily="34" charset="0"/><a:cs typeface="Arial" panose="020B0604020202020204" pitchFamily="34" charset="0"/></a:endParaRPr></a:p><a:p><a:pPr lvl="8"/><a:r><a:rPr lang="en-US" b="1" dirty="0"><a:latin typeface="Arial" panose="020B0604020202020204" pitchFamily="34" charset="0"/><a:cs typeface="Arial" panose="020B0604020202020204" pitchFamily="34" charset="0"/></a:rPr><a:t>ASK: </a:t></a:r></a:p><a:p><a:pPr marL="0" lvl="7" indent="0"><a:buNone/></a:pPr><a:r><a:rPr lang="en-CA" b="1" baseline="0" dirty="0"><a:latin typeface="Arial" panose="020B0604020202020204" pitchFamily="34" charset="0"/><a:cs typeface="Arial" panose="020B0604020202020204" pitchFamily="34" charset="0"/></a:rPr><a:t>Does anyone else have experience with this designation that they would like to share?</a:t></a:r></a:p><a:p><a:pPr marL="0" lvl="7" indent="0"><a:buNone/></a:pPr><a:endParaRPr lang="en-CA" b="0" baseline="0" dirty="0"><a:latin typeface="Arial" panose="020B0604020202020204" pitchFamily="34" charset="0"/><a:cs typeface="Arial" panose="020B0604020202020204" pitchFamily="34" charset="0"/></a:endParaRPr></a:p><a:p><a:pPr lvl="2"/><a:r><a:rPr lang="en-US" b="1" dirty="0"><a:latin typeface="Arial" panose="020B0604020202020204" pitchFamily="34" charset="0"/><a:cs typeface="Arial" panose="020B0604020202020204" pitchFamily="34" charset="0"/></a:rPr><a:t>DO: </a:t></a:r></a:p><a:p><a:pPr marL="0" lvl="2" indent="0" defTabSz="465887"><a:buNone/><a:defRPr/></a:pPr><a:r><a:rPr lang="en-CA" dirty="0"><a:latin typeface="Arial" panose="020B0604020202020204" pitchFamily="34" charset="0"/><a:cs typeface="Arial" panose="020B0604020202020204" pitchFamily="34" charset="0"/></a:rPr><a:t>NOTE: This designation</a:t></a:r><a:r><a:rPr lang="en-CA" baseline="0" dirty="0"><a:latin typeface="Arial" panose="020B0604020202020204" pitchFamily="34" charset="0"/><a:cs typeface="Arial" panose="020B0604020202020204" pitchFamily="34" charset="0"/></a:rPr><a:t> was just recently approved as something that advisors can include on their business cards, etc.</a:t></a:r><a:endParaRPr lang="en-US" b="1" dirty="0"><a:latin typeface="Arial" panose="020B0604020202020204" pitchFamily="34" charset="0"/><a:cs typeface="Arial" panose="020B0604020202020204" pitchFamily="34" charset="0"/></a:endParaRPr></a:p><a:p><a:pPr marL="0" lvl="7" indent="0"><a:buNone/></a:pPr><a:r><a:rPr lang="en-CA" b="0" baseline="0" dirty="0"><a:latin typeface="Arial" panose="020B0604020202020204" pitchFamily="34" charset="0"/><a:cs typeface="Arial" panose="020B0604020202020204" pitchFamily="34" charset="0"/></a:rPr><a:t>Acknowledge and handle answers as they arise. </a:t></a:r></a:p><a:p><a:endParaRPr lang="en-CA" baseline="0" dirty="0"><a:latin typeface="Arial" panose="020B0604020202020204" pitchFamily="34" charset="0"/><a:cs typeface="Arial" panose="020B0604020202020204" pitchFamily="34" charset="0"/></a:endParaRPr></a:p><a:p><a:pPr marL="0" lvl="7" indent="0" defTabSz="492489"><a:buNone/><a:defRPr/></a:pPr><a:r><a:rPr lang="en-US" i="1" dirty="0"><a:latin typeface="Arial" panose="020B0604020202020204" pitchFamily="34" charset="0"/><a:cs typeface="Arial" panose="020B0604020202020204" pitchFamily="34" charset="0"/></a:rPr><a:t>Continue to</a:t></a:r><a:r><a:rPr lang="en-US" i="1" baseline="0" dirty="0"><a:latin typeface="Arial" panose="020B0604020202020204" pitchFamily="34" charset="0"/><a:cs typeface="Arial" panose="020B0604020202020204" pitchFamily="34" charset="0"/></a:rPr><a:t> the next slide.</a:t></a:r></a:p><a:p><a:pPr marL="0" lvl="7" indent="0"><a:buNone/></a:pPr><a:endParaRPr lang="en-US" b="0"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5"/></p:nvPr></p:nvSpPr><p:spPr/><p:txBody><a:bodyPr/><a:lstStyle/><a:p><a:fld id="{D6F069A4-C191-4C67-A97D-61BB4EE7A60E}" type="slidenum"><a:rPr lang="en-CA" smtClean="0"/><a:t>61</a:t></a:fld><a:endParaRPr lang="en-CA" dirty="0"/></a:p></p:txBody></p:sp></p:spTree><p:extLst><p:ext uri="{BB962C8B-B14F-4D97-AF65-F5344CB8AC3E}"><p14:creationId xmlns:p14="http://schemas.microsoft.com/office/powerpoint/2010/main" val="1726340435"/></p:ext></p:extLst></p:cSld><p:clrMapOvr><a:masterClrMapping/></p:clrMapOvr></p:notes>
</file>

<file path=ppt/notesSlides/notesSlide62.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en-US" b="1" dirty="0"><a:latin typeface="Arial" panose="020B0604020202020204" pitchFamily="34" charset="0"/><a:cs typeface="Arial" panose="020B0604020202020204" pitchFamily="34" charset="0"/></a:rPr><a:t>SAY: </a:t></a:r></a:p><a:p><a:r><a:rPr lang="fr-CA" dirty="1"><a:latin typeface="Arial" panose="020B0604020202020204" pitchFamily="34" charset="0"/><a:cs typeface="Arial" panose="020B0604020202020204" pitchFamily="34" charset="0"/></a:rPr><a:t>La formation universitaire menant aux titres d’A.V.A. et d’A.V.C. favorise l’apprentissage de connaissances sur la succession et la planification fiscale ainsi que sur les produits financiers et d’assurance destinés aux particuliers et aux entreprises. Elle enseigne des connaissances approfondies sur l’assurance-invalidité et l’assurance maladies graves, l’assurance collective et les placements.</a:t></a:r></a:p><a:p><a:r><a:rPr lang="fr-CA" dirty="1"><a:latin typeface="Arial" panose="020B0604020202020204" pitchFamily="34" charset="0"/><a:cs typeface="Arial" panose="020B0604020202020204" pitchFamily="34" charset="0"/></a:rPr><a:t>Le programme </a:t></a:r><a:r><a:rPr lang="fr-CA" dirty="1" i="1"><a:latin typeface="Arial" panose="020B0604020202020204" pitchFamily="34" charset="0"/><a:cs typeface="Arial" panose="020B0604020202020204" pitchFamily="34" charset="0"/></a:rPr><a:t>Les concepts en assurance de personnes</a:t></a:r><a:r><a:rPr lang="fr-CA" dirty="1"><a:latin typeface="Arial" panose="020B0604020202020204" pitchFamily="34" charset="0"/><a:cs typeface="Arial" panose="020B0604020202020204" pitchFamily="34" charset="0"/></a:rPr><a:t> a été conçu pour permettre aux conseillers en sécurité financière de perfectionner leurs connaissances sur les divers produits offerts sur le marché, et pour développer leur capacité à cerner et à analyser les besoins financiers des Clients afin de formuler des recommandations qui répondent le mieux possible aux besoins des Clients.</a:t></a:r></a:p><a:cs typeface="Arial" panose="020B0604020202020204" pitchFamily="34" charset="0"/></a:rPr><a:t>Play the following video: </a:t></a:r><a:r><a:rPr lang="en-CA" dirty="0"><a:latin typeface="Arial" panose="020B0604020202020204" pitchFamily="34" charset="0"/><a:rPr lang="en-CA" smtClean="0"/><a:t>62</a:t></a:fld><a:endParaRPr lang="en-CA" dirty="0"/></a:p></p:txBody></p:sp></p:spTree><p:extLst><p:ext uri="{BB962C8B-B14F-4D97-AF65-F5344CB8AC3E}"><p14:creationId xmlns:p14="http://schemas.microsoft.com/office/powerpoint/2010/main" val="1987573432"/></p:ext></p:extLst></p:cSld><p:clrMapOvr><a:masterClrMapping/></p:clrMapOvr></p:notes>
</file>

<file path=ppt/notesSlides/notesSlide63.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p:sp><p:sp><p:nvSpPr><p:cNvPr id="3" name="Notes Placeholder 2"/><p:cNvSpPr><a:spLocks noGrp="1"/></p:cNvSpPr><p:nvPr><p:ph type="body" idx="1"/></p:nvPr></p:nvSpPr><p:spPr><a:xfrm><a:off x="701040" y="2827655"/><a:ext cx="5608320" cy="6467132"/></a:xfrm></p:spPr><p:txBody><a:bodyPr/><a:lstStyle/><a:p><a:pPr lvl="2"/><a:r><a:rPr lang="en-US" b="1" dirty="0"><a:latin typeface="Arial" panose="020B0604020202020204" pitchFamily="34" charset="0"/><a:cs typeface="Arial" panose="020B0604020202020204" pitchFamily="34" charset="0"/></a:endParaRPr></a:p><a:p><a:pPr lvl="2"/><a:r><a:rPr lang="en-CA" b="1" dirty="0"><a:latin typeface="Arial" panose="020B0604020202020204" pitchFamily="34" charset="0"/><a:cs typeface="Arial" panose="020B0604020202020204" pitchFamily="34" charset="0"/></a:rPr><a:t>DO:</a:t></a:r></a:p><a:p><a:r><a:rPr lang="en-CA" dirty="0"><a:latin typeface="Arial" panose="020B0604020202020204" pitchFamily="34" charset="0"/><a:cs typeface="Arial" panose="020B0604020202020204" pitchFamily="34" charset="0"/></a:rPr><a:t>Handle questions and comments as they arise.</a:t></a:r></a:p><a:p><a:endParaRPr lang="en-US" baseline="0" dirty="0"><a:latin typeface="Arial" panose="020B0604020202020204" pitchFamily="34" charset="0"/><a:cs typeface="Arial" panose="020B0604020202020204" pitchFamily="34" charset="0"/></a:endParaRPr></a:p><a:p><a:pPr defTabSz="492489"><a:defRPr/></a:pPr><a:r><a:rPr lang="en-US" i="1" dirty="0"><a:latin typeface="Arial" panose="020B0604020202020204" pitchFamily="34" charset="0"/><a:cs typeface="Arial" panose="020B0604020202020204" pitchFamily="34" charset="0"/></a:rPr><a:t>Continue to</a:t></a:r><a:r><a:rPr lang="en-US" i="1" baseline="0" dirty="0"><a:latin typeface="Arial" panose="020B0604020202020204" pitchFamily="34" charset="0"/><a:cs typeface="Arial" panose="020B0604020202020204" pitchFamily="34" charset="0"/></a:rPr><a:t> the next slide.</a:t></a:r><a:endParaRPr lang="en-US" i="1" dirty="0"><a:latin typeface="Arial" panose="020B0604020202020204" pitchFamily="34" charset="0"/><a:cs typeface="Arial" panose="020B0604020202020204" pitchFamily="34" charset="0"/></a:endParaRPr></a:p></p:txBody></p:sp><p:sp><p:nvSpPr><p:cNvPr id="4" name="Slide Number Placeholder 3"/><p:cNvSpPr><a:spLocks noGrp="1"/></p:cNvSpPr><p:nvPr><p:ph type="sldNum" sz="quarter" idx="10"/></p:nvPr></p:nvSpPr><p:spPr/><p:txBody><a:bodyPr/><a:lstStyle/><a:p><a:fld id="{C7985182-26E9-3A41-9AD1-60867BE29576}" type="slidenum"><a:rPr lang="en-CA" smtClean="0"/><a:t>63</a:t></a:fld><a:endParaRPr lang="en-CA" dirty="0"/></a:p></p:txBody></p:sp></p:spTree><p:extLst><p:ext uri="{BB962C8B-B14F-4D97-AF65-F5344CB8AC3E}"><p14:creationId xmlns:p14="http://schemas.microsoft.com/office/powerpoint/2010/main" val="10982349"/></p:ext></p:extLst></p:cSld><p:clrMapOvr><a:masterClrMapping/></p:clrMapOvr></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7776" y="2988526"/>
            <a:ext cx="5982208" cy="6282939"/>
          </a:xfrm>
        </p:spPr>
        <p:txBody>
          <a:bodyPr/>
          <a:lstStyle/>
          <a:p>
            <a:pPr lvl="2"/>
            <a:r>
              <a:rPr lang="en-US" b="1" dirty="0">
                <a:latin typeface="Arial" panose="020B0604020202020204" pitchFamily="34" charset="0"/>
                <a:cs typeface="Arial" panose="020B0604020202020204" pitchFamily="34" charset="0"/>
              </a:rPr>
              <a:t>SAY: </a:t>
            </a:r>
          </a:p>
          <a:p>
            <a:pPr marL="174708" indent="-174708">
              <a:buFont typeface="Arial" panose="020B0604020202020204" pitchFamily="34" charset="0"/>
              <a:buChar char="•"/>
            </a:pPr>
            <a:r>
              <a:rPr lang="en-CA" baseline="0" dirty="0">
                <a:latin typeface="Arial" panose="020B0604020202020204" pitchFamily="34" charset="0"/>
                <a:cs typeface="Arial" panose="020B0604020202020204" pitchFamily="34" charset="0"/>
              </a:rPr>
              <a:t>Let’s hear what a </a:t>
            </a:r>
            <a:r>
              <a:rPr lang="en-US" b="1" dirty="0">
                <a:latin typeface="Arial" panose="020B0604020202020204" pitchFamily="34" charset="0"/>
                <a:cs typeface="Arial" panose="020B0604020202020204" pitchFamily="34" charset="0"/>
              </a:rPr>
              <a:t>Nevila Lato-Tershana, Regional Sales Director, Third Party Distribution </a:t>
            </a:r>
            <a:r>
              <a:rPr lang="en-CA" baseline="0" dirty="0">
                <a:latin typeface="Arial" panose="020B0604020202020204" pitchFamily="34" charset="0"/>
                <a:cs typeface="Arial" panose="020B0604020202020204" pitchFamily="34" charset="0"/>
              </a:rPr>
              <a:t>has to say on this topic.</a:t>
            </a:r>
          </a:p>
          <a:p>
            <a:pPr marL="174708" indent="-174708">
              <a:buFont typeface="Arial" panose="020B0604020202020204" pitchFamily="34" charset="0"/>
              <a:buChar char="•"/>
            </a:pPr>
            <a:endParaRPr lang="en-US" baseline="0" dirty="0">
              <a:latin typeface="Arial" panose="020B0604020202020204" pitchFamily="34" charset="0"/>
              <a:cs typeface="Arial" panose="020B0604020202020204" pitchFamily="34" charset="0"/>
            </a:endParaRPr>
          </a:p>
          <a:p>
            <a:pPr lvl="2"/>
            <a:r>
              <a:rPr lang="en-US" b="0" baseline="0" dirty="0">
                <a:latin typeface="Arial" panose="020B0604020202020204" pitchFamily="34" charset="0"/>
                <a:cs typeface="Arial" panose="020B0604020202020204" pitchFamily="34" charset="0"/>
              </a:rPr>
              <a:t>Videos can be found here: https://sunlifefinancial.sharepoint.com/sites/IIW/DISTEXCE/Business%20Initiative%20Team%20Documents/Forms/AllItems.aspx?viewid=e0209134-7bc0-4621-81ce-e40d027aed81&amp;id=%2Fsites%2FIIW%2FDISTEXCE%2FBusiness%20Initiative%20Team%20Documents%2FOther%20Items%2FBusiness%20Owner%2FTraining%20Curriculum%2FBranded%20Sessions</a:t>
            </a:r>
            <a:endParaRPr lang="en-CA" b="0" baseline="0" dirty="0">
              <a:latin typeface="Arial" panose="020B0604020202020204" pitchFamily="34" charset="0"/>
              <a:cs typeface="Arial" panose="020B0604020202020204" pitchFamily="34" charset="0"/>
            </a:endParaRPr>
          </a:p>
          <a:p>
            <a:pPr marL="0" lvl="2" indent="0">
              <a:buSzPct val="100000"/>
              <a:buNone/>
              <a:defRPr/>
            </a:pPr>
            <a:endParaRPr lang="en-US" b="0"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7" indent="0">
              <a:buNone/>
            </a:pPr>
            <a:r>
              <a:rPr lang="en-CA" b="1" baseline="0" dirty="0">
                <a:latin typeface="Arial" panose="020B0604020202020204" pitchFamily="34" charset="0"/>
                <a:cs typeface="Arial" panose="020B0604020202020204" pitchFamily="34" charset="0"/>
              </a:rPr>
              <a:t>What stood out for you as you listened to the video?</a:t>
            </a:r>
          </a:p>
          <a:p>
            <a:pPr marL="0" lvl="2" indent="0">
              <a:buSzPct val="100000"/>
              <a:buNone/>
              <a:defRPr/>
            </a:pPr>
            <a:endParaRPr lang="en-US" b="0" baseline="0" dirty="0">
              <a:latin typeface="Arial" panose="020B0604020202020204" pitchFamily="34" charset="0"/>
              <a:cs typeface="Arial" panose="020B0604020202020204" pitchFamily="34" charset="0"/>
            </a:endParaRPr>
          </a:p>
          <a:p>
            <a:pPr lvl="8"/>
            <a:r>
              <a:rPr lang="en-US" b="1" dirty="0">
                <a:latin typeface="Arial" panose="020B0604020202020204" pitchFamily="34" charset="0"/>
                <a:cs typeface="Arial" panose="020B0604020202020204" pitchFamily="34" charset="0"/>
              </a:rPr>
              <a:t>ASK: </a:t>
            </a:r>
          </a:p>
          <a:p>
            <a:pPr marL="0" lvl="7" indent="0">
              <a:buNone/>
            </a:pPr>
            <a:r>
              <a:rPr lang="en-CA" b="1" baseline="0" dirty="0">
                <a:latin typeface="Arial" panose="020B0604020202020204" pitchFamily="34" charset="0"/>
                <a:cs typeface="Arial" panose="020B0604020202020204" pitchFamily="34" charset="0"/>
              </a:rPr>
              <a:t>Does anyone else have experience with this designation that they would like to share?</a:t>
            </a:r>
          </a:p>
          <a:p>
            <a:pPr marL="0" lvl="7" indent="0">
              <a:buNone/>
            </a:pPr>
            <a:endParaRPr lang="en-CA" b="0" baseline="0" dirty="0">
              <a:latin typeface="Arial" panose="020B0604020202020204" pitchFamily="34" charset="0"/>
              <a:cs typeface="Arial" panose="020B0604020202020204" pitchFamily="34" charset="0"/>
            </a:endParaRPr>
          </a:p>
          <a:p>
            <a:pPr lvl="2"/>
            <a:r>
              <a:rPr lang="en-US" b="1" dirty="0">
                <a:latin typeface="Arial" panose="020B0604020202020204" pitchFamily="34" charset="0"/>
                <a:cs typeface="Arial" panose="020B0604020202020204" pitchFamily="34" charset="0"/>
              </a:rPr>
              <a:t>DO: </a:t>
            </a:r>
          </a:p>
          <a:p>
            <a:pPr marL="0" lvl="7" indent="0">
              <a:buNone/>
            </a:pPr>
            <a:r>
              <a:rPr lang="en-CA" b="0" baseline="0" dirty="0">
                <a:latin typeface="Arial" panose="020B0604020202020204" pitchFamily="34" charset="0"/>
                <a:cs typeface="Arial" panose="020B0604020202020204" pitchFamily="34" charset="0"/>
              </a:rPr>
              <a:t>Acknowledge and handle answers as they arise. </a:t>
            </a:r>
          </a:p>
          <a:p>
            <a:endParaRPr lang="en-CA" baseline="0" dirty="0">
              <a:latin typeface="Arial" panose="020B0604020202020204" pitchFamily="34" charset="0"/>
              <a:cs typeface="Arial" panose="020B0604020202020204" pitchFamily="34" charset="0"/>
            </a:endParaRPr>
          </a:p>
          <a:p>
            <a:pPr marL="0" lvl="7" indent="0" defTabSz="492489">
              <a:buNone/>
              <a:defRPr/>
            </a:pPr>
            <a:r>
              <a:rPr lang="en-US" i="1" dirty="0">
                <a:latin typeface="Arial" panose="020B0604020202020204" pitchFamily="34" charset="0"/>
                <a:cs typeface="Arial" panose="020B0604020202020204" pitchFamily="34" charset="0"/>
              </a:rPr>
              <a:t>Continue to</a:t>
            </a:r>
            <a:r>
              <a:rPr lang="en-US" i="1" baseline="0" dirty="0">
                <a:latin typeface="Arial" panose="020B0604020202020204" pitchFamily="34" charset="0"/>
                <a:cs typeface="Arial" panose="020B0604020202020204" pitchFamily="34" charset="0"/>
              </a:rPr>
              <a:t> the next slide.</a:t>
            </a:r>
          </a:p>
          <a:p>
            <a:pPr marL="0" lvl="7" indent="0">
              <a:buNone/>
            </a:pPr>
            <a:endParaRPr lang="en-US"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6F069A4-C191-4C67-A97D-61BB4EE7A60E}" type="slidenum">
              <a:rPr lang="en-CA" smtClean="0"/>
              <a:t>64</a:t>
            </a:fld>
            <a:endParaRPr lang="en-CA" dirty="0"/>
          </a:p>
        </p:txBody>
      </p:sp>
    </p:spTree>
    <p:extLst>
      <p:ext uri="{BB962C8B-B14F-4D97-AF65-F5344CB8AC3E}">
        <p14:creationId xmlns:p14="http://schemas.microsoft.com/office/powerpoint/2010/main" val="4141923284"/>
      </p:ext>
    </p:extLst>
  </p:cSld>
  <p:clrMapOvr>
    <a:masterClrMapping/>
  </p:clrMapOvr>
</p:notes>
</file>

<file path=ppt/notesSlides/notesSlide7.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6031169"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a:defRPr/></a:pPr><a:r><a:rPr lang="fr-CA" dirty="1"><a:latin typeface="Arial" panose="020B0604020202020204" pitchFamily="34" charset="0"/><a:cs typeface="Arial" panose="020B0604020202020204" pitchFamily="34" charset="0"/></a:rPr><a:t>Lorsque l’on considère le contexte concurrentiel </a:t></a:r><a:r><a:rPr lang="fr-CA" dirty="1" baseline="0"><a:latin typeface="Arial" panose="020B0604020202020204" pitchFamily="34" charset="0"/><a:cs typeface="Arial" panose="020B0604020202020204" pitchFamily="34" charset="0"/></a:rPr><a:t>:</a:t></a:r></a:p><a:p><a:pPr><a:defRPr/></a:pPr><a:endParaRPr lang="en-US" baseline="0" dirty="0"><a:latin typeface="Arial" panose="020B0604020202020204" pitchFamily="34" charset="0"/><a:cs typeface="Arial" panose="020B0604020202020204" pitchFamily="34" charset="0"/></a:endParaRPr></a:p><a:p><a:pPr marL="291179" indent="-291179"><a:buClr><a:srgbClr val="FFC000"/></a:buClr><a:buFont typeface="Arial" panose="020B0604020202020204" pitchFamily="34" charset="0"/><a:buChar char="•"/></a:pPr><a:r><a:rPr lang="fr-CA" dirty="1"><a:latin typeface="Arial" panose="020B0604020202020204" pitchFamily="34" charset="0"/><a:ea typeface="Calibri" panose="020F0502020204030204" pitchFamily="34" charset="0"/><a:cs typeface="Arial" panose="020B0604020202020204" pitchFamily="34" charset="0"/></a:rPr><a:t>Les programmes de conseils de retraite offerts par les services bancaires de détail aux Clients aisés, régis par la réglementation de l’ACFM, représentent la plus grande concurrence de DFSL (en fonction des segments de clientèle).</a:t></a:r></a:p><a:p><a:pPr marL="291179" indent="-291179"><a:buClr><a:srgbClr val="FFC000"/></a:buClr><a:buFont typeface="Arial" panose="020B0604020202020204" pitchFamily="34" charset="0"/><a:buChar char="•"/></a:pPr><a:r><a:rPr lang="fr-CA" dirty="1"><a:latin typeface="Arial" panose="020B0604020202020204" pitchFamily="34" charset="0"/><a:ea typeface="Calibri" panose="020F0502020204030204" pitchFamily="34" charset="0"/><a:cs typeface="Arial" panose="020B0604020202020204" pitchFamily="34" charset="0"/></a:rPr><a:t>Dans le cadre des programmes de conseils financiers des services bancaires de détail destinés aux Clients aisés – TD, BMO, Banque Scotia et RBC – tous les conseillers en succursale doivent avoir suivi les normes minimales de reconnaissance professionnelle du QAFP.</a:t></a:r></a:p><a:p><a:pPr marL="291179" indent="-291179"><a:buClr><a:srgbClr val="FFC000"/></a:buClr><a:buFont typeface="Arial" panose="020B0604020202020204" pitchFamily="34" charset="0"/><a:buChar char="•"/></a:pPr><a:r><a:rPr lang="fr-CA" dirty="1"><a:latin typeface="Arial" panose="020B0604020202020204" pitchFamily="34" charset="0"/><a:ea typeface="Calibri" panose="020F0502020204030204" pitchFamily="34" charset="0"/><a:cs typeface="Arial" panose="020B0604020202020204" pitchFamily="34" charset="0"/></a:rPr><a:t>Groupe Investors – Était par le passé un concurrent direct de DFSL. A récemment donné pour mandat à tous ses conseillers d’obtenir le titre de CFP. Tous ses conseillers détiennent maintenant le titre de CFP.</a:t></a:r></a:p><a:p><a:pPr marL="291179" indent="-291179"><a:buClr><a:srgbClr val="FFC000"/></a:buClr><a:buFont typeface="Arial" panose="020B0604020202020204" pitchFamily="34" charset="0"/><a:buChar char="•"/></a:pPr><a:r><a:rPr lang="fr-CA" dirty="1"><a:latin typeface="Arial" panose="020B0604020202020204" pitchFamily="34" charset="0"/><a:ea typeface="Calibri" panose="020F0502020204030204" pitchFamily="34" charset="0"/><a:cs typeface="Arial" panose="020B0604020202020204" pitchFamily="34" charset="0"/></a:rPr><a:t>À l’heure actuelle, rien n’indique que les courtiers de l’OCRCVM ont l’intention d’exiger une reconnaissance professionnelle en planification financière.</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7</a:t></a:fld></a:p></p:txBody></p:sp></p:spTree><p:extLst><p:ext uri="{BB962C8B-B14F-4D97-AF65-F5344CB8AC3E}"><p14:creationId xmlns:p14="http://schemas.microsoft.com/office/powerpoint/2010/main" val="820357484"/></p:ext></p:extLst></p:cSld><p:clrMapOvr><a:masterClrMapping/></p:clrMapOvr></p:notes>
</file>

<file path=ppt/notesSlides/notesSlide8.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a:defRPr/></a:pPr><a:r><a:rPr lang="fr-CA" dirty="1"><a:latin typeface="Arial" panose="020B0604020202020204" pitchFamily="34" charset="0"/><a:cs typeface="Arial" panose="020B0604020202020204" pitchFamily="34" charset="0"/></a:rPr><a:t>Si l’on considère l’industrie et le marché </a:t></a:r><a:r><a:rPr lang="fr-CA" dirty="1" baseline="0"><a:latin typeface="Arial" panose="020B0604020202020204" pitchFamily="34" charset="0"/><a:cs typeface="Arial" panose="020B0604020202020204" pitchFamily="34" charset="0"/></a:rPr><a:t>:</a:t></a:r></a:p><a:p><a:pPr><a:defRPr/></a:pPr><a:endParaRPr lang="en-US" baseline="0" dirty="0"><a:latin typeface="Arial" panose="020B0604020202020204" pitchFamily="34" charset="0"/><a:cs typeface="Arial" panose="020B0604020202020204" pitchFamily="34" charset="0"/></a:endParaRPr></a:p><a:p><a:pPr marL="291179" indent="-291179"><a:buClr><a:srgbClr val="FFC000"/></a:buClr><a:buFont typeface="Arial" panose="020B0604020202020204" pitchFamily="34" charset="0"/><a:buChar char="•"/></a:pPr><a:r><a:rPr lang="fr-CA" dirty="1"><a:latin typeface="Arial" panose="020B0604020202020204" pitchFamily="34" charset="0"/><a:ea typeface="Calibri" panose="020F0502020204030204" pitchFamily="34" charset="0"/><a:cs typeface="Arial" panose="020B0604020202020204" pitchFamily="34" charset="0"/></a:rPr><a:t>Ce sont 1 000 milliards de dollars qui changeront de mains au cours des 10 prochaines années au Canada, ce qui indique qu’il y a un besoin croissant de conseils en planification financière sur le marché canadien.</a:t></a:r></a:p><a:p><a:pPr marL="291179" indent="-291179"><a:buClr><a:srgbClr val="FFC000"/></a:buClr><a:buFont typeface="Arial" panose="020B0604020202020204" pitchFamily="34" charset="0"/><a:buChar char="•"/></a:pPr><a:r><a:rPr lang="fr-CA" dirty="1"><a:latin typeface="Arial" panose="020B0604020202020204" pitchFamily="34" charset="0"/><a:ea typeface="Calibri" panose="020F0502020204030204" pitchFamily="34" charset="0"/><a:cs typeface="Arial" panose="020B0604020202020204" pitchFamily="34" charset="0"/></a:rPr><a:t>D’ici la fin de 2020, l’industrie mondiale des robots-conseillers devrait croître pour atteindre 8 100 milliards de dollars, ce qui représente une croissance de 437 % par rapport à 2018.</a:t></a:r></a:p><a:p><a:pPr marL="291179" indent="-291179"><a:buClr><a:srgbClr val="FFC000"/></a:buClr><a:buFont typeface="Arial" panose="020B0604020202020204" pitchFamily="34" charset="0"/><a:buChar char="•"/></a:pPr><a:r><a:rPr lang="fr-CA" dirty="1"><a:latin typeface="Arial" panose="020B0604020202020204" pitchFamily="34" charset="0"/><a:ea typeface="Calibri" panose="020F0502020204030204" pitchFamily="34" charset="0"/><a:cs typeface="Arial" panose="020B0604020202020204" pitchFamily="34" charset="0"/></a:rPr><a:t>À mesure que cette croissance se poursuit, le produit est de moins en moins un argument de vente distinctif auprès des consommateurs.</a:t></a:r></a:p><a:p><a:pPr marL="291179" indent="-291179"><a:buClr><a:srgbClr val="FFC000"/></a:buClr><a:buFont typeface="Arial" panose="020B0604020202020204" pitchFamily="34" charset="0"/><a:buChar char="•"/></a:pPr><a:r><a:rPr lang="fr-CA" dirty="1"><a:latin typeface="Arial" panose="020B0604020202020204" pitchFamily="34" charset="0"/><a:ea typeface="Calibri" panose="020F0502020204030204" pitchFamily="34" charset="0"/><a:cs typeface="Arial" panose="020B0604020202020204" pitchFamily="34" charset="0"/></a:rPr><a:t>Les conseils et l’expérience Client deviennent la principale proposition de valeur pour les sociétés de services financiers complets.</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8</a:t></a:fld></a:p></p:txBody></p:sp></p:spTree><p:extLst><p:ext uri="{BB962C8B-B14F-4D97-AF65-F5344CB8AC3E}"><p14:creationId xmlns:p14="http://schemas.microsoft.com/office/powerpoint/2010/main" val="3944843227"/></p:ext></p:extLst></p:cSld><p:clrMapOvr><a:masterClrMapping/></p:clrMapOvr></p:notes>
</file>

<file path=ppt/notesSlides/notesSlide9.xml>﻿<?xml version="1.0" encoding="UTF-8" standalone="yes"?>
<p:notes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Slide Image Placeholder 1"/><p:cNvSpPr><a:spLocks noGrp="1" noRot="1" noChangeAspect="1"/></p:cNvSpPr><p:nvPr><p:ph type="sldImg"/></p:nvPr></p:nvSpPr><p:spPr><a:xfrm><a:off x="2044700" y="465138"/><a:ext cx="2798763" cy="1574800"/></a:xfrm></p:spPr></p:sp><p:sp><p:nvSpPr><p:cNvPr id="3" name="Notes Placeholder 2"/><p:cNvSpPr><a:spLocks noGrp="1"/></p:cNvSpPr><p:nvPr><p:ph type="body" idx="1"/></p:nvPr></p:nvSpPr><p:spPr><a:xfrm><a:off x="723296" y="2304732"/><a:ext cx="5608320" cy="5752148"/></a:xfrm></p:spPr><p:txBody><a:bodyPr/><a:lstStyle/><a:p><a:pPr lvl="2"/><a:r><a:rPr lang="fr-CA" dirty="1" b="1"><a:latin typeface="Arial" panose="020B0604020202020204" pitchFamily="34" charset="0"/><a:cs typeface="Arial" panose="020B0604020202020204" pitchFamily="34" charset="0"/></a:rPr><a:t>DIRE :</a:t></a:r><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r><a:rPr lang="fr-CA" dirty="1" b="1"><a:latin typeface="Arial" panose="020B0604020202020204" pitchFamily="34" charset="0"/><a:cs typeface="Arial" panose="020B0604020202020204" pitchFamily="34" charset="0"/></a:rPr><a:t> </a:t></a:r></a:p><a:p><a:pPr><a:defRPr/></a:pPr><a:r><a:rPr lang="fr-CA" dirty="1"><a:latin typeface="Arial" panose="020B0604020202020204" pitchFamily="34" charset="0"/><a:cs typeface="Arial" panose="020B0604020202020204" pitchFamily="34" charset="0"/></a:rPr><a:t>Si l’on considère l’environnement réglementaire </a:t></a:r><a:r><a:rPr lang="fr-CA" dirty="1" baseline="0"><a:latin typeface="Arial" panose="020B0604020202020204" pitchFamily="34" charset="0"/><a:cs typeface="Arial" panose="020B0604020202020204" pitchFamily="34" charset="0"/></a:rPr><a:t>:</a:t></a:r></a:p><a:p><a:pPr><a:defRPr/></a:pPr><a:endParaRPr lang="en-US" baseline="0" dirty="0"><a:latin typeface="Arial" panose="020B0604020202020204" pitchFamily="34" charset="0"/><a:cs typeface="Arial" panose="020B0604020202020204" pitchFamily="34" charset="0"/></a:endParaRPr></a:p><a:p><a:pPr marL="291179" indent="-291179"><a:buClr><a:srgbClr val="FFC000"/></a:buClr><a:buFont typeface="Arial" panose="020B0604020202020204" pitchFamily="34" charset="0"/><a:buChar char="•"/><a:defRPr/></a:pPr><a:r><a:rPr lang="fr-CA" dirty="1"><a:latin typeface="Arial" panose="020B0604020202020204" pitchFamily="34" charset="0"/><a:ea typeface="Calibri" panose="020F0502020204030204" pitchFamily="34" charset="0"/><a:cs typeface="Arial" panose="020B0604020202020204" pitchFamily="34" charset="0"/></a:rPr><a:t>La réglementation de l’industrie de la planification financière évolue – à l’heure actuelle, il n’existe pas d’organisme national de réglementation ni de directives claires pour les activités de planification financière.</a:t></a:r></a:p><a:p><a:pPr marL="291179" indent="-291179"><a:buClr><a:srgbClr val="FFC000"/></a:buClr><a:buFont typeface="Arial" panose="020B0604020202020204" pitchFamily="34" charset="0"/><a:buChar char="•"/><a:defRPr/></a:pPr><a:r><a:rPr lang="fr-CA" dirty="1"><a:latin typeface="Arial" panose="020B0604020202020204" pitchFamily="34" charset="0"/><a:ea typeface="Calibri" panose="020F0502020204030204" pitchFamily="34" charset="0"/><a:cs typeface="Arial" panose="020B0604020202020204" pitchFamily="34" charset="0"/></a:rPr><a:t>L’Autorité ontarienne de réglementation des services financiers (ARSF) mène actuellement des consultations sur la réglementation concernant les titres professionnels (pour les planificateurs financiers comme pour les conseillers financiers).</a:t></a:r><a:r><a:rPr lang="fr-CA" dirty="1"><a:latin typeface="Arial" panose="020B0604020202020204" pitchFamily="34" charset="0"/><a:ea typeface="Calibri" panose="020F0502020204030204" pitchFamily="34" charset="0"/><a:cs typeface="Arial" panose="020B0604020202020204" pitchFamily="34" charset="0"/></a:rPr><a:t> </a:t></a:r><a:r><a:rPr lang="fr-CA" dirty="1"><a:latin typeface="Arial" panose="020B0604020202020204" pitchFamily="34" charset="0"/><a:ea typeface="Calibri" panose="020F0502020204030204" pitchFamily="34" charset="0"/><a:cs typeface="Arial" panose="020B0604020202020204" pitchFamily="34" charset="0"/></a:rPr><a:t>La réglementation serait donc édictée au plus tôt en 2021.</a:t></a:r></a:p><a:p><a:pPr marL="291179" indent="-291179"><a:buClr><a:srgbClr val="FFC000"/></a:buClr><a:buFont typeface="Arial" panose="020B0604020202020204" pitchFamily="34" charset="0"/><a:buChar char="•"/><a:defRPr/></a:pPr><a:r><a:rPr lang="fr-CA" dirty="1"><a:latin typeface="Arial" panose="020B0604020202020204" pitchFamily="34" charset="0"/><a:ea typeface="Calibri" panose="020F0502020204030204" pitchFamily="34" charset="0"/><a:cs typeface="Arial" panose="020B0604020202020204" pitchFamily="34" charset="0"/></a:rPr><a:t>Le régime québécois régissant le titre de planificateur financier est en place depuis plus d’une décennie, mais ne fournit aucune directive sur les activités du planificateur financier, seulement des directives concernant le titre professionnel.</a:t></a:r></a:p><a:p><a:pPr marL="291179" indent="-291179"><a:buClr><a:srgbClr val="FFC000"/></a:buClr><a:buFont typeface="Arial" panose="020B0604020202020204" pitchFamily="34" charset="0"/><a:buChar char="•"/><a:defRPr/></a:pPr><a:r><a:rPr lang="fr-CA" dirty="1"><a:latin typeface="Arial" panose="020B0604020202020204" pitchFamily="34" charset="0"/><a:ea typeface="Calibri" panose="020F0502020204030204" pitchFamily="34" charset="0"/><a:cs typeface="Arial" panose="020B0604020202020204" pitchFamily="34" charset="0"/></a:rPr><a:t>La Saskatchewan devrait prochainement emboîter le pas à l’ARSF.</a:t></a:r></a:p><a:p><a:pPr marL="291179" indent="-291179"><a:buClr><a:srgbClr val="FFC000"/></a:buClr><a:buFont typeface="Arial" panose="020B0604020202020204" pitchFamily="34" charset="0"/><a:buChar char="•"/><a:defRPr/></a:pPr><a:r><a:rPr lang="fr-CA" dirty="1"><a:latin typeface="Arial" panose="020B0604020202020204" pitchFamily="34" charset="0"/><a:ea typeface="Calibri" panose="020F0502020204030204" pitchFamily="34" charset="0"/><a:cs typeface="Arial" panose="020B0604020202020204" pitchFamily="34" charset="0"/></a:rPr><a:t>Les conséquences de la COVID-19 sur les tendances et la réglementation de l’industrie restent à déterminer, mais l’on peut dire que la planification financière a eu une plus grande visibilité dans les nouvelles.</a:t></a:r></a:p><a:p><a:endParaRPr lang="en-CA" dirty="0"><a:latin typeface="Arial" panose="020B0604020202020204" pitchFamily="34" charset="0"/><a:cs typeface="Arial" panose="020B0604020202020204" pitchFamily="34" charset="0"/></a:endParaRPr></a:p><a:p><a:pPr lvl="7"/><a:r><a:rPr lang="fr-CA" dirty="1" b="1"><a:latin typeface="Arial" panose="020B0604020202020204" pitchFamily="34" charset="0"/><a:cs typeface="Arial" panose="020B0604020202020204" pitchFamily="34" charset="0"/></a:rPr><a:t>FAIRE :</a:t></a:r></a:p><a:p><a:r><a:rPr lang="fr-CA" dirty="1"><a:latin typeface="Arial" panose="020B0604020202020204" pitchFamily="34" charset="0"/><a:cs typeface="Arial" panose="020B0604020202020204" pitchFamily="34" charset="0"/></a:rPr><a:t>Répondez aux questions et aux commentaires des participants au fur et à mesure.</a:t></a:r></a:p><a:p><a:endParaRPr lang="en-CA" dirty="0"><a:latin typeface="Arial" panose="020B0604020202020204" pitchFamily="34" charset="0"/><a:cs typeface="Arial" panose="020B0604020202020204" pitchFamily="34" charset="0"/></a:endParaRPr></a:p><a:p><a:pPr defTabSz="492489"><a:defRPr/></a:pPr><a:r><a:rPr lang="fr-CA" dirty="1" i="1"><a:latin typeface="Arial" panose="020B0604020202020204" pitchFamily="34" charset="0"/><a:cs typeface="Arial" panose="020B0604020202020204" pitchFamily="34" charset="0"/></a:rPr><a:t>Passez à</a:t></a:r><a:r><a:rPr lang="fr-CA" dirty="1" baseline="0" i="1"><a:latin typeface="Arial" panose="020B0604020202020204" pitchFamily="34" charset="0"/><a:cs typeface="Arial" panose="020B0604020202020204" pitchFamily="34" charset="0"/></a:rPr><a:t> la prochaine diapo.</a:t></a: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a:p><a:pPr marL="123123" indent="-123123" defTabSz="196995"><a:spcBef><a:spcPts val="646"/></a:spcBef><a:buClr><a:srgbClr val="FEBE10"/></a:buClr><a:buFont typeface="Arial" panose="020B0604020202020204" pitchFamily="34" charset="0"/><a:buChar char="•"/></a:pPr><a:endParaRPr lang="en-CA" dirty="0"><a:latin typeface="Arial" panose="020B0604020202020204" pitchFamily="34" charset="0"/><a:cs typeface="Arial" panose="020B0604020202020204" pitchFamily="34" charset="0"/></a:endParaRPr></a:p></p:txBody></p:sp><p:sp><p:nvSpPr><p:cNvPr id="5" name="Slide Number Placeholder 4"/><p:cNvSpPr><a:spLocks noGrp="1"/></p:cNvSpPr><p:nvPr><p:ph type="sldNum" sz="quarter" idx="11"/></p:nvPr></p:nvSpPr><p:spPr/><p:txBody><a:bodyPr/><a:lstStyle/><a:p><a:fld id="{C7985182-26E9-3A41-9AD1-60867BE29576}" type="slidenum"><a:rPr lang="en-CA" smtClean="0"/><a:t>9</a:t></a:fld></a:p></p:txBody></p:sp></p:spTree><p:extLst><p:ext uri="{BB962C8B-B14F-4D97-AF65-F5344CB8AC3E}"><p14:creationId xmlns:p14="http://schemas.microsoft.com/office/powerpoint/2010/main" val="798480729"/></p:ext></p:extLst></p:cSld><p:clrMapOvr><a:masterClrMapping/></p:clrMapOvr></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6.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Master" Target="../slideMasters/slideMaster2.xml"/><Relationship Id="rId1" Type="http://schemas.openxmlformats.org/officeDocument/2006/relationships/tags" Target="../tags/tag17.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4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5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 0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84BB43B-36EB-5945-B6E6-858AC5C751D5}"/>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5" name="Title 1">
            <a:extLst>
              <a:ext uri="{FF2B5EF4-FFF2-40B4-BE49-F238E27FC236}">
                <a16:creationId xmlns:a16="http://schemas.microsoft.com/office/drawing/2014/main" id="{C74A2940-F17D-B048-A264-91AF98C309BB}"/>
              </a:ext>
            </a:extLst>
          </p:cNvPr>
          <p:cNvSpPr>
            <a:spLocks noGrp="1"/>
          </p:cNvSpPr>
          <p:nvPr>
            <p:ph type="ctrTitle" hasCustomPrompt="1"/>
          </p:nvPr>
        </p:nvSpPr>
        <p:spPr>
          <a:xfrm>
            <a:off x="392098" y="1010723"/>
            <a:ext cx="4810417" cy="980063"/>
          </a:xfrm>
          <a:prstGeom prst="rect">
            <a:avLst/>
          </a:prstGeom>
        </p:spPr>
        <p:txBody>
          <a:bodyPr/>
          <a:lstStyle>
            <a:lvl1pPr>
              <a:lnSpc>
                <a:spcPts val="3800"/>
              </a:lnSpc>
              <a:spcBef>
                <a:spcPts val="0"/>
              </a:spcBef>
              <a:defRPr sz="3600">
                <a:solidFill>
                  <a:srgbClr val="003946"/>
                </a:solidFill>
                <a:latin typeface="Sun Life Sans" panose="02000503000000020004" pitchFamily="2" charset="77"/>
                <a:cs typeface="Calibri"/>
              </a:defRPr>
            </a:lvl1pPr>
          </a:lstStyle>
          <a:p>
            <a:r>
              <a:rPr lang="en-CA"/>
              <a:t>Lesson name is written here</a:t>
            </a:r>
            <a:endParaRPr lang="en-US"/>
          </a:p>
        </p:txBody>
      </p:sp>
      <p:sp>
        <p:nvSpPr>
          <p:cNvPr id="18" name="Text Placeholder 23">
            <a:extLst>
              <a:ext uri="{FF2B5EF4-FFF2-40B4-BE49-F238E27FC236}">
                <a16:creationId xmlns:a16="http://schemas.microsoft.com/office/drawing/2014/main" id="{0E6C2976-1CA1-BE4B-A33B-AF379C130097}"/>
              </a:ext>
            </a:extLst>
          </p:cNvPr>
          <p:cNvSpPr>
            <a:spLocks noGrp="1"/>
          </p:cNvSpPr>
          <p:nvPr>
            <p:ph type="body" sz="quarter" idx="14" hasCustomPrompt="1"/>
          </p:nvPr>
        </p:nvSpPr>
        <p:spPr>
          <a:xfrm>
            <a:off x="404141" y="2125371"/>
            <a:ext cx="4810416" cy="592138"/>
          </a:xfrm>
          <a:prstGeom prst="rect">
            <a:avLst/>
          </a:prstGeom>
        </p:spPr>
        <p:txBody>
          <a:bodyPr/>
          <a:lstStyle>
            <a:lvl1pPr>
              <a:spcBef>
                <a:spcPts val="0"/>
              </a:spcBef>
              <a:defRPr sz="1600" baseline="0">
                <a:solidFill>
                  <a:srgbClr val="003946"/>
                </a:solidFill>
                <a:latin typeface="Sun Life Sans" panose="02000503000000020004" pitchFamily="2" charset="77"/>
              </a:defRPr>
            </a:lvl1pPr>
            <a:lvl2pPr>
              <a:spcBef>
                <a:spcPts val="0"/>
              </a:spcBef>
              <a:defRPr>
                <a:solidFill>
                  <a:schemeClr val="accent1"/>
                </a:solidFill>
              </a:defRPr>
            </a:lvl2pPr>
            <a:lvl3pPr>
              <a:spcBef>
                <a:spcPts val="0"/>
              </a:spcBef>
              <a:defRPr>
                <a:solidFill>
                  <a:schemeClr val="accent1"/>
                </a:solidFill>
              </a:defRPr>
            </a:lvl3pPr>
            <a:lvl4pPr>
              <a:spcBef>
                <a:spcPts val="0"/>
              </a:spcBef>
              <a:defRPr>
                <a:solidFill>
                  <a:schemeClr val="accent1"/>
                </a:solidFill>
              </a:defRPr>
            </a:lvl4pPr>
            <a:lvl5pPr>
              <a:spcBef>
                <a:spcPts val="0"/>
              </a:spcBef>
              <a:defRPr>
                <a:solidFill>
                  <a:schemeClr val="accent1"/>
                </a:solidFill>
              </a:defRPr>
            </a:lvl5pPr>
          </a:lstStyle>
          <a:p>
            <a:pPr lvl="0"/>
            <a:r>
              <a:rPr lang="en-CA"/>
              <a:t>Course name can be included here</a:t>
            </a:r>
          </a:p>
        </p:txBody>
      </p:sp>
      <p:sp>
        <p:nvSpPr>
          <p:cNvPr id="9" name="TextBox 8">
            <a:extLst>
              <a:ext uri="{FF2B5EF4-FFF2-40B4-BE49-F238E27FC236}">
                <a16:creationId xmlns:a16="http://schemas.microsoft.com/office/drawing/2014/main" id="{2CECA4C3-A2CC-A943-94C0-EBC36402AD22}"/>
              </a:ext>
            </a:extLst>
          </p:cNvPr>
          <p:cNvSpPr txBox="1"/>
          <p:nvPr userDrawn="1"/>
        </p:nvSpPr>
        <p:spPr>
          <a:xfrm>
            <a:off x="5791201" y="4645511"/>
            <a:ext cx="3098800" cy="276999"/>
          </a:xfrm>
          <a:prstGeom prst="rect">
            <a:avLst/>
          </a:prstGeom>
          <a:noFill/>
        </p:spPr>
        <p:txBody>
          <a:bodyPr wrap="square" rtlCol="0">
            <a:spAutoFit/>
          </a:bodyPr>
          <a:lstStyle/>
          <a:p>
            <a:pPr algn="r"/>
            <a:r>
              <a:rPr lang="en-US" sz="1200" dirty="0">
                <a:solidFill>
                  <a:schemeClr val="bg1"/>
                </a:solidFill>
                <a:latin typeface="Sun Life Sans" panose="02000503000000020004" pitchFamily="2" charset="77"/>
              </a:rPr>
              <a:t>Life’s brighter under the sun</a:t>
            </a:r>
          </a:p>
        </p:txBody>
      </p:sp>
      <p:pic>
        <p:nvPicPr>
          <p:cNvPr id="10" name="Content Placeholder 6">
            <a:extLst>
              <a:ext uri="{FF2B5EF4-FFF2-40B4-BE49-F238E27FC236}">
                <a16:creationId xmlns:a16="http://schemas.microsoft.com/office/drawing/2014/main" id="{9143B6F1-61BF-3F41-A64B-8DD52D975C7C}"/>
              </a:ext>
            </a:extLst>
          </p:cNvPr>
          <p:cNvPicPr>
            <a:picLocks noChangeAspect="1"/>
          </p:cNvPicPr>
          <p:nvPr userDrawn="1"/>
        </p:nvPicPr>
        <p:blipFill>
          <a:blip r:embed="rId3"/>
          <a:stretch>
            <a:fillRect/>
          </a:stretch>
        </p:blipFill>
        <p:spPr>
          <a:xfrm>
            <a:off x="404141" y="4459944"/>
            <a:ext cx="1583599" cy="385200"/>
          </a:xfrm>
          <a:prstGeom prst="rect">
            <a:avLst/>
          </a:prstGeom>
        </p:spPr>
      </p:pic>
    </p:spTree>
    <p:extLst>
      <p:ext uri="{BB962C8B-B14F-4D97-AF65-F5344CB8AC3E}">
        <p14:creationId xmlns:p14="http://schemas.microsoft.com/office/powerpoint/2010/main" val="2522117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 0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1FDADE-6577-7A4A-9888-D4D056BBD174}"/>
              </a:ext>
            </a:extLst>
          </p:cNvPr>
          <p:cNvPicPr>
            <a:picLocks noChangeAspect="1"/>
          </p:cNvPicPr>
          <p:nvPr userDrawn="1"/>
        </p:nvPicPr>
        <p:blipFill>
          <a:blip r:embed="rId2">
            <a:alphaModFix amt="35000"/>
          </a:blip>
          <a:stretch>
            <a:fillRect/>
          </a:stretch>
        </p:blipFill>
        <p:spPr>
          <a:xfrm>
            <a:off x="0" y="0"/>
            <a:ext cx="9144000" cy="5143500"/>
          </a:xfrm>
          <a:prstGeom prst="rect">
            <a:avLst/>
          </a:prstGeom>
          <a:solidFill>
            <a:schemeClr val="bg1"/>
          </a:solidFill>
        </p:spPr>
      </p:pic>
      <p:pic>
        <p:nvPicPr>
          <p:cNvPr id="9" name="Picture 8">
            <a:extLst>
              <a:ext uri="{FF2B5EF4-FFF2-40B4-BE49-F238E27FC236}">
                <a16:creationId xmlns:a16="http://schemas.microsoft.com/office/drawing/2014/main" id="{BAB8925B-63E7-3840-8E5E-8000B76ADB1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56200" y="0"/>
            <a:ext cx="3987800" cy="3403600"/>
          </a:xfrm>
          <a:prstGeom prst="rect">
            <a:avLst/>
          </a:prstGeom>
        </p:spPr>
      </p:pic>
      <p:sp>
        <p:nvSpPr>
          <p:cNvPr id="16" name="Text Placeholder 7">
            <a:extLst>
              <a:ext uri="{FF2B5EF4-FFF2-40B4-BE49-F238E27FC236}">
                <a16:creationId xmlns:a16="http://schemas.microsoft.com/office/drawing/2014/main" id="{51659038-8119-2D45-AD64-63DE33ED0337}"/>
              </a:ext>
            </a:extLst>
          </p:cNvPr>
          <p:cNvSpPr>
            <a:spLocks noGrp="1"/>
          </p:cNvSpPr>
          <p:nvPr>
            <p:ph type="body" sz="quarter" idx="14" hasCustomPrompt="1"/>
          </p:nvPr>
        </p:nvSpPr>
        <p:spPr>
          <a:xfrm>
            <a:off x="453934" y="811281"/>
            <a:ext cx="4530539" cy="1076383"/>
          </a:xfrm>
          <a:prstGeom prst="rect">
            <a:avLst/>
          </a:prstGeom>
        </p:spPr>
        <p:txBody>
          <a:bodyPr lIns="0"/>
          <a:lstStyle>
            <a:lvl1pPr>
              <a:lnSpc>
                <a:spcPct val="95000"/>
              </a:lnSpc>
              <a:spcBef>
                <a:spcPts val="0"/>
              </a:spcBef>
              <a:defRPr sz="4000" b="0" i="0" baseline="0">
                <a:solidFill>
                  <a:srgbClr val="003946"/>
                </a:solidFill>
                <a:latin typeface="Sun Life Sans" panose="02000503000000020004" pitchFamily="2" charset="77"/>
              </a:defRPr>
            </a:lvl1pPr>
          </a:lstStyle>
          <a:p>
            <a:pPr lvl="0"/>
            <a:r>
              <a:rPr lang="en-CA"/>
              <a:t>Short Intro</a:t>
            </a:r>
            <a:br>
              <a:rPr lang="en-CA"/>
            </a:br>
            <a:r>
              <a:rPr lang="en-CA"/>
              <a:t>headline</a:t>
            </a:r>
          </a:p>
        </p:txBody>
      </p:sp>
      <p:sp>
        <p:nvSpPr>
          <p:cNvPr id="17" name="Text Placeholder 25">
            <a:extLst>
              <a:ext uri="{FF2B5EF4-FFF2-40B4-BE49-F238E27FC236}">
                <a16:creationId xmlns:a16="http://schemas.microsoft.com/office/drawing/2014/main" id="{DCA29F15-1AA4-284B-AA19-2F8507002517}"/>
              </a:ext>
            </a:extLst>
          </p:cNvPr>
          <p:cNvSpPr>
            <a:spLocks noGrp="1"/>
          </p:cNvSpPr>
          <p:nvPr>
            <p:ph type="body" sz="quarter" idx="15" hasCustomPrompt="1"/>
          </p:nvPr>
        </p:nvSpPr>
        <p:spPr>
          <a:xfrm>
            <a:off x="453936" y="2109369"/>
            <a:ext cx="4530538" cy="1375603"/>
          </a:xfrm>
          <a:prstGeom prst="rect">
            <a:avLst/>
          </a:prstGeom>
        </p:spPr>
        <p:txBody>
          <a:bodyPr lIns="0"/>
          <a:lstStyle>
            <a:lvl1pPr>
              <a:lnSpc>
                <a:spcPct val="100000"/>
              </a:lnSpc>
              <a:spcBef>
                <a:spcPts val="0"/>
              </a:spcBef>
              <a:defRPr sz="1800" b="0" i="0">
                <a:solidFill>
                  <a:srgbClr val="003946"/>
                </a:solidFill>
                <a:latin typeface="Sun Life Sans" panose="02000503000000020004" pitchFamily="2" charset="77"/>
              </a:defRPr>
            </a:lvl1pPr>
          </a:lstStyle>
          <a:p>
            <a:pPr lvl="0"/>
            <a:r>
              <a:rPr lang="en-CA"/>
              <a:t>Lorem ipsum dolor sit </a:t>
            </a:r>
            <a:r>
              <a:rPr lang="en-CA" err="1"/>
              <a:t>amet</a:t>
            </a:r>
            <a:r>
              <a:rPr lang="en-CA"/>
              <a:t>, </a:t>
            </a:r>
            <a:r>
              <a:rPr lang="en-CA" err="1"/>
              <a:t>consectetur</a:t>
            </a:r>
            <a:endParaRPr lang="en-CA"/>
          </a:p>
          <a:p>
            <a:pPr lvl="0"/>
            <a:r>
              <a:rPr lang="en-CA" err="1"/>
              <a:t>adipiscing</a:t>
            </a:r>
            <a:r>
              <a:rPr lang="en-CA"/>
              <a:t> </a:t>
            </a:r>
            <a:r>
              <a:rPr lang="en-CA" err="1"/>
              <a:t>elit</a:t>
            </a:r>
            <a:r>
              <a:rPr lang="en-CA"/>
              <a:t>. </a:t>
            </a:r>
            <a:r>
              <a:rPr lang="en-CA" err="1"/>
              <a:t>Aenean</a:t>
            </a:r>
            <a:r>
              <a:rPr lang="en-CA"/>
              <a:t> lacinia </a:t>
            </a:r>
            <a:r>
              <a:rPr lang="en-CA" err="1"/>
              <a:t>aliquet</a:t>
            </a:r>
            <a:r>
              <a:rPr lang="en-CA"/>
              <a:t> </a:t>
            </a:r>
            <a:r>
              <a:rPr lang="en-CA" err="1"/>
              <a:t>arcu</a:t>
            </a:r>
            <a:r>
              <a:rPr lang="en-CA"/>
              <a:t> </a:t>
            </a:r>
            <a:r>
              <a:rPr lang="en-CA" err="1"/>
              <a:t>eu</a:t>
            </a:r>
            <a:r>
              <a:rPr lang="en-CA"/>
              <a:t> </a:t>
            </a:r>
            <a:r>
              <a:rPr lang="en-CA" err="1"/>
              <a:t>aliquet</a:t>
            </a:r>
            <a:r>
              <a:rPr lang="en-CA"/>
              <a:t>. Morbi  </a:t>
            </a:r>
            <a:r>
              <a:rPr lang="en-CA" err="1"/>
              <a:t>leo</a:t>
            </a:r>
            <a:r>
              <a:rPr lang="en-CA"/>
              <a:t> </a:t>
            </a:r>
            <a:r>
              <a:rPr lang="en-CA" err="1"/>
              <a:t>sagittis</a:t>
            </a:r>
            <a:r>
              <a:rPr lang="en-CA"/>
              <a:t> fermentum </a:t>
            </a:r>
            <a:r>
              <a:rPr lang="en-CA" err="1"/>
              <a:t>laoreet</a:t>
            </a:r>
            <a:r>
              <a:rPr lang="en-CA"/>
              <a:t> in ipsum nisi </a:t>
            </a:r>
            <a:r>
              <a:rPr lang="en-CA" err="1"/>
              <a:t>ultricies</a:t>
            </a:r>
            <a:r>
              <a:rPr lang="en-CA"/>
              <a:t> id </a:t>
            </a:r>
            <a:r>
              <a:rPr lang="en-CA" err="1"/>
              <a:t>lectus</a:t>
            </a:r>
            <a:r>
              <a:rPr lang="en-CA"/>
              <a:t> in.</a:t>
            </a:r>
          </a:p>
        </p:txBody>
      </p:sp>
      <p:sp>
        <p:nvSpPr>
          <p:cNvPr id="11" name="Text Placeholder 22">
            <a:extLst>
              <a:ext uri="{FF2B5EF4-FFF2-40B4-BE49-F238E27FC236}">
                <a16:creationId xmlns:a16="http://schemas.microsoft.com/office/drawing/2014/main" id="{E5E1E3BD-ECD1-2C49-BB7D-F9DF5928676A}"/>
              </a:ext>
            </a:extLst>
          </p:cNvPr>
          <p:cNvSpPr>
            <a:spLocks noGrp="1"/>
          </p:cNvSpPr>
          <p:nvPr>
            <p:ph type="body" sz="quarter" idx="17" hasCustomPrompt="1"/>
          </p:nvPr>
        </p:nvSpPr>
        <p:spPr>
          <a:xfrm>
            <a:off x="5886492" y="810289"/>
            <a:ext cx="3106514" cy="239058"/>
          </a:xfrm>
          <a:prstGeom prst="rect">
            <a:avLst/>
          </a:prstGeom>
        </p:spPr>
        <p:txBody>
          <a:bodyPr bIns="0" anchor="ctr"/>
          <a:lstStyle>
            <a:lvl1pPr algn="ctr">
              <a:defRPr sz="1400" b="0" i="0" spc="200" baseline="0">
                <a:solidFill>
                  <a:srgbClr val="003946"/>
                </a:solidFill>
                <a:latin typeface="Sun Life Sans" panose="02000503000000020004" pitchFamily="2" charset="77"/>
              </a:defRPr>
            </a:lvl1pPr>
          </a:lstStyle>
          <a:p>
            <a:pPr lvl="0"/>
            <a:r>
              <a:rPr lang="en-CA"/>
              <a:t>SECTION NAME/NUMBER</a:t>
            </a:r>
          </a:p>
        </p:txBody>
      </p:sp>
    </p:spTree>
    <p:extLst>
      <p:ext uri="{BB962C8B-B14F-4D97-AF65-F5344CB8AC3E}">
        <p14:creationId xmlns:p14="http://schemas.microsoft.com/office/powerpoint/2010/main" val="3141030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 slide -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DC4344-0C39-434D-AF1A-23F25A947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463"/>
          <a:stretch/>
        </p:blipFill>
        <p:spPr>
          <a:xfrm>
            <a:off x="2714700" y="0"/>
            <a:ext cx="6429300" cy="5143500"/>
          </a:xfrm>
          <a:prstGeom prst="rect">
            <a:avLst/>
          </a:prstGeom>
        </p:spPr>
      </p:pic>
      <p:pic>
        <p:nvPicPr>
          <p:cNvPr id="6" name="Picture 5">
            <a:extLst>
              <a:ext uri="{FF2B5EF4-FFF2-40B4-BE49-F238E27FC236}">
                <a16:creationId xmlns:a16="http://schemas.microsoft.com/office/drawing/2014/main" id="{ABA2D5CC-6422-1047-9154-20AE5797882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623" t="1623" b="1312"/>
          <a:stretch/>
        </p:blipFill>
        <p:spPr>
          <a:xfrm>
            <a:off x="1" y="-1"/>
            <a:ext cx="5816500" cy="5143501"/>
          </a:xfrm>
          <a:prstGeom prst="rect">
            <a:avLst/>
          </a:prstGeom>
        </p:spPr>
      </p:pic>
      <p:pic>
        <p:nvPicPr>
          <p:cNvPr id="3" name="Picture 2">
            <a:extLst>
              <a:ext uri="{FF2B5EF4-FFF2-40B4-BE49-F238E27FC236}">
                <a16:creationId xmlns:a16="http://schemas.microsoft.com/office/drawing/2014/main" id="{DC1415E6-D4F1-4047-A372-D2995613B3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73206" y="0"/>
            <a:ext cx="4864788" cy="5143500"/>
          </a:xfrm>
          <a:prstGeom prst="rect">
            <a:avLst/>
          </a:prstGeom>
        </p:spPr>
      </p:pic>
    </p:spTree>
    <p:extLst>
      <p:ext uri="{BB962C8B-B14F-4D97-AF65-F5344CB8AC3E}">
        <p14:creationId xmlns:p14="http://schemas.microsoft.com/office/powerpoint/2010/main" val="30531069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 04">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5FEE3E6-5202-F645-8BDD-5D77C43E7E65}"/>
              </a:ext>
            </a:extLst>
          </p:cNvPr>
          <p:cNvSpPr/>
          <p:nvPr userDrawn="1"/>
        </p:nvSpPr>
        <p:spPr>
          <a:xfrm>
            <a:off x="0" y="0"/>
            <a:ext cx="9144000" cy="5143500"/>
          </a:xfrm>
          <a:prstGeom prst="rect">
            <a:avLst/>
          </a:prstGeom>
          <a:gradFill>
            <a:gsLst>
              <a:gs pos="100000">
                <a:srgbClr val="EAAB00"/>
              </a:gs>
              <a:gs pos="0">
                <a:srgbClr val="FFDD00"/>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825E7B4A-2B05-CE49-A3E6-7F58A4896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56200" y="0"/>
            <a:ext cx="3987800" cy="3403600"/>
          </a:xfrm>
          <a:prstGeom prst="rect">
            <a:avLst/>
          </a:prstGeom>
        </p:spPr>
      </p:pic>
      <p:pic>
        <p:nvPicPr>
          <p:cNvPr id="5" name="Picture 4">
            <a:extLst>
              <a:ext uri="{FF2B5EF4-FFF2-40B4-BE49-F238E27FC236}">
                <a16:creationId xmlns:a16="http://schemas.microsoft.com/office/drawing/2014/main" id="{F1F49F65-4612-024C-91D5-481268EBE7ED}"/>
              </a:ext>
            </a:extLst>
          </p:cNvPr>
          <p:cNvPicPr>
            <a:picLocks noChangeAspect="1"/>
          </p:cNvPicPr>
          <p:nvPr userDrawn="1"/>
        </p:nvPicPr>
        <p:blipFill>
          <a:blip r:embed="rId3"/>
          <a:stretch>
            <a:fillRect/>
          </a:stretch>
        </p:blipFill>
        <p:spPr>
          <a:xfrm>
            <a:off x="6918777" y="468144"/>
            <a:ext cx="1581486" cy="673200"/>
          </a:xfrm>
          <a:prstGeom prst="rect">
            <a:avLst/>
          </a:prstGeom>
        </p:spPr>
      </p:pic>
    </p:spTree>
    <p:extLst>
      <p:ext uri="{BB962C8B-B14F-4D97-AF65-F5344CB8AC3E}">
        <p14:creationId xmlns:p14="http://schemas.microsoft.com/office/powerpoint/2010/main" val="3459283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ample cover slides - All audience">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1B3AB32A-F3C3-554D-89B5-7760517C1AD1}"/>
              </a:ext>
            </a:extLst>
          </p:cNvPr>
          <p:cNvSpPr txBox="1"/>
          <p:nvPr userDrawn="1"/>
        </p:nvSpPr>
        <p:spPr>
          <a:xfrm>
            <a:off x="457200" y="412751"/>
            <a:ext cx="8181474" cy="424732"/>
          </a:xfrm>
          <a:prstGeom prst="rect">
            <a:avLst/>
          </a:prstGeom>
          <a:noFill/>
        </p:spPr>
        <p:txBody>
          <a:bodyPr wrap="square" rtlCol="0">
            <a:spAutoFit/>
          </a:bodyPr>
          <a:lstStyle/>
          <a:p>
            <a:r>
              <a:rPr lang="en-US" sz="2160" b="0" i="0" dirty="0">
                <a:solidFill>
                  <a:srgbClr val="003946"/>
                </a:solidFill>
                <a:latin typeface="Sun Life Sans" panose="02000503000000020004" pitchFamily="2" charset="77"/>
              </a:rPr>
              <a:t>Sample cover slides – All Audience – Sun Life Sans Font</a:t>
            </a:r>
          </a:p>
        </p:txBody>
      </p:sp>
    </p:spTree>
    <p:extLst>
      <p:ext uri="{BB962C8B-B14F-4D97-AF65-F5344CB8AC3E}">
        <p14:creationId xmlns:p14="http://schemas.microsoft.com/office/powerpoint/2010/main" val="3678451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274639"/>
            <a:ext cx="7886700" cy="528444"/>
          </a:xfrm>
          <a:prstGeom prst="rect">
            <a:avLst/>
          </a:prstGeom>
        </p:spPr>
        <p:txBody>
          <a:bodyPr/>
          <a:lstStyle>
            <a:lvl1pPr>
              <a:defRPr/>
            </a:lvl1pPr>
          </a:lstStyle>
          <a:p>
            <a:r>
              <a:rPr lang="en-CA"/>
              <a:t>Headline goes here </a:t>
            </a:r>
          </a:p>
        </p:txBody>
      </p:sp>
      <p:sp>
        <p:nvSpPr>
          <p:cNvPr id="3" name="Slide Number Placeholder 2"/>
          <p:cNvSpPr>
            <a:spLocks noGrp="1"/>
          </p:cNvSpPr>
          <p:nvPr>
            <p:ph type="sldNum" sz="quarter" idx="10"/>
          </p:nvPr>
        </p:nvSpPr>
        <p:spPr/>
        <p:txBody>
          <a:bodyPr/>
          <a:lstStyle/>
          <a:p>
            <a:fld id="{CD0B62E8-4833-C84D-A86B-4CF3C4DE74F8}" type="slidenum">
              <a:rPr lang="uk-UA" smtClean="0"/>
              <a:pPr/>
              <a:t>‹N°›</a:t>
            </a:fld>
            <a:endParaRPr lang="uk-UA"/>
          </a:p>
        </p:txBody>
      </p:sp>
      <p:sp>
        <p:nvSpPr>
          <p:cNvPr id="4" name="TextBox 3">
            <a:extLst>
              <a:ext uri="{FF2B5EF4-FFF2-40B4-BE49-F238E27FC236}">
                <a16:creationId xmlns:a16="http://schemas.microsoft.com/office/drawing/2014/main" id="{D823A99C-4AF0-8947-BA3F-042B6BFF03F6}"/>
              </a:ext>
            </a:extLst>
          </p:cNvPr>
          <p:cNvSpPr txBox="1"/>
          <p:nvPr userDrawn="1"/>
        </p:nvSpPr>
        <p:spPr>
          <a:xfrm>
            <a:off x="450668" y="4789518"/>
            <a:ext cx="1036938"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1" i="0" spc="400" baseline="0" dirty="0">
                <a:solidFill>
                  <a:srgbClr val="003946"/>
                </a:solidFill>
                <a:latin typeface="Sun Life Sans" panose="02000503000000020004" pitchFamily="2" charset="77"/>
                <a:cs typeface="Calibri" panose="020F0502020204030204" pitchFamily="34" charset="0"/>
              </a:rPr>
              <a:t>SUN LIFE</a:t>
            </a:r>
            <a:r>
              <a:rPr lang="en-CA" sz="750" b="1" i="0" spc="400" baseline="0" dirty="0">
                <a:solidFill>
                  <a:srgbClr val="EAAB00"/>
                </a:solidFill>
                <a:latin typeface="Sun Life Sans" panose="02000503000000020004" pitchFamily="2" charset="77"/>
                <a:cs typeface="Calibri" panose="020F0502020204030204" pitchFamily="34" charset="0"/>
              </a:rPr>
              <a:t>•</a:t>
            </a:r>
          </a:p>
        </p:txBody>
      </p:sp>
      <p:sp>
        <p:nvSpPr>
          <p:cNvPr id="5" name="Text Placeholder 2">
            <a:extLst>
              <a:ext uri="{FF2B5EF4-FFF2-40B4-BE49-F238E27FC236}">
                <a16:creationId xmlns:a16="http://schemas.microsoft.com/office/drawing/2014/main" id="{5E150865-0C1A-A940-A53F-FAC9EE77A84F}"/>
              </a:ext>
            </a:extLst>
          </p:cNvPr>
          <p:cNvSpPr>
            <a:spLocks noGrp="1"/>
          </p:cNvSpPr>
          <p:nvPr>
            <p:ph type="body" sz="quarter" idx="11" hasCustomPrompt="1"/>
          </p:nvPr>
        </p:nvSpPr>
        <p:spPr>
          <a:xfrm>
            <a:off x="1385248" y="4789517"/>
            <a:ext cx="6578537" cy="208841"/>
          </a:xfrm>
          <a:prstGeom prst="rect">
            <a:avLst/>
          </a:prstGeom>
        </p:spPr>
        <p:txBody>
          <a:bodyPr lIns="0" rIns="0"/>
          <a:lstStyle>
            <a:lvl1pPr>
              <a:buFontTx/>
              <a:buNone/>
              <a:defRPr sz="750" b="0" i="0" spc="4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Tree>
    <p:extLst>
      <p:ext uri="{BB962C8B-B14F-4D97-AF65-F5344CB8AC3E}">
        <p14:creationId xmlns:p14="http://schemas.microsoft.com/office/powerpoint/2010/main" val="42706368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Full">
    <p:bg>
      <p:bgPr>
        <a:solidFill>
          <a:srgbClr val="808080"/>
        </a:solidFill>
        <a:effectLst/>
      </p:bgPr>
    </p:bg>
    <p:spTree>
      <p:nvGrpSpPr>
        <p:cNvPr id="1" name=""/>
        <p:cNvGrpSpPr/>
        <p:nvPr/>
      </p:nvGrpSpPr>
      <p:grpSpPr>
        <a:xfrm>
          <a:off x="0" y="0"/>
          <a:ext cx="0" cy="0"/>
          <a:chOff x="0" y="0"/>
          <a:chExt cx="0" cy="0"/>
        </a:xfrm>
      </p:grpSpPr>
      <p:sp>
        <p:nvSpPr>
          <p:cNvPr id="3" name="placeholder"/>
          <p:cNvSpPr>
            <a:spLocks noGrp="1"/>
          </p:cNvSpPr>
          <p:nvPr>
            <p:ph type="body" sz="quarter" idx="10" hasCustomPrompt="1"/>
          </p:nvPr>
        </p:nvSpPr>
        <p:spPr>
          <a:xfrm>
            <a:off x="0" y="0"/>
            <a:ext cx="9144000" cy="4970678"/>
          </a:xfrm>
          <a:prstGeom prst="rect">
            <a:avLst/>
          </a:prstGeom>
          <a:solidFill>
            <a:schemeClr val="bg1"/>
          </a:solidFill>
        </p:spPr>
        <p:txBody>
          <a:bodyPr lIns="457200" tIns="1280160"/>
          <a:lstStyle>
            <a:lvl1pPr>
              <a:defRPr/>
            </a:lvl1pPr>
          </a:lstStyle>
          <a:p>
            <a:pPr lvl="0"/>
            <a:r>
              <a:rPr lang="en-US"/>
              <a:t> </a:t>
            </a:r>
          </a:p>
        </p:txBody>
      </p:sp>
      <p:sp>
        <p:nvSpPr>
          <p:cNvPr id="4" name="Title"/>
          <p:cNvSpPr>
            <a:spLocks noGrp="1"/>
          </p:cNvSpPr>
          <p:nvPr>
            <p:ph type="title" hasCustomPrompt="1"/>
          </p:nvPr>
        </p:nvSpPr>
        <p:spPr>
          <a:xfrm>
            <a:off x="0" y="0"/>
            <a:ext cx="5029200" cy="1135685"/>
          </a:xfrm>
          <a:prstGeom prst="rect">
            <a:avLst/>
          </a:prstGeom>
        </p:spPr>
        <p:txBody>
          <a:bodyPr lIns="274320" rIns="274320">
            <a:noAutofit/>
          </a:bodyPr>
          <a:lstStyle>
            <a:lvl1pPr algn="l">
              <a:defRPr sz="1800" b="0">
                <a:solidFill>
                  <a:srgbClr val="000000"/>
                </a:solidFill>
              </a:defRPr>
            </a:lvl1pPr>
          </a:lstStyle>
          <a:p>
            <a:r>
              <a:rPr lang="en-US"/>
              <a:t>Type slide title here</a:t>
            </a:r>
          </a:p>
        </p:txBody>
      </p:sp>
      <p:sp>
        <p:nvSpPr>
          <p:cNvPr id="5" name="TextBox 4">
            <a:extLst>
              <a:ext uri="{FF2B5EF4-FFF2-40B4-BE49-F238E27FC236}">
                <a16:creationId xmlns:a16="http://schemas.microsoft.com/office/drawing/2014/main" id="{D823A99C-4AF0-8947-BA3F-042B6BFF03F6}"/>
              </a:ext>
            </a:extLst>
          </p:cNvPr>
          <p:cNvSpPr txBox="1"/>
          <p:nvPr userDrawn="1"/>
        </p:nvSpPr>
        <p:spPr>
          <a:xfrm>
            <a:off x="450668" y="4789518"/>
            <a:ext cx="1036938"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1" i="0" spc="400" baseline="0" dirty="0">
                <a:solidFill>
                  <a:srgbClr val="003946"/>
                </a:solidFill>
                <a:latin typeface="Sun Life Sans" panose="02000503000000020004" pitchFamily="2" charset="77"/>
                <a:cs typeface="Calibri" panose="020F0502020204030204" pitchFamily="34" charset="0"/>
              </a:rPr>
              <a:t>SUN LIFE</a:t>
            </a:r>
            <a:r>
              <a:rPr lang="en-CA" sz="750" b="1" i="0" spc="400" baseline="0" dirty="0">
                <a:solidFill>
                  <a:srgbClr val="EAAB00"/>
                </a:solidFill>
                <a:latin typeface="Sun Life Sans" panose="02000503000000020004" pitchFamily="2" charset="77"/>
                <a:cs typeface="Calibri" panose="020F0502020204030204" pitchFamily="34" charset="0"/>
              </a:rPr>
              <a:t>•</a:t>
            </a:r>
          </a:p>
        </p:txBody>
      </p:sp>
      <p:sp>
        <p:nvSpPr>
          <p:cNvPr id="6" name="Text Placeholder 2">
            <a:extLst>
              <a:ext uri="{FF2B5EF4-FFF2-40B4-BE49-F238E27FC236}">
                <a16:creationId xmlns:a16="http://schemas.microsoft.com/office/drawing/2014/main" id="{5E150865-0C1A-A940-A53F-FAC9EE77A84F}"/>
              </a:ext>
            </a:extLst>
          </p:cNvPr>
          <p:cNvSpPr>
            <a:spLocks noGrp="1"/>
          </p:cNvSpPr>
          <p:nvPr>
            <p:ph type="body" sz="quarter" idx="11" hasCustomPrompt="1"/>
          </p:nvPr>
        </p:nvSpPr>
        <p:spPr>
          <a:xfrm>
            <a:off x="1385248" y="4789517"/>
            <a:ext cx="6578537" cy="208841"/>
          </a:xfrm>
          <a:prstGeom prst="rect">
            <a:avLst/>
          </a:prstGeom>
        </p:spPr>
        <p:txBody>
          <a:bodyPr lIns="0" rIns="0"/>
          <a:lstStyle>
            <a:lvl1pPr>
              <a:buFontTx/>
              <a:buNone/>
              <a:defRPr sz="750" b="0" i="0" spc="4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Tree>
    <p:custDataLst>
      <p:tags r:id="rId1"/>
    </p:custDataLst>
    <p:extLst>
      <p:ext uri="{BB962C8B-B14F-4D97-AF65-F5344CB8AC3E}">
        <p14:creationId xmlns:p14="http://schemas.microsoft.com/office/powerpoint/2010/main" val="198076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over slide - 0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84BB43B-36EB-5945-B6E6-858AC5C751D5}"/>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5" name="Title 1">
            <a:extLst>
              <a:ext uri="{FF2B5EF4-FFF2-40B4-BE49-F238E27FC236}">
                <a16:creationId xmlns:a16="http://schemas.microsoft.com/office/drawing/2014/main" id="{C74A2940-F17D-B048-A264-91AF98C309BB}"/>
              </a:ext>
            </a:extLst>
          </p:cNvPr>
          <p:cNvSpPr>
            <a:spLocks noGrp="1"/>
          </p:cNvSpPr>
          <p:nvPr>
            <p:ph type="ctrTitle" hasCustomPrompt="1"/>
          </p:nvPr>
        </p:nvSpPr>
        <p:spPr>
          <a:xfrm>
            <a:off x="392098" y="1010723"/>
            <a:ext cx="4810417" cy="980063"/>
          </a:xfrm>
          <a:prstGeom prst="rect">
            <a:avLst/>
          </a:prstGeom>
        </p:spPr>
        <p:txBody>
          <a:bodyPr/>
          <a:lstStyle>
            <a:lvl1pPr>
              <a:lnSpc>
                <a:spcPts val="3800"/>
              </a:lnSpc>
              <a:spcBef>
                <a:spcPts val="0"/>
              </a:spcBef>
              <a:defRPr sz="3600">
                <a:solidFill>
                  <a:srgbClr val="003946"/>
                </a:solidFill>
                <a:latin typeface="Sun Life Sans" panose="02000503000000020004" pitchFamily="2" charset="77"/>
                <a:cs typeface="Calibri"/>
              </a:defRPr>
            </a:lvl1pPr>
          </a:lstStyle>
          <a:p>
            <a:r>
              <a:rPr lang="en-CA"/>
              <a:t>Lesson name is written here</a:t>
            </a:r>
            <a:endParaRPr lang="en-US"/>
          </a:p>
        </p:txBody>
      </p:sp>
      <p:sp>
        <p:nvSpPr>
          <p:cNvPr id="18" name="Text Placeholder 23">
            <a:extLst>
              <a:ext uri="{FF2B5EF4-FFF2-40B4-BE49-F238E27FC236}">
                <a16:creationId xmlns:a16="http://schemas.microsoft.com/office/drawing/2014/main" id="{0E6C2976-1CA1-BE4B-A33B-AF379C130097}"/>
              </a:ext>
            </a:extLst>
          </p:cNvPr>
          <p:cNvSpPr>
            <a:spLocks noGrp="1"/>
          </p:cNvSpPr>
          <p:nvPr>
            <p:ph type="body" sz="quarter" idx="14" hasCustomPrompt="1"/>
          </p:nvPr>
        </p:nvSpPr>
        <p:spPr>
          <a:xfrm>
            <a:off x="404141" y="2125371"/>
            <a:ext cx="4810416" cy="592138"/>
          </a:xfrm>
          <a:prstGeom prst="rect">
            <a:avLst/>
          </a:prstGeom>
        </p:spPr>
        <p:txBody>
          <a:bodyPr/>
          <a:lstStyle>
            <a:lvl1pPr marL="0" indent="0">
              <a:spcBef>
                <a:spcPts val="0"/>
              </a:spcBef>
              <a:buNone/>
              <a:defRPr sz="1600" baseline="0">
                <a:solidFill>
                  <a:srgbClr val="003946"/>
                </a:solidFill>
                <a:latin typeface="Sun Life Sans" panose="02000503000000020004" pitchFamily="2" charset="77"/>
              </a:defRPr>
            </a:lvl1pPr>
            <a:lvl2pPr>
              <a:spcBef>
                <a:spcPts val="0"/>
              </a:spcBef>
              <a:defRPr>
                <a:solidFill>
                  <a:schemeClr val="accent1"/>
                </a:solidFill>
              </a:defRPr>
            </a:lvl2pPr>
            <a:lvl3pPr>
              <a:spcBef>
                <a:spcPts val="0"/>
              </a:spcBef>
              <a:defRPr>
                <a:solidFill>
                  <a:schemeClr val="accent1"/>
                </a:solidFill>
              </a:defRPr>
            </a:lvl3pPr>
            <a:lvl4pPr>
              <a:spcBef>
                <a:spcPts val="0"/>
              </a:spcBef>
              <a:defRPr>
                <a:solidFill>
                  <a:schemeClr val="accent1"/>
                </a:solidFill>
              </a:defRPr>
            </a:lvl4pPr>
            <a:lvl5pPr>
              <a:spcBef>
                <a:spcPts val="0"/>
              </a:spcBef>
              <a:defRPr>
                <a:solidFill>
                  <a:schemeClr val="accent1"/>
                </a:solidFill>
              </a:defRPr>
            </a:lvl5pPr>
          </a:lstStyle>
          <a:p>
            <a:pPr lvl="0"/>
            <a:r>
              <a:rPr lang="en-CA"/>
              <a:t>Course name can be included here</a:t>
            </a:r>
          </a:p>
        </p:txBody>
      </p:sp>
      <p:sp>
        <p:nvSpPr>
          <p:cNvPr id="9" name="TextBox 8">
            <a:extLst>
              <a:ext uri="{FF2B5EF4-FFF2-40B4-BE49-F238E27FC236}">
                <a16:creationId xmlns:a16="http://schemas.microsoft.com/office/drawing/2014/main" id="{2CECA4C3-A2CC-A943-94C0-EBC36402AD22}"/>
              </a:ext>
            </a:extLst>
          </p:cNvPr>
          <p:cNvSpPr txBox="1"/>
          <p:nvPr userDrawn="1"/>
        </p:nvSpPr>
        <p:spPr>
          <a:xfrm>
            <a:off x="5791201" y="4645511"/>
            <a:ext cx="3098800" cy="276999"/>
          </a:xfrm>
          <a:prstGeom prst="rect">
            <a:avLst/>
          </a:prstGeom>
          <a:noFill/>
        </p:spPr>
        <p:txBody>
          <a:bodyPr wrap="square" rtlCol="0">
            <a:spAutoFit/>
          </a:bodyPr>
          <a:lstStyle/>
          <a:p>
            <a:pPr algn="r"/>
            <a:r>
              <a:rPr lang="en-US" sz="1200" dirty="0">
                <a:solidFill>
                  <a:schemeClr val="bg1"/>
                </a:solidFill>
                <a:latin typeface="Sun Life Sans" panose="02000503000000020004" pitchFamily="2" charset="77"/>
              </a:rPr>
              <a:t>Life’s brighter under the sun</a:t>
            </a:r>
          </a:p>
        </p:txBody>
      </p:sp>
      <p:pic>
        <p:nvPicPr>
          <p:cNvPr id="10" name="Content Placeholder 6">
            <a:extLst>
              <a:ext uri="{FF2B5EF4-FFF2-40B4-BE49-F238E27FC236}">
                <a16:creationId xmlns:a16="http://schemas.microsoft.com/office/drawing/2014/main" id="{9143B6F1-61BF-3F41-A64B-8DD52D975C7C}"/>
              </a:ext>
            </a:extLst>
          </p:cNvPr>
          <p:cNvPicPr>
            <a:picLocks noChangeAspect="1"/>
          </p:cNvPicPr>
          <p:nvPr userDrawn="1"/>
        </p:nvPicPr>
        <p:blipFill>
          <a:blip r:embed="rId3"/>
          <a:stretch>
            <a:fillRect/>
          </a:stretch>
        </p:blipFill>
        <p:spPr>
          <a:xfrm>
            <a:off x="404141" y="4459944"/>
            <a:ext cx="1583599" cy="385200"/>
          </a:xfrm>
          <a:prstGeom prst="rect">
            <a:avLst/>
          </a:prstGeom>
        </p:spPr>
      </p:pic>
    </p:spTree>
    <p:extLst>
      <p:ext uri="{BB962C8B-B14F-4D97-AF65-F5344CB8AC3E}">
        <p14:creationId xmlns:p14="http://schemas.microsoft.com/office/powerpoint/2010/main" val="31422501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Cover slide - 02">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CD3E7B4-C284-F644-AA10-BA8DDE596CF9}"/>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21" name="Picture 20">
            <a:extLst>
              <a:ext uri="{FF2B5EF4-FFF2-40B4-BE49-F238E27FC236}">
                <a16:creationId xmlns:a16="http://schemas.microsoft.com/office/drawing/2014/main" id="{833BFDB1-1586-5F4D-A9F6-661CB840A999}"/>
              </a:ext>
            </a:extLst>
          </p:cNvPr>
          <p:cNvPicPr>
            <a:picLocks noChangeAspect="1"/>
          </p:cNvPicPr>
          <p:nvPr userDrawn="1"/>
        </p:nvPicPr>
        <p:blipFill>
          <a:blip r:embed="rId3"/>
          <a:stretch>
            <a:fillRect/>
          </a:stretch>
        </p:blipFill>
        <p:spPr>
          <a:xfrm>
            <a:off x="404881" y="4170873"/>
            <a:ext cx="1581486" cy="673200"/>
          </a:xfrm>
          <a:prstGeom prst="rect">
            <a:avLst/>
          </a:prstGeom>
        </p:spPr>
      </p:pic>
      <p:sp>
        <p:nvSpPr>
          <p:cNvPr id="15" name="Title 1">
            <a:extLst>
              <a:ext uri="{FF2B5EF4-FFF2-40B4-BE49-F238E27FC236}">
                <a16:creationId xmlns:a16="http://schemas.microsoft.com/office/drawing/2014/main" id="{4C66C89B-D951-B645-9872-31EDC0C8FA8F}"/>
              </a:ext>
            </a:extLst>
          </p:cNvPr>
          <p:cNvSpPr>
            <a:spLocks noGrp="1"/>
          </p:cNvSpPr>
          <p:nvPr>
            <p:ph type="ctrTitle" hasCustomPrompt="1"/>
          </p:nvPr>
        </p:nvSpPr>
        <p:spPr>
          <a:xfrm>
            <a:off x="5335570" y="1897543"/>
            <a:ext cx="3421930" cy="980063"/>
          </a:xfrm>
          <a:prstGeom prst="rect">
            <a:avLst/>
          </a:prstGeom>
        </p:spPr>
        <p:txBody>
          <a:bodyPr/>
          <a:lstStyle>
            <a:lvl1pPr>
              <a:lnSpc>
                <a:spcPct val="100000"/>
              </a:lnSpc>
              <a:spcBef>
                <a:spcPts val="0"/>
              </a:spcBef>
              <a:defRPr sz="3200" b="0" i="0">
                <a:solidFill>
                  <a:srgbClr val="003946"/>
                </a:solidFill>
                <a:latin typeface="Sun Life Sans" panose="02000503000000020004" pitchFamily="2" charset="77"/>
                <a:cs typeface="Calibri"/>
              </a:defRPr>
            </a:lvl1pPr>
          </a:lstStyle>
          <a:p>
            <a:r>
              <a:rPr lang="en-CA"/>
              <a:t>Lesson name</a:t>
            </a:r>
            <a:br>
              <a:rPr lang="en-CA"/>
            </a:br>
            <a:r>
              <a:rPr lang="en-CA"/>
              <a:t>is written here</a:t>
            </a:r>
            <a:endParaRPr lang="en-US"/>
          </a:p>
        </p:txBody>
      </p:sp>
      <p:sp>
        <p:nvSpPr>
          <p:cNvPr id="16" name="Content Placeholder 24">
            <a:extLst>
              <a:ext uri="{FF2B5EF4-FFF2-40B4-BE49-F238E27FC236}">
                <a16:creationId xmlns:a16="http://schemas.microsoft.com/office/drawing/2014/main" id="{26543CF6-9B92-2647-8F8D-5251346B0A3B}"/>
              </a:ext>
            </a:extLst>
          </p:cNvPr>
          <p:cNvSpPr>
            <a:spLocks noGrp="1"/>
          </p:cNvSpPr>
          <p:nvPr>
            <p:ph sz="quarter" idx="10" hasCustomPrompt="1"/>
          </p:nvPr>
        </p:nvSpPr>
        <p:spPr>
          <a:xfrm>
            <a:off x="5335570" y="3071433"/>
            <a:ext cx="3421930" cy="278340"/>
          </a:xfrm>
          <a:prstGeom prst="rect">
            <a:avLst/>
          </a:prstGeom>
        </p:spPr>
        <p:txBody>
          <a:bodyPr>
            <a:noAutofit/>
          </a:bodyPr>
          <a:lstStyle>
            <a:lvl1pPr marL="0" indent="0">
              <a:buNone/>
              <a:defRPr sz="1200" b="0">
                <a:solidFill>
                  <a:srgbClr val="EAAB00"/>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included here</a:t>
            </a:r>
          </a:p>
        </p:txBody>
      </p:sp>
    </p:spTree>
    <p:extLst>
      <p:ext uri="{BB962C8B-B14F-4D97-AF65-F5344CB8AC3E}">
        <p14:creationId xmlns:p14="http://schemas.microsoft.com/office/powerpoint/2010/main" val="10910870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over slide - 04">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05026371-1E3F-A64C-9DF3-D1EFEEBED767}"/>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21" name="Picture 20">
            <a:extLst>
              <a:ext uri="{FF2B5EF4-FFF2-40B4-BE49-F238E27FC236}">
                <a16:creationId xmlns:a16="http://schemas.microsoft.com/office/drawing/2014/main" id="{F660FEB7-1DD0-F74A-B9E6-5996DA1F1858}"/>
              </a:ext>
            </a:extLst>
          </p:cNvPr>
          <p:cNvPicPr>
            <a:picLocks noChangeAspect="1"/>
          </p:cNvPicPr>
          <p:nvPr userDrawn="1"/>
        </p:nvPicPr>
        <p:blipFill>
          <a:blip r:embed="rId3"/>
          <a:stretch>
            <a:fillRect/>
          </a:stretch>
        </p:blipFill>
        <p:spPr>
          <a:xfrm>
            <a:off x="404881" y="377788"/>
            <a:ext cx="1584000" cy="674271"/>
          </a:xfrm>
          <a:prstGeom prst="rect">
            <a:avLst/>
          </a:prstGeom>
        </p:spPr>
      </p:pic>
      <p:sp>
        <p:nvSpPr>
          <p:cNvPr id="15" name="Title 1">
            <a:extLst>
              <a:ext uri="{FF2B5EF4-FFF2-40B4-BE49-F238E27FC236}">
                <a16:creationId xmlns:a16="http://schemas.microsoft.com/office/drawing/2014/main" id="{4C66C89B-D951-B645-9872-31EDC0C8FA8F}"/>
              </a:ext>
            </a:extLst>
          </p:cNvPr>
          <p:cNvSpPr>
            <a:spLocks noGrp="1"/>
          </p:cNvSpPr>
          <p:nvPr>
            <p:ph type="ctrTitle" hasCustomPrompt="1"/>
          </p:nvPr>
        </p:nvSpPr>
        <p:spPr>
          <a:xfrm>
            <a:off x="404881" y="1806263"/>
            <a:ext cx="3629791" cy="1113671"/>
          </a:xfrm>
          <a:prstGeom prst="rect">
            <a:avLst/>
          </a:prstGeom>
        </p:spPr>
        <p:txBody>
          <a:bodyPr/>
          <a:lstStyle>
            <a:lvl1pPr>
              <a:lnSpc>
                <a:spcPct val="100000"/>
              </a:lnSpc>
              <a:spcBef>
                <a:spcPts val="0"/>
              </a:spcBef>
              <a:defRPr sz="3200" b="0" i="0">
                <a:solidFill>
                  <a:srgbClr val="DF7227"/>
                </a:solidFill>
                <a:latin typeface="Sun Life Sans" panose="02000503000000020004" pitchFamily="2" charset="77"/>
                <a:cs typeface="Calibri"/>
              </a:defRPr>
            </a:lvl1pPr>
          </a:lstStyle>
          <a:p>
            <a:r>
              <a:rPr lang="en-CA"/>
              <a:t>Lesson name is written here</a:t>
            </a:r>
            <a:endParaRPr lang="en-US"/>
          </a:p>
        </p:txBody>
      </p:sp>
      <p:sp>
        <p:nvSpPr>
          <p:cNvPr id="22" name="Content Placeholder 24">
            <a:extLst>
              <a:ext uri="{FF2B5EF4-FFF2-40B4-BE49-F238E27FC236}">
                <a16:creationId xmlns:a16="http://schemas.microsoft.com/office/drawing/2014/main" id="{99BC6A7D-00B2-4248-9A6A-F8B7AB294163}"/>
              </a:ext>
            </a:extLst>
          </p:cNvPr>
          <p:cNvSpPr>
            <a:spLocks noGrp="1"/>
          </p:cNvSpPr>
          <p:nvPr>
            <p:ph sz="quarter" idx="10" hasCustomPrompt="1"/>
          </p:nvPr>
        </p:nvSpPr>
        <p:spPr>
          <a:xfrm>
            <a:off x="404881" y="2997283"/>
            <a:ext cx="3629791" cy="278340"/>
          </a:xfrm>
          <a:prstGeom prst="rect">
            <a:avLst/>
          </a:prstGeom>
        </p:spPr>
        <p:txBody>
          <a:bodyPr>
            <a:noAutofit/>
          </a:bodyPr>
          <a:lstStyle>
            <a:lvl1pPr marL="0" indent="0">
              <a:buNone/>
              <a:defRPr sz="1200" b="0">
                <a:solidFill>
                  <a:srgbClr val="003946"/>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written here</a:t>
            </a:r>
          </a:p>
        </p:txBody>
      </p:sp>
    </p:spTree>
    <p:extLst>
      <p:ext uri="{BB962C8B-B14F-4D97-AF65-F5344CB8AC3E}">
        <p14:creationId xmlns:p14="http://schemas.microsoft.com/office/powerpoint/2010/main" val="25058209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Cover slide - 0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32F7047-FA35-AE4F-954C-3AB14A173E75}"/>
              </a:ext>
            </a:extLst>
          </p:cNvPr>
          <p:cNvPicPr>
            <a:picLocks noChangeAspect="1"/>
          </p:cNvPicPr>
          <p:nvPr userDrawn="1"/>
        </p:nvPicPr>
        <p:blipFill rotWithShape="1">
          <a:blip r:embed="rId2"/>
          <a:srcRect t="25667"/>
          <a:stretch/>
        </p:blipFill>
        <p:spPr>
          <a:xfrm>
            <a:off x="1" y="0"/>
            <a:ext cx="9143999" cy="5143500"/>
          </a:xfrm>
          <a:prstGeom prst="rect">
            <a:avLst/>
          </a:prstGeom>
        </p:spPr>
      </p:pic>
      <p:sp>
        <p:nvSpPr>
          <p:cNvPr id="14" name="Content Placeholder 24">
            <a:extLst>
              <a:ext uri="{FF2B5EF4-FFF2-40B4-BE49-F238E27FC236}">
                <a16:creationId xmlns:a16="http://schemas.microsoft.com/office/drawing/2014/main" id="{438219F9-1D48-7F41-88BC-622E825955F8}"/>
              </a:ext>
            </a:extLst>
          </p:cNvPr>
          <p:cNvSpPr>
            <a:spLocks noGrp="1"/>
          </p:cNvSpPr>
          <p:nvPr>
            <p:ph sz="quarter" idx="10" hasCustomPrompt="1"/>
          </p:nvPr>
        </p:nvSpPr>
        <p:spPr>
          <a:xfrm>
            <a:off x="4715288" y="1005525"/>
            <a:ext cx="2075619" cy="507120"/>
          </a:xfrm>
          <a:prstGeom prst="rect">
            <a:avLst/>
          </a:prstGeom>
        </p:spPr>
        <p:txBody>
          <a:bodyPr>
            <a:noAutofit/>
          </a:bodyPr>
          <a:lstStyle>
            <a:lvl1pPr marL="0" indent="0" algn="ctr">
              <a:buNone/>
              <a:defRPr sz="1200" b="0" i="0">
                <a:solidFill>
                  <a:srgbClr val="9E938A"/>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included here</a:t>
            </a:r>
          </a:p>
        </p:txBody>
      </p:sp>
      <p:sp>
        <p:nvSpPr>
          <p:cNvPr id="15" name="Title 1">
            <a:extLst>
              <a:ext uri="{FF2B5EF4-FFF2-40B4-BE49-F238E27FC236}">
                <a16:creationId xmlns:a16="http://schemas.microsoft.com/office/drawing/2014/main" id="{81167D04-4A8C-5C48-A8C8-74E5FED6F35D}"/>
              </a:ext>
            </a:extLst>
          </p:cNvPr>
          <p:cNvSpPr>
            <a:spLocks noGrp="1"/>
          </p:cNvSpPr>
          <p:nvPr>
            <p:ph type="ctrTitle" hasCustomPrompt="1"/>
          </p:nvPr>
        </p:nvSpPr>
        <p:spPr>
          <a:xfrm>
            <a:off x="3359148" y="1948532"/>
            <a:ext cx="4787901" cy="969832"/>
          </a:xfrm>
          <a:prstGeom prst="rect">
            <a:avLst/>
          </a:prstGeom>
        </p:spPr>
        <p:txBody>
          <a:bodyPr/>
          <a:lstStyle>
            <a:lvl1pPr algn="ctr">
              <a:lnSpc>
                <a:spcPts val="3820"/>
              </a:lnSpc>
              <a:spcBef>
                <a:spcPts val="0"/>
              </a:spcBef>
              <a:spcAft>
                <a:spcPts val="0"/>
              </a:spcAft>
              <a:defRPr sz="3600" b="0" i="0" spc="0" baseline="0">
                <a:solidFill>
                  <a:srgbClr val="EAAB00"/>
                </a:solidFill>
                <a:latin typeface="Sun Life Sans Light" panose="02000503000000020004" pitchFamily="2" charset="77"/>
                <a:cs typeface="Calibri" panose="020F0502020204030204" pitchFamily="34" charset="0"/>
              </a:defRPr>
            </a:lvl1pPr>
          </a:lstStyle>
          <a:p>
            <a:r>
              <a:rPr lang="en-CA"/>
              <a:t>Lesson name is written here</a:t>
            </a:r>
            <a:endParaRPr lang="en-US"/>
          </a:p>
        </p:txBody>
      </p:sp>
      <p:pic>
        <p:nvPicPr>
          <p:cNvPr id="6" name="Picture 5">
            <a:extLst>
              <a:ext uri="{FF2B5EF4-FFF2-40B4-BE49-F238E27FC236}">
                <a16:creationId xmlns:a16="http://schemas.microsoft.com/office/drawing/2014/main" id="{04456C1C-F51C-CD49-A478-DE0854162BFD}"/>
              </a:ext>
            </a:extLst>
          </p:cNvPr>
          <p:cNvPicPr>
            <a:picLocks noChangeAspect="1"/>
          </p:cNvPicPr>
          <p:nvPr userDrawn="1"/>
        </p:nvPicPr>
        <p:blipFill>
          <a:blip r:embed="rId3"/>
          <a:stretch>
            <a:fillRect/>
          </a:stretch>
        </p:blipFill>
        <p:spPr>
          <a:xfrm>
            <a:off x="4360424" y="3711065"/>
            <a:ext cx="2012096" cy="489428"/>
          </a:xfrm>
          <a:prstGeom prst="rect">
            <a:avLst/>
          </a:prstGeom>
        </p:spPr>
      </p:pic>
    </p:spTree>
    <p:extLst>
      <p:ext uri="{BB962C8B-B14F-4D97-AF65-F5344CB8AC3E}">
        <p14:creationId xmlns:p14="http://schemas.microsoft.com/office/powerpoint/2010/main" val="65623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 02">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CD3E7B4-C284-F644-AA10-BA8DDE596CF9}"/>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21" name="Picture 20">
            <a:extLst>
              <a:ext uri="{FF2B5EF4-FFF2-40B4-BE49-F238E27FC236}">
                <a16:creationId xmlns:a16="http://schemas.microsoft.com/office/drawing/2014/main" id="{833BFDB1-1586-5F4D-A9F6-661CB840A999}"/>
              </a:ext>
            </a:extLst>
          </p:cNvPr>
          <p:cNvPicPr>
            <a:picLocks noChangeAspect="1"/>
          </p:cNvPicPr>
          <p:nvPr userDrawn="1"/>
        </p:nvPicPr>
        <p:blipFill>
          <a:blip r:embed="rId3"/>
          <a:stretch>
            <a:fillRect/>
          </a:stretch>
        </p:blipFill>
        <p:spPr>
          <a:xfrm>
            <a:off x="404881" y="4170873"/>
            <a:ext cx="1581486" cy="673200"/>
          </a:xfrm>
          <a:prstGeom prst="rect">
            <a:avLst/>
          </a:prstGeom>
        </p:spPr>
      </p:pic>
      <p:sp>
        <p:nvSpPr>
          <p:cNvPr id="15" name="Title 1">
            <a:extLst>
              <a:ext uri="{FF2B5EF4-FFF2-40B4-BE49-F238E27FC236}">
                <a16:creationId xmlns:a16="http://schemas.microsoft.com/office/drawing/2014/main" id="{4C66C89B-D951-B645-9872-31EDC0C8FA8F}"/>
              </a:ext>
            </a:extLst>
          </p:cNvPr>
          <p:cNvSpPr>
            <a:spLocks noGrp="1"/>
          </p:cNvSpPr>
          <p:nvPr>
            <p:ph type="ctrTitle" hasCustomPrompt="1"/>
          </p:nvPr>
        </p:nvSpPr>
        <p:spPr>
          <a:xfrm>
            <a:off x="5335570" y="1897543"/>
            <a:ext cx="3421930" cy="980063"/>
          </a:xfrm>
          <a:prstGeom prst="rect">
            <a:avLst/>
          </a:prstGeom>
        </p:spPr>
        <p:txBody>
          <a:bodyPr/>
          <a:lstStyle>
            <a:lvl1pPr>
              <a:lnSpc>
                <a:spcPct val="100000"/>
              </a:lnSpc>
              <a:spcBef>
                <a:spcPts val="0"/>
              </a:spcBef>
              <a:defRPr sz="3200" b="0" i="0">
                <a:solidFill>
                  <a:srgbClr val="003946"/>
                </a:solidFill>
                <a:latin typeface="Sun Life Sans" panose="02000503000000020004" pitchFamily="2" charset="77"/>
                <a:cs typeface="Calibri"/>
              </a:defRPr>
            </a:lvl1pPr>
          </a:lstStyle>
          <a:p>
            <a:r>
              <a:rPr lang="en-CA"/>
              <a:t>Lesson name</a:t>
            </a:r>
            <a:br>
              <a:rPr lang="en-CA"/>
            </a:br>
            <a:r>
              <a:rPr lang="en-CA"/>
              <a:t>is written here</a:t>
            </a:r>
            <a:endParaRPr lang="en-US"/>
          </a:p>
        </p:txBody>
      </p:sp>
      <p:sp>
        <p:nvSpPr>
          <p:cNvPr id="16" name="Content Placeholder 24">
            <a:extLst>
              <a:ext uri="{FF2B5EF4-FFF2-40B4-BE49-F238E27FC236}">
                <a16:creationId xmlns:a16="http://schemas.microsoft.com/office/drawing/2014/main" id="{26543CF6-9B92-2647-8F8D-5251346B0A3B}"/>
              </a:ext>
            </a:extLst>
          </p:cNvPr>
          <p:cNvSpPr>
            <a:spLocks noGrp="1"/>
          </p:cNvSpPr>
          <p:nvPr>
            <p:ph sz="quarter" idx="10" hasCustomPrompt="1"/>
          </p:nvPr>
        </p:nvSpPr>
        <p:spPr>
          <a:xfrm>
            <a:off x="5335570" y="3071433"/>
            <a:ext cx="3421930" cy="278340"/>
          </a:xfrm>
          <a:prstGeom prst="rect">
            <a:avLst/>
          </a:prstGeom>
        </p:spPr>
        <p:txBody>
          <a:bodyPr>
            <a:noAutofit/>
          </a:bodyPr>
          <a:lstStyle>
            <a:lvl1pPr>
              <a:defRPr sz="1200" b="0">
                <a:solidFill>
                  <a:srgbClr val="EAAB00"/>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included here</a:t>
            </a:r>
          </a:p>
        </p:txBody>
      </p:sp>
    </p:spTree>
    <p:extLst>
      <p:ext uri="{BB962C8B-B14F-4D97-AF65-F5344CB8AC3E}">
        <p14:creationId xmlns:p14="http://schemas.microsoft.com/office/powerpoint/2010/main" val="8139961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Cover slide - 08">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6B569A-9F8E-054A-9CDC-E12CB5A01757}"/>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9" name="Picture 8">
            <a:extLst>
              <a:ext uri="{FF2B5EF4-FFF2-40B4-BE49-F238E27FC236}">
                <a16:creationId xmlns:a16="http://schemas.microsoft.com/office/drawing/2014/main" id="{9D96F207-D5FB-2841-ABBD-AF9F4CFB349E}"/>
              </a:ext>
            </a:extLst>
          </p:cNvPr>
          <p:cNvPicPr>
            <a:picLocks noChangeAspect="1"/>
          </p:cNvPicPr>
          <p:nvPr userDrawn="1"/>
        </p:nvPicPr>
        <p:blipFill>
          <a:blip r:embed="rId3"/>
          <a:stretch>
            <a:fillRect/>
          </a:stretch>
        </p:blipFill>
        <p:spPr>
          <a:xfrm>
            <a:off x="1541809" y="484838"/>
            <a:ext cx="2012096" cy="489428"/>
          </a:xfrm>
          <a:prstGeom prst="rect">
            <a:avLst/>
          </a:prstGeom>
        </p:spPr>
      </p:pic>
      <p:sp>
        <p:nvSpPr>
          <p:cNvPr id="10" name="Content Placeholder 24">
            <a:extLst>
              <a:ext uri="{FF2B5EF4-FFF2-40B4-BE49-F238E27FC236}">
                <a16:creationId xmlns:a16="http://schemas.microsoft.com/office/drawing/2014/main" id="{13405336-3E6D-9B4D-B639-76E7E3878CF0}"/>
              </a:ext>
            </a:extLst>
          </p:cNvPr>
          <p:cNvSpPr>
            <a:spLocks noGrp="1"/>
          </p:cNvSpPr>
          <p:nvPr>
            <p:ph sz="quarter" idx="10" hasCustomPrompt="1"/>
          </p:nvPr>
        </p:nvSpPr>
        <p:spPr>
          <a:xfrm>
            <a:off x="4785216" y="3104315"/>
            <a:ext cx="1916906" cy="561235"/>
          </a:xfrm>
          <a:prstGeom prst="rect">
            <a:avLst/>
          </a:prstGeom>
        </p:spPr>
        <p:txBody>
          <a:bodyPr>
            <a:noAutofit/>
          </a:bodyPr>
          <a:lstStyle>
            <a:lvl1pPr marL="0" indent="0" algn="ctr">
              <a:buNone/>
              <a:defRPr sz="1200" b="0" i="0">
                <a:solidFill>
                  <a:srgbClr val="DF7227"/>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written here</a:t>
            </a:r>
          </a:p>
        </p:txBody>
      </p:sp>
      <p:sp>
        <p:nvSpPr>
          <p:cNvPr id="11" name="Title 1">
            <a:extLst>
              <a:ext uri="{FF2B5EF4-FFF2-40B4-BE49-F238E27FC236}">
                <a16:creationId xmlns:a16="http://schemas.microsoft.com/office/drawing/2014/main" id="{26508BF3-14A6-ED46-9EB2-C45A5397F5E3}"/>
              </a:ext>
            </a:extLst>
          </p:cNvPr>
          <p:cNvSpPr>
            <a:spLocks noGrp="1"/>
          </p:cNvSpPr>
          <p:nvPr>
            <p:ph type="ctrTitle" hasCustomPrompt="1"/>
          </p:nvPr>
        </p:nvSpPr>
        <p:spPr>
          <a:xfrm>
            <a:off x="3349719" y="2058553"/>
            <a:ext cx="4787901" cy="969832"/>
          </a:xfrm>
          <a:prstGeom prst="rect">
            <a:avLst/>
          </a:prstGeom>
        </p:spPr>
        <p:txBody>
          <a:bodyPr/>
          <a:lstStyle>
            <a:lvl1pPr algn="ctr">
              <a:lnSpc>
                <a:spcPts val="3820"/>
              </a:lnSpc>
              <a:spcBef>
                <a:spcPts val="0"/>
              </a:spcBef>
              <a:spcAft>
                <a:spcPts val="0"/>
              </a:spcAft>
              <a:defRPr sz="3600" b="0" i="0" spc="0" baseline="0">
                <a:solidFill>
                  <a:srgbClr val="003946"/>
                </a:solidFill>
                <a:latin typeface="Sun Life Sans Light" panose="02000503000000020004" pitchFamily="2" charset="77"/>
                <a:cs typeface="Calibri" panose="020F0502020204030204" pitchFamily="34" charset="0"/>
              </a:defRPr>
            </a:lvl1pPr>
          </a:lstStyle>
          <a:p>
            <a:r>
              <a:rPr lang="en-CA"/>
              <a:t>Lesson name is written here</a:t>
            </a:r>
            <a:endParaRPr lang="en-US"/>
          </a:p>
        </p:txBody>
      </p:sp>
    </p:spTree>
    <p:extLst>
      <p:ext uri="{BB962C8B-B14F-4D97-AF65-F5344CB8AC3E}">
        <p14:creationId xmlns:p14="http://schemas.microsoft.com/office/powerpoint/2010/main" val="426190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Divider slide - 04">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78CEE18-3ABA-144B-8A57-A2E1FB1EAB77}"/>
              </a:ext>
            </a:extLst>
          </p:cNvPr>
          <p:cNvPicPr>
            <a:picLocks noChangeAspect="1"/>
          </p:cNvPicPr>
          <p:nvPr userDrawn="1"/>
        </p:nvPicPr>
        <p:blipFill rotWithShape="1">
          <a:blip r:embed="rId2"/>
          <a:srcRect t="16874" r="22773"/>
          <a:stretch/>
        </p:blipFill>
        <p:spPr>
          <a:xfrm>
            <a:off x="4428893" y="0"/>
            <a:ext cx="4715107" cy="3382244"/>
          </a:xfrm>
          <a:prstGeom prst="rect">
            <a:avLst/>
          </a:prstGeom>
        </p:spPr>
      </p:pic>
      <p:pic>
        <p:nvPicPr>
          <p:cNvPr id="2" name="Picture 1">
            <a:extLst>
              <a:ext uri="{FF2B5EF4-FFF2-40B4-BE49-F238E27FC236}">
                <a16:creationId xmlns:a16="http://schemas.microsoft.com/office/drawing/2014/main" id="{94CE9AEF-3A15-5E47-B6A4-DF014A4E953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3775"/>
          <a:stretch/>
        </p:blipFill>
        <p:spPr>
          <a:xfrm>
            <a:off x="0" y="0"/>
            <a:ext cx="8820588" cy="5143500"/>
          </a:xfrm>
          <a:prstGeom prst="rect">
            <a:avLst/>
          </a:prstGeom>
        </p:spPr>
      </p:pic>
      <p:sp>
        <p:nvSpPr>
          <p:cNvPr id="12" name="Text Placeholder 25">
            <a:extLst>
              <a:ext uri="{FF2B5EF4-FFF2-40B4-BE49-F238E27FC236}">
                <a16:creationId xmlns:a16="http://schemas.microsoft.com/office/drawing/2014/main" id="{9F2FE123-3F0C-B649-85CF-40339DEDB6E1}"/>
              </a:ext>
            </a:extLst>
          </p:cNvPr>
          <p:cNvSpPr>
            <a:spLocks noGrp="1"/>
          </p:cNvSpPr>
          <p:nvPr>
            <p:ph type="body" sz="quarter" idx="15" hasCustomPrompt="1"/>
          </p:nvPr>
        </p:nvSpPr>
        <p:spPr>
          <a:xfrm>
            <a:off x="453934" y="1620904"/>
            <a:ext cx="5686890" cy="1535765"/>
          </a:xfrm>
          <a:prstGeom prst="rect">
            <a:avLst/>
          </a:prstGeom>
        </p:spPr>
        <p:txBody>
          <a:bodyPr lIns="0"/>
          <a:lstStyle>
            <a:lvl1pPr marL="0" indent="0">
              <a:spcBef>
                <a:spcPts val="0"/>
              </a:spcBef>
              <a:buNone/>
              <a:defRPr sz="2000">
                <a:solidFill>
                  <a:srgbClr val="776C62"/>
                </a:solidFill>
                <a:latin typeface="Sun Life Sans" panose="02000503000000020004" pitchFamily="2" charset="77"/>
              </a:defRPr>
            </a:lvl1pPr>
          </a:lstStyle>
          <a:p>
            <a:pPr lvl="0"/>
            <a:r>
              <a:rPr lang="en-CA" err="1"/>
              <a:t>Lorem</a:t>
            </a:r>
            <a:r>
              <a:rPr lang="en-CA"/>
              <a:t> </a:t>
            </a:r>
            <a:r>
              <a:rPr lang="en-CA" err="1"/>
              <a:t>ipsum</a:t>
            </a:r>
            <a:r>
              <a:rPr lang="en-CA"/>
              <a:t> </a:t>
            </a:r>
            <a:r>
              <a:rPr lang="en-CA" err="1"/>
              <a:t>dolor</a:t>
            </a:r>
            <a:r>
              <a:rPr lang="en-CA"/>
              <a:t> sit </a:t>
            </a:r>
            <a:r>
              <a:rPr lang="en-CA" err="1"/>
              <a:t>amet</a:t>
            </a:r>
            <a:r>
              <a:rPr lang="en-CA"/>
              <a:t>, </a:t>
            </a:r>
            <a:r>
              <a:rPr lang="en-CA" err="1"/>
              <a:t>consectetur</a:t>
            </a:r>
            <a:endParaRPr lang="en-CA"/>
          </a:p>
          <a:p>
            <a:pPr lvl="0"/>
            <a:r>
              <a:rPr lang="en-CA" err="1"/>
              <a:t>adipiscing</a:t>
            </a:r>
            <a:r>
              <a:rPr lang="en-CA"/>
              <a:t> </a:t>
            </a:r>
            <a:r>
              <a:rPr lang="en-CA" err="1"/>
              <a:t>elit</a:t>
            </a:r>
            <a:r>
              <a:rPr lang="en-CA"/>
              <a:t>. </a:t>
            </a:r>
            <a:r>
              <a:rPr lang="en-CA" err="1"/>
              <a:t>Aenean</a:t>
            </a:r>
            <a:r>
              <a:rPr lang="en-CA"/>
              <a:t> </a:t>
            </a:r>
            <a:r>
              <a:rPr lang="en-CA" err="1"/>
              <a:t>lacinia</a:t>
            </a:r>
            <a:r>
              <a:rPr lang="en-CA"/>
              <a:t> </a:t>
            </a:r>
            <a:r>
              <a:rPr lang="en-CA" err="1"/>
              <a:t>aliquet</a:t>
            </a:r>
            <a:r>
              <a:rPr lang="en-CA"/>
              <a:t> </a:t>
            </a:r>
            <a:r>
              <a:rPr lang="en-CA" err="1"/>
              <a:t>arcu</a:t>
            </a:r>
            <a:endParaRPr lang="en-CA"/>
          </a:p>
          <a:p>
            <a:pPr lvl="0"/>
            <a:r>
              <a:rPr lang="en-CA" err="1"/>
              <a:t>eu</a:t>
            </a:r>
            <a:r>
              <a:rPr lang="en-CA"/>
              <a:t> </a:t>
            </a:r>
            <a:r>
              <a:rPr lang="en-CA" err="1"/>
              <a:t>aliquet</a:t>
            </a:r>
            <a:r>
              <a:rPr lang="en-CA"/>
              <a:t>. </a:t>
            </a:r>
            <a:r>
              <a:rPr lang="en-CA" err="1"/>
              <a:t>Morbi</a:t>
            </a:r>
            <a:r>
              <a:rPr lang="en-CA"/>
              <a:t>  </a:t>
            </a:r>
            <a:r>
              <a:rPr lang="en-CA" err="1"/>
              <a:t>leo</a:t>
            </a:r>
            <a:r>
              <a:rPr lang="en-CA"/>
              <a:t> </a:t>
            </a:r>
            <a:r>
              <a:rPr lang="en-CA" err="1"/>
              <a:t>sagittis</a:t>
            </a:r>
            <a:r>
              <a:rPr lang="en-CA"/>
              <a:t> </a:t>
            </a:r>
            <a:r>
              <a:rPr lang="en-CA" err="1"/>
              <a:t>fermentum</a:t>
            </a:r>
            <a:endParaRPr lang="en-CA"/>
          </a:p>
          <a:p>
            <a:pPr lvl="0"/>
            <a:r>
              <a:rPr lang="en-CA" err="1"/>
              <a:t>laoreet</a:t>
            </a:r>
            <a:r>
              <a:rPr lang="en-CA"/>
              <a:t> in </a:t>
            </a:r>
            <a:r>
              <a:rPr lang="en-CA" err="1"/>
              <a:t>ipsum</a:t>
            </a:r>
            <a:r>
              <a:rPr lang="en-CA"/>
              <a:t> nisi </a:t>
            </a:r>
            <a:r>
              <a:rPr lang="en-CA" err="1"/>
              <a:t>ultricies</a:t>
            </a:r>
            <a:r>
              <a:rPr lang="en-CA"/>
              <a:t> id </a:t>
            </a:r>
            <a:r>
              <a:rPr lang="en-CA" err="1"/>
              <a:t>lectus</a:t>
            </a:r>
            <a:r>
              <a:rPr lang="en-CA"/>
              <a:t> in.</a:t>
            </a:r>
          </a:p>
        </p:txBody>
      </p:sp>
      <p:sp>
        <p:nvSpPr>
          <p:cNvPr id="13" name="Text Placeholder 7">
            <a:extLst>
              <a:ext uri="{FF2B5EF4-FFF2-40B4-BE49-F238E27FC236}">
                <a16:creationId xmlns:a16="http://schemas.microsoft.com/office/drawing/2014/main" id="{D108FECC-759A-5543-B78A-B9111B7F6A91}"/>
              </a:ext>
            </a:extLst>
          </p:cNvPr>
          <p:cNvSpPr>
            <a:spLocks noGrp="1"/>
          </p:cNvSpPr>
          <p:nvPr>
            <p:ph type="body" sz="quarter" idx="14" hasCustomPrompt="1"/>
          </p:nvPr>
        </p:nvSpPr>
        <p:spPr>
          <a:xfrm>
            <a:off x="453934" y="916455"/>
            <a:ext cx="5390146" cy="571708"/>
          </a:xfrm>
          <a:prstGeom prst="rect">
            <a:avLst/>
          </a:prstGeom>
        </p:spPr>
        <p:txBody>
          <a:bodyPr lIns="0"/>
          <a:lstStyle>
            <a:lvl1pPr marL="0" indent="0">
              <a:lnSpc>
                <a:spcPts val="4000"/>
              </a:lnSpc>
              <a:spcBef>
                <a:spcPts val="0"/>
              </a:spcBef>
              <a:buNone/>
              <a:defRPr sz="3600" baseline="0">
                <a:solidFill>
                  <a:srgbClr val="EAAB00"/>
                </a:solidFill>
                <a:latin typeface="Sun Life Sans" panose="02000503000000020004" pitchFamily="2" charset="77"/>
              </a:defRPr>
            </a:lvl1pPr>
          </a:lstStyle>
          <a:p>
            <a:pPr lvl="0"/>
            <a:r>
              <a:rPr lang="en-CA"/>
              <a:t>Short Intro headline</a:t>
            </a:r>
          </a:p>
        </p:txBody>
      </p:sp>
      <p:pic>
        <p:nvPicPr>
          <p:cNvPr id="4" name="Picture 3">
            <a:extLst>
              <a:ext uri="{FF2B5EF4-FFF2-40B4-BE49-F238E27FC236}">
                <a16:creationId xmlns:a16="http://schemas.microsoft.com/office/drawing/2014/main" id="{B5577F1B-6020-7749-9CD4-4C07E041D9D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r="1632"/>
          <a:stretch/>
        </p:blipFill>
        <p:spPr>
          <a:xfrm>
            <a:off x="4598577" y="3105592"/>
            <a:ext cx="4545423" cy="2037908"/>
          </a:xfrm>
          <a:prstGeom prst="rect">
            <a:avLst/>
          </a:prstGeom>
        </p:spPr>
      </p:pic>
    </p:spTree>
    <p:extLst>
      <p:ext uri="{BB962C8B-B14F-4D97-AF65-F5344CB8AC3E}">
        <p14:creationId xmlns:p14="http://schemas.microsoft.com/office/powerpoint/2010/main" val="14593578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Divider slide - 0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1FDADE-6577-7A4A-9888-D4D056BBD174}"/>
              </a:ext>
            </a:extLst>
          </p:cNvPr>
          <p:cNvPicPr>
            <a:picLocks noChangeAspect="1"/>
          </p:cNvPicPr>
          <p:nvPr userDrawn="1"/>
        </p:nvPicPr>
        <p:blipFill>
          <a:blip r:embed="rId2">
            <a:alphaModFix amt="35000"/>
          </a:blip>
          <a:stretch>
            <a:fillRect/>
          </a:stretch>
        </p:blipFill>
        <p:spPr>
          <a:xfrm>
            <a:off x="0" y="0"/>
            <a:ext cx="9144000" cy="5143500"/>
          </a:xfrm>
          <a:prstGeom prst="rect">
            <a:avLst/>
          </a:prstGeom>
          <a:solidFill>
            <a:schemeClr val="bg1"/>
          </a:solidFill>
        </p:spPr>
      </p:pic>
      <p:pic>
        <p:nvPicPr>
          <p:cNvPr id="9" name="Picture 8">
            <a:extLst>
              <a:ext uri="{FF2B5EF4-FFF2-40B4-BE49-F238E27FC236}">
                <a16:creationId xmlns:a16="http://schemas.microsoft.com/office/drawing/2014/main" id="{BAB8925B-63E7-3840-8E5E-8000B76ADB1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56200" y="0"/>
            <a:ext cx="3987800" cy="3403600"/>
          </a:xfrm>
          <a:prstGeom prst="rect">
            <a:avLst/>
          </a:prstGeom>
        </p:spPr>
      </p:pic>
      <p:sp>
        <p:nvSpPr>
          <p:cNvPr id="16" name="Text Placeholder 7">
            <a:extLst>
              <a:ext uri="{FF2B5EF4-FFF2-40B4-BE49-F238E27FC236}">
                <a16:creationId xmlns:a16="http://schemas.microsoft.com/office/drawing/2014/main" id="{51659038-8119-2D45-AD64-63DE33ED0337}"/>
              </a:ext>
            </a:extLst>
          </p:cNvPr>
          <p:cNvSpPr>
            <a:spLocks noGrp="1"/>
          </p:cNvSpPr>
          <p:nvPr>
            <p:ph type="body" sz="quarter" idx="14" hasCustomPrompt="1"/>
          </p:nvPr>
        </p:nvSpPr>
        <p:spPr>
          <a:xfrm>
            <a:off x="453934" y="811281"/>
            <a:ext cx="4530539" cy="1076383"/>
          </a:xfrm>
          <a:prstGeom prst="rect">
            <a:avLst/>
          </a:prstGeom>
        </p:spPr>
        <p:txBody>
          <a:bodyPr lIns="0"/>
          <a:lstStyle>
            <a:lvl1pPr marL="0" indent="0">
              <a:lnSpc>
                <a:spcPct val="95000"/>
              </a:lnSpc>
              <a:spcBef>
                <a:spcPts val="0"/>
              </a:spcBef>
              <a:buNone/>
              <a:defRPr sz="4000" b="0" i="0" baseline="0">
                <a:solidFill>
                  <a:srgbClr val="003946"/>
                </a:solidFill>
                <a:latin typeface="Sun Life Sans" panose="02000503000000020004" pitchFamily="2" charset="77"/>
              </a:defRPr>
            </a:lvl1pPr>
          </a:lstStyle>
          <a:p>
            <a:pPr lvl="0"/>
            <a:r>
              <a:rPr lang="en-CA"/>
              <a:t>Short Intro</a:t>
            </a:r>
            <a:br>
              <a:rPr lang="en-CA"/>
            </a:br>
            <a:r>
              <a:rPr lang="en-CA"/>
              <a:t>headline</a:t>
            </a:r>
          </a:p>
        </p:txBody>
      </p:sp>
      <p:sp>
        <p:nvSpPr>
          <p:cNvPr id="17" name="Text Placeholder 25">
            <a:extLst>
              <a:ext uri="{FF2B5EF4-FFF2-40B4-BE49-F238E27FC236}">
                <a16:creationId xmlns:a16="http://schemas.microsoft.com/office/drawing/2014/main" id="{DCA29F15-1AA4-284B-AA19-2F8507002517}"/>
              </a:ext>
            </a:extLst>
          </p:cNvPr>
          <p:cNvSpPr>
            <a:spLocks noGrp="1"/>
          </p:cNvSpPr>
          <p:nvPr>
            <p:ph type="body" sz="quarter" idx="15" hasCustomPrompt="1"/>
          </p:nvPr>
        </p:nvSpPr>
        <p:spPr>
          <a:xfrm>
            <a:off x="453936" y="2109369"/>
            <a:ext cx="4530538" cy="1375603"/>
          </a:xfrm>
          <a:prstGeom prst="rect">
            <a:avLst/>
          </a:prstGeom>
        </p:spPr>
        <p:txBody>
          <a:bodyPr lIns="0"/>
          <a:lstStyle>
            <a:lvl1pPr marL="0" indent="0">
              <a:lnSpc>
                <a:spcPct val="100000"/>
              </a:lnSpc>
              <a:spcBef>
                <a:spcPts val="0"/>
              </a:spcBef>
              <a:buNone/>
              <a:defRPr sz="1800" b="0" i="0">
                <a:solidFill>
                  <a:srgbClr val="003946"/>
                </a:solidFill>
                <a:latin typeface="Sun Life Sans" panose="02000503000000020004" pitchFamily="2" charset="77"/>
              </a:defRPr>
            </a:lvl1pPr>
          </a:lstStyle>
          <a:p>
            <a:pPr lvl="0"/>
            <a:r>
              <a:rPr lang="en-CA"/>
              <a:t>Lorem ipsum dolor sit </a:t>
            </a:r>
            <a:r>
              <a:rPr lang="en-CA" err="1"/>
              <a:t>amet</a:t>
            </a:r>
            <a:r>
              <a:rPr lang="en-CA"/>
              <a:t>, </a:t>
            </a:r>
            <a:r>
              <a:rPr lang="en-CA" err="1"/>
              <a:t>consectetur</a:t>
            </a:r>
            <a:endParaRPr lang="en-CA"/>
          </a:p>
          <a:p>
            <a:pPr lvl="0"/>
            <a:r>
              <a:rPr lang="en-CA" err="1"/>
              <a:t>adipiscing</a:t>
            </a:r>
            <a:r>
              <a:rPr lang="en-CA"/>
              <a:t> </a:t>
            </a:r>
            <a:r>
              <a:rPr lang="en-CA" err="1"/>
              <a:t>elit</a:t>
            </a:r>
            <a:r>
              <a:rPr lang="en-CA"/>
              <a:t>. </a:t>
            </a:r>
            <a:r>
              <a:rPr lang="en-CA" err="1"/>
              <a:t>Aenean</a:t>
            </a:r>
            <a:r>
              <a:rPr lang="en-CA"/>
              <a:t> lacinia </a:t>
            </a:r>
            <a:r>
              <a:rPr lang="en-CA" err="1"/>
              <a:t>aliquet</a:t>
            </a:r>
            <a:r>
              <a:rPr lang="en-CA"/>
              <a:t> </a:t>
            </a:r>
            <a:r>
              <a:rPr lang="en-CA" err="1"/>
              <a:t>arcu</a:t>
            </a:r>
            <a:r>
              <a:rPr lang="en-CA"/>
              <a:t> </a:t>
            </a:r>
            <a:r>
              <a:rPr lang="en-CA" err="1"/>
              <a:t>eu</a:t>
            </a:r>
            <a:r>
              <a:rPr lang="en-CA"/>
              <a:t> </a:t>
            </a:r>
            <a:r>
              <a:rPr lang="en-CA" err="1"/>
              <a:t>aliquet</a:t>
            </a:r>
            <a:r>
              <a:rPr lang="en-CA"/>
              <a:t>. Morbi  </a:t>
            </a:r>
            <a:r>
              <a:rPr lang="en-CA" err="1"/>
              <a:t>leo</a:t>
            </a:r>
            <a:r>
              <a:rPr lang="en-CA"/>
              <a:t> </a:t>
            </a:r>
            <a:r>
              <a:rPr lang="en-CA" err="1"/>
              <a:t>sagittis</a:t>
            </a:r>
            <a:r>
              <a:rPr lang="en-CA"/>
              <a:t> fermentum </a:t>
            </a:r>
            <a:r>
              <a:rPr lang="en-CA" err="1"/>
              <a:t>laoreet</a:t>
            </a:r>
            <a:r>
              <a:rPr lang="en-CA"/>
              <a:t> in ipsum nisi </a:t>
            </a:r>
            <a:r>
              <a:rPr lang="en-CA" err="1"/>
              <a:t>ultricies</a:t>
            </a:r>
            <a:r>
              <a:rPr lang="en-CA"/>
              <a:t> id </a:t>
            </a:r>
            <a:r>
              <a:rPr lang="en-CA" err="1"/>
              <a:t>lectus</a:t>
            </a:r>
            <a:r>
              <a:rPr lang="en-CA"/>
              <a:t> in.</a:t>
            </a:r>
          </a:p>
        </p:txBody>
      </p:sp>
      <p:sp>
        <p:nvSpPr>
          <p:cNvPr id="11" name="Text Placeholder 22">
            <a:extLst>
              <a:ext uri="{FF2B5EF4-FFF2-40B4-BE49-F238E27FC236}">
                <a16:creationId xmlns:a16="http://schemas.microsoft.com/office/drawing/2014/main" id="{E5E1E3BD-ECD1-2C49-BB7D-F9DF5928676A}"/>
              </a:ext>
            </a:extLst>
          </p:cNvPr>
          <p:cNvSpPr>
            <a:spLocks noGrp="1"/>
          </p:cNvSpPr>
          <p:nvPr>
            <p:ph type="body" sz="quarter" idx="17" hasCustomPrompt="1"/>
          </p:nvPr>
        </p:nvSpPr>
        <p:spPr>
          <a:xfrm>
            <a:off x="5886492" y="810289"/>
            <a:ext cx="3106514" cy="239058"/>
          </a:xfrm>
          <a:prstGeom prst="rect">
            <a:avLst/>
          </a:prstGeom>
        </p:spPr>
        <p:txBody>
          <a:bodyPr bIns="0" anchor="ctr"/>
          <a:lstStyle>
            <a:lvl1pPr algn="ctr">
              <a:defRPr sz="1400" b="0" i="0" spc="200" baseline="0">
                <a:solidFill>
                  <a:srgbClr val="003946"/>
                </a:solidFill>
                <a:latin typeface="Sun Life Sans" panose="02000503000000020004" pitchFamily="2" charset="77"/>
              </a:defRPr>
            </a:lvl1pPr>
          </a:lstStyle>
          <a:p>
            <a:pPr lvl="0"/>
            <a:r>
              <a:rPr lang="en-CA"/>
              <a:t>SECTION NAME/NUMBER</a:t>
            </a:r>
          </a:p>
        </p:txBody>
      </p:sp>
    </p:spTree>
    <p:extLst>
      <p:ext uri="{BB962C8B-B14F-4D97-AF65-F5344CB8AC3E}">
        <p14:creationId xmlns:p14="http://schemas.microsoft.com/office/powerpoint/2010/main" val="9467845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ontent slide - 02">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25CB518-F75C-B84A-A99D-11D8AEC42455}"/>
              </a:ext>
            </a:extLst>
          </p:cNvPr>
          <p:cNvSpPr>
            <a:spLocks noGrp="1"/>
          </p:cNvSpPr>
          <p:nvPr>
            <p:ph type="title" hasCustomPrompt="1"/>
          </p:nvPr>
        </p:nvSpPr>
        <p:spPr>
          <a:xfrm>
            <a:off x="450670" y="412750"/>
            <a:ext cx="8242661" cy="581025"/>
          </a:xfrm>
          <a:prstGeom prst="rect">
            <a:avLst/>
          </a:prstGeom>
        </p:spPr>
        <p:txBody>
          <a:bodyPr lIns="0">
            <a:noAutofit/>
          </a:bodyPr>
          <a:lstStyle>
            <a:lvl1pPr>
              <a:defRPr sz="2400" b="0" i="0">
                <a:latin typeface="Sun Life Sans" panose="02000503000000020004" pitchFamily="2" charset="77"/>
              </a:defRPr>
            </a:lvl1pPr>
          </a:lstStyle>
          <a:p>
            <a:r>
              <a:rPr lang="en-CA"/>
              <a:t>Headline goes here </a:t>
            </a:r>
            <a:endParaRPr lang="en-US"/>
          </a:p>
        </p:txBody>
      </p:sp>
      <p:sp>
        <p:nvSpPr>
          <p:cNvPr id="19" name="TextBox 18">
            <a:extLst>
              <a:ext uri="{FF2B5EF4-FFF2-40B4-BE49-F238E27FC236}">
                <a16:creationId xmlns:a16="http://schemas.microsoft.com/office/drawing/2014/main" id="{E746F5A9-F5CB-4740-8B8C-633BB9BF3AFF}"/>
              </a:ext>
            </a:extLst>
          </p:cNvPr>
          <p:cNvSpPr txBox="1"/>
          <p:nvPr userDrawn="1"/>
        </p:nvSpPr>
        <p:spPr>
          <a:xfrm>
            <a:off x="5881189" y="4789518"/>
            <a:ext cx="2730548" cy="208840"/>
          </a:xfrm>
          <a:prstGeom prst="rect">
            <a:avLst/>
          </a:prstGeom>
          <a:noFill/>
        </p:spPr>
        <p:txBody>
          <a:bodyPr wrap="square" lIns="0" rIns="72000" bIns="46800"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CA" sz="750" b="0" i="0" spc="300" baseline="0" dirty="0">
                <a:solidFill>
                  <a:srgbClr val="003946"/>
                </a:solidFill>
                <a:latin typeface="Sun Life Sans" panose="02000503000000020004" pitchFamily="2" charset="77"/>
                <a:cs typeface="Calibri" panose="020F0502020204030204" pitchFamily="34" charset="0"/>
              </a:rPr>
              <a:t>SUN LIFE</a:t>
            </a:r>
            <a:endParaRPr lang="en-CA" sz="750" b="0" i="0" spc="300" baseline="0" dirty="0">
              <a:solidFill>
                <a:srgbClr val="FFCB05"/>
              </a:solidFill>
              <a:latin typeface="Sun Life Sans" panose="02000503000000020004" pitchFamily="2" charset="77"/>
              <a:cs typeface="Calibri" panose="020F0502020204030204" pitchFamily="34" charset="0"/>
            </a:endParaRPr>
          </a:p>
        </p:txBody>
      </p:sp>
      <p:sp>
        <p:nvSpPr>
          <p:cNvPr id="20" name="Text Placeholder 2">
            <a:extLst>
              <a:ext uri="{FF2B5EF4-FFF2-40B4-BE49-F238E27FC236}">
                <a16:creationId xmlns:a16="http://schemas.microsoft.com/office/drawing/2014/main" id="{541D5EFF-5A88-9E4A-A55A-44B3B9B844B1}"/>
              </a:ext>
            </a:extLst>
          </p:cNvPr>
          <p:cNvSpPr>
            <a:spLocks noGrp="1"/>
          </p:cNvSpPr>
          <p:nvPr>
            <p:ph type="body" sz="quarter" idx="10" hasCustomPrompt="1"/>
          </p:nvPr>
        </p:nvSpPr>
        <p:spPr>
          <a:xfrm>
            <a:off x="450668" y="4789518"/>
            <a:ext cx="3009708" cy="224789"/>
          </a:xfrm>
          <a:prstGeom prst="rect">
            <a:avLst/>
          </a:prstGeom>
        </p:spPr>
        <p:txBody>
          <a:bodyPr lIns="0" rIns="0"/>
          <a:lstStyle>
            <a:lvl1pPr>
              <a:buFontTx/>
              <a:buNone/>
              <a:defRPr sz="750" b="0" i="0" spc="3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
        <p:nvSpPr>
          <p:cNvPr id="22" name="Slide Number Placeholder 5">
            <a:extLst>
              <a:ext uri="{FF2B5EF4-FFF2-40B4-BE49-F238E27FC236}">
                <a16:creationId xmlns:a16="http://schemas.microsoft.com/office/drawing/2014/main" id="{49404BBC-88D5-CD4D-9509-29277CD4286A}"/>
              </a:ext>
            </a:extLst>
          </p:cNvPr>
          <p:cNvSpPr>
            <a:spLocks noGrp="1"/>
          </p:cNvSpPr>
          <p:nvPr>
            <p:ph type="sldNum" sz="quarter" idx="4"/>
          </p:nvPr>
        </p:nvSpPr>
        <p:spPr>
          <a:xfrm>
            <a:off x="8475260" y="4789518"/>
            <a:ext cx="433513" cy="208840"/>
          </a:xfrm>
          <a:prstGeom prst="rect">
            <a:avLst/>
          </a:prstGeom>
        </p:spPr>
        <p:txBody>
          <a:bodyPr vert="horz" lIns="91440" tIns="45720" rIns="90000" bIns="45720" rtlCol="0" anchor="ctr"/>
          <a:lstStyle>
            <a:lvl1pPr algn="r">
              <a:defRPr sz="750" b="0" i="0">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23" name="Content Placeholder 4">
            <a:extLst>
              <a:ext uri="{FF2B5EF4-FFF2-40B4-BE49-F238E27FC236}">
                <a16:creationId xmlns:a16="http://schemas.microsoft.com/office/drawing/2014/main" id="{75E09434-7F30-7D4A-8CA8-F34BD7388AE9}"/>
              </a:ext>
            </a:extLst>
          </p:cNvPr>
          <p:cNvSpPr>
            <a:spLocks noGrp="1"/>
          </p:cNvSpPr>
          <p:nvPr>
            <p:ph sz="quarter" idx="13" hasCustomPrompt="1"/>
          </p:nvPr>
        </p:nvSpPr>
        <p:spPr>
          <a:xfrm>
            <a:off x="453934" y="1555964"/>
            <a:ext cx="8236129" cy="310453"/>
          </a:xfrm>
          <a:prstGeom prst="rect">
            <a:avLst/>
          </a:prstGeom>
        </p:spPr>
        <p:txBody>
          <a:bodyPr lIns="0"/>
          <a:lstStyle>
            <a:lvl1pPr marL="0" indent="0">
              <a:spcBef>
                <a:spcPts val="0"/>
              </a:spcBef>
              <a:buNone/>
              <a:defRPr sz="1500" b="0" i="0">
                <a:solidFill>
                  <a:srgbClr val="EAAB00"/>
                </a:solidFill>
                <a:latin typeface="Sun Life Sans" panose="02000503000000020004" pitchFamily="2" charset="77"/>
              </a:defRPr>
            </a:lvl1pPr>
          </a:lstStyle>
          <a:p>
            <a:pPr lvl="0"/>
            <a:r>
              <a:rPr lang="en-CA"/>
              <a:t>SECTION TITLE GOES HERE</a:t>
            </a:r>
          </a:p>
        </p:txBody>
      </p:sp>
      <p:sp>
        <p:nvSpPr>
          <p:cNvPr id="24" name="Content Placeholder 14">
            <a:extLst>
              <a:ext uri="{FF2B5EF4-FFF2-40B4-BE49-F238E27FC236}">
                <a16:creationId xmlns:a16="http://schemas.microsoft.com/office/drawing/2014/main" id="{5030A7B9-125C-3544-A8BC-8578C9A581A6}"/>
              </a:ext>
            </a:extLst>
          </p:cNvPr>
          <p:cNvSpPr>
            <a:spLocks noGrp="1"/>
          </p:cNvSpPr>
          <p:nvPr>
            <p:ph sz="quarter" idx="14" hasCustomPrompt="1"/>
          </p:nvPr>
        </p:nvSpPr>
        <p:spPr>
          <a:xfrm>
            <a:off x="453934" y="2036290"/>
            <a:ext cx="8236129" cy="2072872"/>
          </a:xfrm>
          <a:prstGeom prst="rect">
            <a:avLst/>
          </a:prstGeom>
        </p:spPr>
        <p:txBody>
          <a:bodyPr lIns="0"/>
          <a:lstStyle>
            <a:lvl1pPr>
              <a:defRPr sz="1200" b="0" i="0">
                <a:solidFill>
                  <a:srgbClr val="555555"/>
                </a:solidFill>
                <a:latin typeface="Sun Life Sans" panose="02000503000000020004" pitchFamily="2" charset="77"/>
              </a:defRPr>
            </a:lvl1pPr>
            <a:lvl2pPr marL="86400" indent="-122400">
              <a:buClr>
                <a:srgbClr val="EAAB00"/>
              </a:buClr>
              <a:defRPr sz="1200" b="0" i="0">
                <a:solidFill>
                  <a:srgbClr val="555555"/>
                </a:solidFill>
                <a:latin typeface="Sun Life Sans" panose="02000503000000020004" pitchFamily="2" charset="77"/>
              </a:defRPr>
            </a:lvl2pPr>
            <a:lvl3pPr marL="237600" indent="-122400">
              <a:buClr>
                <a:srgbClr val="EAAB00"/>
              </a:buClr>
              <a:defRPr sz="1200" b="0" i="0">
                <a:solidFill>
                  <a:srgbClr val="555555"/>
                </a:solidFill>
                <a:latin typeface="Sun Life Sans" panose="02000503000000020004" pitchFamily="2" charset="77"/>
              </a:defRPr>
            </a:lvl3pPr>
            <a:lvl4pPr marL="356400" indent="-122400">
              <a:buClr>
                <a:srgbClr val="EAAB00"/>
              </a:buClr>
              <a:defRPr sz="1200" b="0" i="0">
                <a:solidFill>
                  <a:srgbClr val="555555"/>
                </a:solidFill>
                <a:latin typeface="Sun Life Sans" panose="02000503000000020004" pitchFamily="2" charset="77"/>
              </a:defRPr>
            </a:lvl4pPr>
            <a:lvl5pPr marL="478800" indent="-122400">
              <a:buClr>
                <a:srgbClr val="EAAB00"/>
              </a:buClr>
              <a:defRPr sz="1200" b="0" i="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25" name="Text Placeholder 20">
            <a:extLst>
              <a:ext uri="{FF2B5EF4-FFF2-40B4-BE49-F238E27FC236}">
                <a16:creationId xmlns:a16="http://schemas.microsoft.com/office/drawing/2014/main" id="{23A2C154-3501-8040-BF24-E3026686772F}"/>
              </a:ext>
            </a:extLst>
          </p:cNvPr>
          <p:cNvSpPr>
            <a:spLocks noGrp="1"/>
          </p:cNvSpPr>
          <p:nvPr>
            <p:ph type="body" sz="quarter" idx="15" hasCustomPrompt="1"/>
          </p:nvPr>
        </p:nvSpPr>
        <p:spPr>
          <a:xfrm>
            <a:off x="453934" y="1075638"/>
            <a:ext cx="8236129" cy="398463"/>
          </a:xfrm>
          <a:prstGeom prst="rect">
            <a:avLst/>
          </a:prstGeom>
        </p:spPr>
        <p:txBody>
          <a:bodyPr lIns="0" anchor="ctr"/>
          <a:lstStyle>
            <a:lvl1pPr marL="0" indent="0">
              <a:spcBef>
                <a:spcPts val="0"/>
              </a:spcBef>
              <a:buNone/>
              <a:defRPr sz="1700" b="0" i="0" baseline="0">
                <a:latin typeface="Sun Life Sans" panose="02000503000000020004" pitchFamily="2" charset="77"/>
              </a:defRPr>
            </a:lvl1pPr>
          </a:lstStyle>
          <a:p>
            <a:pPr lvl="0"/>
            <a:r>
              <a:rPr lang="en-CA"/>
              <a:t>Subhead goes here</a:t>
            </a:r>
          </a:p>
        </p:txBody>
      </p:sp>
      <p:pic>
        <p:nvPicPr>
          <p:cNvPr id="12" name="Picture 11">
            <a:extLst>
              <a:ext uri="{FF2B5EF4-FFF2-40B4-BE49-F238E27FC236}">
                <a16:creationId xmlns:a16="http://schemas.microsoft.com/office/drawing/2014/main" id="{466FE6AC-EC75-6943-B73C-B1F2CFEF8E3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7864"/>
          <a:stretch/>
        </p:blipFill>
        <p:spPr>
          <a:xfrm>
            <a:off x="3724195" y="4521336"/>
            <a:ext cx="1686005" cy="622164"/>
          </a:xfrm>
          <a:prstGeom prst="rect">
            <a:avLst/>
          </a:prstGeom>
        </p:spPr>
      </p:pic>
    </p:spTree>
    <p:extLst>
      <p:ext uri="{BB962C8B-B14F-4D97-AF65-F5344CB8AC3E}">
        <p14:creationId xmlns:p14="http://schemas.microsoft.com/office/powerpoint/2010/main" val="35544550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Content slide - 03">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39FEF9-886E-D549-AE17-7EEABCE2E6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4382820"/>
            <a:ext cx="3515137" cy="760679"/>
          </a:xfrm>
          <a:prstGeom prst="rect">
            <a:avLst/>
          </a:prstGeom>
        </p:spPr>
      </p:pic>
      <p:sp>
        <p:nvSpPr>
          <p:cNvPr id="11" name="Slide Number Placeholder 5">
            <a:extLst>
              <a:ext uri="{FF2B5EF4-FFF2-40B4-BE49-F238E27FC236}">
                <a16:creationId xmlns:a16="http://schemas.microsoft.com/office/drawing/2014/main" id="{E109AA21-A75C-8C4B-87D6-504193D821DF}"/>
              </a:ext>
            </a:extLst>
          </p:cNvPr>
          <p:cNvSpPr>
            <a:spLocks noGrp="1"/>
          </p:cNvSpPr>
          <p:nvPr>
            <p:ph type="sldNum" sz="quarter" idx="4"/>
          </p:nvPr>
        </p:nvSpPr>
        <p:spPr>
          <a:xfrm>
            <a:off x="8586279" y="4680663"/>
            <a:ext cx="360013" cy="361785"/>
          </a:xfrm>
          <a:prstGeom prst="rect">
            <a:avLst/>
          </a:prstGeom>
        </p:spPr>
        <p:txBody>
          <a:bodyPr vert="horz" lIns="0" tIns="45720" rIns="0" bIns="45720" rtlCol="0" anchor="ctr"/>
          <a:lstStyle>
            <a:lvl1pPr algn="ctr">
              <a:defRPr sz="750" b="0" i="0">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14" name="Title 1">
            <a:extLst>
              <a:ext uri="{FF2B5EF4-FFF2-40B4-BE49-F238E27FC236}">
                <a16:creationId xmlns:a16="http://schemas.microsoft.com/office/drawing/2014/main" id="{959AE2C7-2BF0-E040-9F25-63FE955E4F42}"/>
              </a:ext>
            </a:extLst>
          </p:cNvPr>
          <p:cNvSpPr>
            <a:spLocks noGrp="1"/>
          </p:cNvSpPr>
          <p:nvPr>
            <p:ph type="title" hasCustomPrompt="1"/>
          </p:nvPr>
        </p:nvSpPr>
        <p:spPr>
          <a:xfrm>
            <a:off x="450667" y="412750"/>
            <a:ext cx="8239395" cy="581025"/>
          </a:xfrm>
          <a:prstGeom prst="rect">
            <a:avLst/>
          </a:prstGeom>
        </p:spPr>
        <p:txBody>
          <a:bodyPr lIns="0">
            <a:noAutofit/>
          </a:bodyPr>
          <a:lstStyle>
            <a:lvl1pPr>
              <a:defRPr sz="2400" b="0" i="0">
                <a:latin typeface="Sun Life Sans" panose="02000503000000020004" pitchFamily="2" charset="77"/>
              </a:defRPr>
            </a:lvl1pPr>
          </a:lstStyle>
          <a:p>
            <a:r>
              <a:rPr lang="en-CA"/>
              <a:t>Headline goes here </a:t>
            </a:r>
            <a:endParaRPr lang="en-US"/>
          </a:p>
        </p:txBody>
      </p:sp>
      <p:sp>
        <p:nvSpPr>
          <p:cNvPr id="15" name="TextBox 14">
            <a:extLst>
              <a:ext uri="{FF2B5EF4-FFF2-40B4-BE49-F238E27FC236}">
                <a16:creationId xmlns:a16="http://schemas.microsoft.com/office/drawing/2014/main" id="{489F20D9-0209-9E4C-B8CD-B835E6C39A62}"/>
              </a:ext>
            </a:extLst>
          </p:cNvPr>
          <p:cNvSpPr txBox="1"/>
          <p:nvPr userDrawn="1"/>
        </p:nvSpPr>
        <p:spPr>
          <a:xfrm>
            <a:off x="450668" y="4757135"/>
            <a:ext cx="2413686"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0" i="0" spc="300" baseline="0" dirty="0">
                <a:solidFill>
                  <a:srgbClr val="003946"/>
                </a:solidFill>
                <a:latin typeface="Sun Life Sans" panose="02000503000000020004" pitchFamily="2" charset="77"/>
                <a:cs typeface="Calibri" panose="020F0502020204030204" pitchFamily="34" charset="0"/>
              </a:rPr>
              <a:t>SUN LIFE</a:t>
            </a:r>
            <a:endParaRPr lang="en-CA" sz="750" b="0" i="0" spc="300" baseline="0" dirty="0">
              <a:solidFill>
                <a:srgbClr val="FFCB05"/>
              </a:solidFill>
              <a:latin typeface="Sun Life Sans" panose="02000503000000020004" pitchFamily="2" charset="77"/>
              <a:cs typeface="Calibri" panose="020F0502020204030204" pitchFamily="34" charset="0"/>
            </a:endParaRPr>
          </a:p>
        </p:txBody>
      </p:sp>
      <p:sp>
        <p:nvSpPr>
          <p:cNvPr id="16" name="Text Placeholder 2">
            <a:extLst>
              <a:ext uri="{FF2B5EF4-FFF2-40B4-BE49-F238E27FC236}">
                <a16:creationId xmlns:a16="http://schemas.microsoft.com/office/drawing/2014/main" id="{73C5AE85-662D-A847-930E-896C1D1C2950}"/>
              </a:ext>
            </a:extLst>
          </p:cNvPr>
          <p:cNvSpPr>
            <a:spLocks noGrp="1"/>
          </p:cNvSpPr>
          <p:nvPr>
            <p:ph type="body" sz="quarter" idx="10" hasCustomPrompt="1"/>
          </p:nvPr>
        </p:nvSpPr>
        <p:spPr>
          <a:xfrm>
            <a:off x="3315022" y="4749161"/>
            <a:ext cx="5038563" cy="216813"/>
          </a:xfrm>
          <a:prstGeom prst="rect">
            <a:avLst/>
          </a:prstGeom>
        </p:spPr>
        <p:txBody>
          <a:bodyPr lIns="0" rIns="0"/>
          <a:lstStyle>
            <a:lvl1pPr algn="r">
              <a:buFontTx/>
              <a:buNone/>
              <a:defRPr sz="750" b="0" i="0" spc="3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
        <p:nvSpPr>
          <p:cNvPr id="17" name="Content Placeholder 4">
            <a:extLst>
              <a:ext uri="{FF2B5EF4-FFF2-40B4-BE49-F238E27FC236}">
                <a16:creationId xmlns:a16="http://schemas.microsoft.com/office/drawing/2014/main" id="{4886BD41-E2B9-8247-88A0-0FA8B5E161BE}"/>
              </a:ext>
            </a:extLst>
          </p:cNvPr>
          <p:cNvSpPr>
            <a:spLocks noGrp="1"/>
          </p:cNvSpPr>
          <p:nvPr>
            <p:ph sz="quarter" idx="13" hasCustomPrompt="1"/>
          </p:nvPr>
        </p:nvSpPr>
        <p:spPr>
          <a:xfrm>
            <a:off x="453934" y="1555964"/>
            <a:ext cx="8236129" cy="310453"/>
          </a:xfrm>
          <a:prstGeom prst="rect">
            <a:avLst/>
          </a:prstGeom>
        </p:spPr>
        <p:txBody>
          <a:bodyPr lIns="0"/>
          <a:lstStyle>
            <a:lvl1pPr marL="0" indent="0">
              <a:spcBef>
                <a:spcPts val="0"/>
              </a:spcBef>
              <a:buNone/>
              <a:defRPr sz="1500" b="0" i="0">
                <a:solidFill>
                  <a:srgbClr val="EAAB00"/>
                </a:solidFill>
                <a:latin typeface="Sun Life Sans" panose="02000503000000020004" pitchFamily="2" charset="77"/>
              </a:defRPr>
            </a:lvl1pPr>
          </a:lstStyle>
          <a:p>
            <a:pPr lvl="0"/>
            <a:r>
              <a:rPr lang="en-CA"/>
              <a:t>SECTION TITLE GOES HERE</a:t>
            </a:r>
          </a:p>
        </p:txBody>
      </p:sp>
      <p:sp>
        <p:nvSpPr>
          <p:cNvPr id="18" name="Content Placeholder 14">
            <a:extLst>
              <a:ext uri="{FF2B5EF4-FFF2-40B4-BE49-F238E27FC236}">
                <a16:creationId xmlns:a16="http://schemas.microsoft.com/office/drawing/2014/main" id="{0A19C6B9-EFA4-D243-928F-338809900EB3}"/>
              </a:ext>
            </a:extLst>
          </p:cNvPr>
          <p:cNvSpPr>
            <a:spLocks noGrp="1"/>
          </p:cNvSpPr>
          <p:nvPr>
            <p:ph sz="quarter" idx="14" hasCustomPrompt="1"/>
          </p:nvPr>
        </p:nvSpPr>
        <p:spPr>
          <a:xfrm>
            <a:off x="453934" y="2036290"/>
            <a:ext cx="8236129" cy="2072872"/>
          </a:xfrm>
          <a:prstGeom prst="rect">
            <a:avLst/>
          </a:prstGeom>
        </p:spPr>
        <p:txBody>
          <a:bodyPr lIns="0"/>
          <a:lstStyle>
            <a:lvl1pPr>
              <a:defRPr sz="1200" b="0" i="0">
                <a:solidFill>
                  <a:srgbClr val="555555"/>
                </a:solidFill>
                <a:latin typeface="Sun Life Sans" panose="02000503000000020004" pitchFamily="2" charset="77"/>
              </a:defRPr>
            </a:lvl1pPr>
            <a:lvl2pPr marL="86400" indent="-122400">
              <a:buClr>
                <a:srgbClr val="EAAB00"/>
              </a:buClr>
              <a:defRPr sz="1200" b="0" i="0">
                <a:solidFill>
                  <a:srgbClr val="555555"/>
                </a:solidFill>
                <a:latin typeface="Sun Life Sans" panose="02000503000000020004" pitchFamily="2" charset="77"/>
              </a:defRPr>
            </a:lvl2pPr>
            <a:lvl3pPr marL="237600" indent="-122400">
              <a:buClr>
                <a:srgbClr val="EAAB00"/>
              </a:buClr>
              <a:defRPr sz="1200" b="0" i="0">
                <a:solidFill>
                  <a:srgbClr val="555555"/>
                </a:solidFill>
                <a:latin typeface="Sun Life Sans" panose="02000503000000020004" pitchFamily="2" charset="77"/>
              </a:defRPr>
            </a:lvl3pPr>
            <a:lvl4pPr marL="356400" indent="-122400">
              <a:buClr>
                <a:srgbClr val="EAAB00"/>
              </a:buClr>
              <a:defRPr sz="1200" b="0" i="0">
                <a:solidFill>
                  <a:srgbClr val="555555"/>
                </a:solidFill>
                <a:latin typeface="Sun Life Sans" panose="02000503000000020004" pitchFamily="2" charset="77"/>
              </a:defRPr>
            </a:lvl4pPr>
            <a:lvl5pPr marL="478800" indent="-122400">
              <a:buClr>
                <a:srgbClr val="EAAB00"/>
              </a:buClr>
              <a:defRPr sz="1200" b="0" i="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26" name="Text Placeholder 20">
            <a:extLst>
              <a:ext uri="{FF2B5EF4-FFF2-40B4-BE49-F238E27FC236}">
                <a16:creationId xmlns:a16="http://schemas.microsoft.com/office/drawing/2014/main" id="{D00BD232-418B-6D42-B103-FB1092D3C0A1}"/>
              </a:ext>
            </a:extLst>
          </p:cNvPr>
          <p:cNvSpPr>
            <a:spLocks noGrp="1"/>
          </p:cNvSpPr>
          <p:nvPr>
            <p:ph type="body" sz="quarter" idx="15" hasCustomPrompt="1"/>
          </p:nvPr>
        </p:nvSpPr>
        <p:spPr>
          <a:xfrm>
            <a:off x="453934" y="1075638"/>
            <a:ext cx="8236129" cy="398463"/>
          </a:xfrm>
          <a:prstGeom prst="rect">
            <a:avLst/>
          </a:prstGeom>
        </p:spPr>
        <p:txBody>
          <a:bodyPr lIns="0" anchor="ctr"/>
          <a:lstStyle>
            <a:lvl1pPr marL="0" indent="0">
              <a:spcBef>
                <a:spcPts val="0"/>
              </a:spcBef>
              <a:buNone/>
              <a:defRPr sz="1700" b="0" i="0" baseline="0">
                <a:latin typeface="Sun Life Sans" panose="02000503000000020004" pitchFamily="2" charset="77"/>
              </a:defRPr>
            </a:lvl1pPr>
          </a:lstStyle>
          <a:p>
            <a:pPr lvl="0"/>
            <a:r>
              <a:rPr lang="en-CA"/>
              <a:t>Subhead goes here</a:t>
            </a:r>
          </a:p>
        </p:txBody>
      </p:sp>
    </p:spTree>
    <p:extLst>
      <p:ext uri="{BB962C8B-B14F-4D97-AF65-F5344CB8AC3E}">
        <p14:creationId xmlns:p14="http://schemas.microsoft.com/office/powerpoint/2010/main" val="14285035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en-US"/>
              <a:t>Click to edit Master title style</a:t>
            </a:r>
            <a:endParaRPr lang="en-CA"/>
          </a:p>
        </p:txBody>
      </p:sp>
      <p:sp>
        <p:nvSpPr>
          <p:cNvPr id="3" name="Date Placeholder 2"/>
          <p:cNvSpPr>
            <a:spLocks noGrp="1"/>
          </p:cNvSpPr>
          <p:nvPr>
            <p:ph type="dt" sz="half" idx="10"/>
          </p:nvPr>
        </p:nvSpPr>
        <p:spPr>
          <a:xfrm>
            <a:off x="628650" y="4767263"/>
            <a:ext cx="2057400" cy="273844"/>
          </a:xfrm>
          <a:prstGeom prst="rect">
            <a:avLst/>
          </a:prstGeom>
        </p:spPr>
        <p:txBody>
          <a:bodyPr/>
          <a:lstStyle/>
          <a:p>
            <a:endParaRPr lang="en-US" dirty="0"/>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r>
              <a:rPr lang="en-US" dirty="0"/>
              <a:t>PROFESSIONAL DEVELOPMENT</a:t>
            </a:r>
          </a:p>
        </p:txBody>
      </p:sp>
      <p:sp>
        <p:nvSpPr>
          <p:cNvPr id="5" name="Slide Number Placeholder 4"/>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10763193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en-US"/>
              <a:t>Click to edit Master title style</a:t>
            </a:r>
            <a:endParaRPr lang="en-CA"/>
          </a:p>
        </p:txBody>
      </p:sp>
      <p:sp>
        <p:nvSpPr>
          <p:cNvPr id="3" name="Date Placeholder 2"/>
          <p:cNvSpPr>
            <a:spLocks noGrp="1"/>
          </p:cNvSpPr>
          <p:nvPr>
            <p:ph type="dt" sz="half" idx="10"/>
          </p:nvPr>
        </p:nvSpPr>
        <p:spPr>
          <a:xfrm>
            <a:off x="628650" y="4767263"/>
            <a:ext cx="2057400" cy="273844"/>
          </a:xfrm>
          <a:prstGeom prst="rect">
            <a:avLst/>
          </a:prstGeom>
        </p:spPr>
        <p:txBody>
          <a:bodyPr/>
          <a:lstStyle/>
          <a:p>
            <a:endParaRPr lang="en-US" dirty="0"/>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r>
              <a:rPr lang="en-US" dirty="0"/>
              <a:t>PROFESSIONAL DEVELOPMENT</a:t>
            </a:r>
          </a:p>
        </p:txBody>
      </p:sp>
      <p:sp>
        <p:nvSpPr>
          <p:cNvPr id="5" name="Slide Number Placeholder 4"/>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20803528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End slide - 04">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5FEE3E6-5202-F645-8BDD-5D77C43E7E65}"/>
              </a:ext>
            </a:extLst>
          </p:cNvPr>
          <p:cNvSpPr/>
          <p:nvPr userDrawn="1"/>
        </p:nvSpPr>
        <p:spPr>
          <a:xfrm>
            <a:off x="0" y="0"/>
            <a:ext cx="9144000" cy="5143500"/>
          </a:xfrm>
          <a:prstGeom prst="rect">
            <a:avLst/>
          </a:prstGeom>
          <a:gradFill>
            <a:gsLst>
              <a:gs pos="100000">
                <a:srgbClr val="EAAB00"/>
              </a:gs>
              <a:gs pos="0">
                <a:srgbClr val="FFDD00"/>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825E7B4A-2B05-CE49-A3E6-7F58A4896A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56200" y="0"/>
            <a:ext cx="3987800" cy="3403600"/>
          </a:xfrm>
          <a:prstGeom prst="rect">
            <a:avLst/>
          </a:prstGeom>
        </p:spPr>
      </p:pic>
      <p:pic>
        <p:nvPicPr>
          <p:cNvPr id="5" name="Picture 4">
            <a:extLst>
              <a:ext uri="{FF2B5EF4-FFF2-40B4-BE49-F238E27FC236}">
                <a16:creationId xmlns:a16="http://schemas.microsoft.com/office/drawing/2014/main" id="{F1F49F65-4612-024C-91D5-481268EBE7ED}"/>
              </a:ext>
            </a:extLst>
          </p:cNvPr>
          <p:cNvPicPr>
            <a:picLocks noChangeAspect="1"/>
          </p:cNvPicPr>
          <p:nvPr userDrawn="1"/>
        </p:nvPicPr>
        <p:blipFill>
          <a:blip r:embed="rId3"/>
          <a:stretch>
            <a:fillRect/>
          </a:stretch>
        </p:blipFill>
        <p:spPr>
          <a:xfrm>
            <a:off x="6918777" y="468144"/>
            <a:ext cx="1581486" cy="673200"/>
          </a:xfrm>
          <a:prstGeom prst="rect">
            <a:avLst/>
          </a:prstGeom>
        </p:spPr>
      </p:pic>
    </p:spTree>
    <p:extLst>
      <p:ext uri="{BB962C8B-B14F-4D97-AF65-F5344CB8AC3E}">
        <p14:creationId xmlns:p14="http://schemas.microsoft.com/office/powerpoint/2010/main" val="4969221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ntent Slide - 06">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D788A64-6034-E842-AED4-1C8D46503CCF}"/>
              </a:ext>
            </a:extLst>
          </p:cNvPr>
          <p:cNvSpPr>
            <a:spLocks noGrp="1"/>
          </p:cNvSpPr>
          <p:nvPr>
            <p:ph type="sldNum" sz="quarter" idx="4"/>
          </p:nvPr>
        </p:nvSpPr>
        <p:spPr>
          <a:xfrm>
            <a:off x="8586279" y="4680663"/>
            <a:ext cx="360013" cy="361785"/>
          </a:xfrm>
          <a:prstGeom prst="rect">
            <a:avLst/>
          </a:prstGeom>
        </p:spPr>
        <p:txBody>
          <a:bodyPr vert="horz" lIns="0" tIns="45720" rIns="0" bIns="45720" rtlCol="0" anchor="ctr"/>
          <a:lstStyle>
            <a:lvl1pPr algn="ctr">
              <a:defRPr sz="800" b="0" i="0">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dirty="0"/>
          </a:p>
        </p:txBody>
      </p:sp>
      <p:sp>
        <p:nvSpPr>
          <p:cNvPr id="3" name="Oval 2">
            <a:extLst>
              <a:ext uri="{FF2B5EF4-FFF2-40B4-BE49-F238E27FC236}">
                <a16:creationId xmlns:a16="http://schemas.microsoft.com/office/drawing/2014/main" id="{BD118074-76C7-D541-A8E1-D3433BA597AD}"/>
              </a:ext>
            </a:extLst>
          </p:cNvPr>
          <p:cNvSpPr/>
          <p:nvPr userDrawn="1"/>
        </p:nvSpPr>
        <p:spPr>
          <a:xfrm>
            <a:off x="8586279" y="4681094"/>
            <a:ext cx="360013" cy="360013"/>
          </a:xfrm>
          <a:prstGeom prst="ellipse">
            <a:avLst/>
          </a:prstGeom>
          <a:no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b="0" i="0" dirty="0">
              <a:latin typeface="Sun Life Sans" panose="02000503000000020004" pitchFamily="2" charset="77"/>
            </a:endParaRPr>
          </a:p>
        </p:txBody>
      </p:sp>
      <p:pic>
        <p:nvPicPr>
          <p:cNvPr id="4" name="Picture 3">
            <a:extLst>
              <a:ext uri="{FF2B5EF4-FFF2-40B4-BE49-F238E27FC236}">
                <a16:creationId xmlns:a16="http://schemas.microsoft.com/office/drawing/2014/main" id="{CC0DAF3F-782D-9542-A4AE-24389967333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85000" y="0"/>
            <a:ext cx="2159000" cy="1828800"/>
          </a:xfrm>
          <a:prstGeom prst="rect">
            <a:avLst/>
          </a:prstGeom>
        </p:spPr>
      </p:pic>
      <p:sp>
        <p:nvSpPr>
          <p:cNvPr id="11" name="Title 1">
            <a:extLst>
              <a:ext uri="{FF2B5EF4-FFF2-40B4-BE49-F238E27FC236}">
                <a16:creationId xmlns:a16="http://schemas.microsoft.com/office/drawing/2014/main" id="{350927FE-7294-3D4A-875F-A6ADF39946C3}"/>
              </a:ext>
            </a:extLst>
          </p:cNvPr>
          <p:cNvSpPr>
            <a:spLocks noGrp="1"/>
          </p:cNvSpPr>
          <p:nvPr>
            <p:ph type="title" hasCustomPrompt="1"/>
          </p:nvPr>
        </p:nvSpPr>
        <p:spPr>
          <a:xfrm>
            <a:off x="450668" y="412750"/>
            <a:ext cx="6832634" cy="581025"/>
          </a:xfrm>
          <a:prstGeom prst="rect">
            <a:avLst/>
          </a:prstGeom>
        </p:spPr>
        <p:txBody>
          <a:bodyPr lIns="0">
            <a:noAutofit/>
          </a:bodyPr>
          <a:lstStyle>
            <a:lvl1pPr>
              <a:defRPr sz="2400" b="0" i="0">
                <a:latin typeface="Sun Life Sans" panose="02000503000000020004" pitchFamily="2" charset="77"/>
              </a:defRPr>
            </a:lvl1pPr>
          </a:lstStyle>
          <a:p>
            <a:r>
              <a:rPr lang="en-CA"/>
              <a:t>Headline goes here </a:t>
            </a:r>
            <a:endParaRPr lang="en-US"/>
          </a:p>
        </p:txBody>
      </p:sp>
      <p:sp>
        <p:nvSpPr>
          <p:cNvPr id="8" name="TextBox 7">
            <a:extLst>
              <a:ext uri="{FF2B5EF4-FFF2-40B4-BE49-F238E27FC236}">
                <a16:creationId xmlns:a16="http://schemas.microsoft.com/office/drawing/2014/main" id="{B08C4353-6C33-E948-9E2A-CD2CBA36A739}"/>
              </a:ext>
            </a:extLst>
          </p:cNvPr>
          <p:cNvSpPr txBox="1"/>
          <p:nvPr userDrawn="1"/>
        </p:nvSpPr>
        <p:spPr>
          <a:xfrm>
            <a:off x="450668" y="4757135"/>
            <a:ext cx="2194561"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0" i="0" spc="300" baseline="0" dirty="0">
                <a:solidFill>
                  <a:srgbClr val="003946"/>
                </a:solidFill>
                <a:latin typeface="Sun Life Sans" panose="02000503000000020004" pitchFamily="2" charset="77"/>
                <a:cs typeface="Calibri" panose="020F0502020204030204" pitchFamily="34" charset="0"/>
              </a:rPr>
              <a:t>SUN LIFE 2019</a:t>
            </a:r>
            <a:r>
              <a:rPr lang="en-CA" sz="750" b="0" i="0" spc="300" baseline="0" dirty="0">
                <a:solidFill>
                  <a:srgbClr val="FFCB05"/>
                </a:solidFill>
                <a:latin typeface="Sun Life Sans" panose="02000503000000020004" pitchFamily="2" charset="77"/>
                <a:cs typeface="Calibri" panose="020F0502020204030204" pitchFamily="34" charset="0"/>
              </a:rPr>
              <a:t>•</a:t>
            </a:r>
          </a:p>
        </p:txBody>
      </p:sp>
      <p:sp>
        <p:nvSpPr>
          <p:cNvPr id="10" name="Content Placeholder 4">
            <a:extLst>
              <a:ext uri="{FF2B5EF4-FFF2-40B4-BE49-F238E27FC236}">
                <a16:creationId xmlns:a16="http://schemas.microsoft.com/office/drawing/2014/main" id="{FCDE9A1B-4EB3-3240-92D8-E6F7F30316A9}"/>
              </a:ext>
            </a:extLst>
          </p:cNvPr>
          <p:cNvSpPr>
            <a:spLocks noGrp="1"/>
          </p:cNvSpPr>
          <p:nvPr>
            <p:ph sz="quarter" idx="13" hasCustomPrompt="1"/>
          </p:nvPr>
        </p:nvSpPr>
        <p:spPr>
          <a:xfrm>
            <a:off x="453934" y="1555964"/>
            <a:ext cx="8236129" cy="310453"/>
          </a:xfrm>
          <a:prstGeom prst="rect">
            <a:avLst/>
          </a:prstGeom>
        </p:spPr>
        <p:txBody>
          <a:bodyPr lIns="0"/>
          <a:lstStyle>
            <a:lvl1pPr>
              <a:spcBef>
                <a:spcPts val="0"/>
              </a:spcBef>
              <a:defRPr sz="1500" b="0" i="0">
                <a:solidFill>
                  <a:srgbClr val="EAAB00"/>
                </a:solidFill>
                <a:latin typeface="Sun Life Sans Medium" panose="02000503000000020004" pitchFamily="2" charset="77"/>
              </a:defRPr>
            </a:lvl1pPr>
          </a:lstStyle>
          <a:p>
            <a:pPr lvl="0"/>
            <a:r>
              <a:rPr lang="en-CA"/>
              <a:t>SECTION TITLE GOES HERE</a:t>
            </a:r>
          </a:p>
        </p:txBody>
      </p:sp>
      <p:sp>
        <p:nvSpPr>
          <p:cNvPr id="12" name="Content Placeholder 14">
            <a:extLst>
              <a:ext uri="{FF2B5EF4-FFF2-40B4-BE49-F238E27FC236}">
                <a16:creationId xmlns:a16="http://schemas.microsoft.com/office/drawing/2014/main" id="{83B07C92-EB0A-8847-84E1-C61AC2D8A24C}"/>
              </a:ext>
            </a:extLst>
          </p:cNvPr>
          <p:cNvSpPr>
            <a:spLocks noGrp="1"/>
          </p:cNvSpPr>
          <p:nvPr>
            <p:ph sz="quarter" idx="14" hasCustomPrompt="1"/>
          </p:nvPr>
        </p:nvSpPr>
        <p:spPr>
          <a:xfrm>
            <a:off x="453934" y="2036290"/>
            <a:ext cx="8236129" cy="2072872"/>
          </a:xfrm>
          <a:prstGeom prst="rect">
            <a:avLst/>
          </a:prstGeom>
        </p:spPr>
        <p:txBody>
          <a:bodyPr lIns="0"/>
          <a:lstStyle>
            <a:lvl1pPr>
              <a:defRPr sz="1200" b="0" i="0">
                <a:solidFill>
                  <a:srgbClr val="555555"/>
                </a:solidFill>
                <a:latin typeface="Sun Life Sans" panose="02000503000000020004" pitchFamily="2" charset="77"/>
              </a:defRPr>
            </a:lvl1pPr>
            <a:lvl2pPr marL="86400" indent="-122400">
              <a:buClr>
                <a:srgbClr val="EAAB00"/>
              </a:buClr>
              <a:defRPr sz="1200" b="0" i="0">
                <a:solidFill>
                  <a:srgbClr val="555555"/>
                </a:solidFill>
                <a:latin typeface="Sun Life Sans" panose="02000503000000020004" pitchFamily="2" charset="77"/>
              </a:defRPr>
            </a:lvl2pPr>
            <a:lvl3pPr marL="237600" indent="-122400">
              <a:buClr>
                <a:srgbClr val="EAAB00"/>
              </a:buClr>
              <a:defRPr sz="1200" b="0" i="0">
                <a:solidFill>
                  <a:srgbClr val="555555"/>
                </a:solidFill>
                <a:latin typeface="Sun Life Sans" panose="02000503000000020004" pitchFamily="2" charset="77"/>
              </a:defRPr>
            </a:lvl3pPr>
            <a:lvl4pPr marL="356400" indent="-122400">
              <a:buClr>
                <a:srgbClr val="EAAB00"/>
              </a:buClr>
              <a:defRPr sz="1200" b="0" i="0">
                <a:solidFill>
                  <a:srgbClr val="555555"/>
                </a:solidFill>
                <a:latin typeface="Sun Life Sans" panose="02000503000000020004" pitchFamily="2" charset="77"/>
              </a:defRPr>
            </a:lvl4pPr>
            <a:lvl5pPr marL="478800" indent="-122400">
              <a:buClr>
                <a:srgbClr val="EAAB00"/>
              </a:buClr>
              <a:defRPr sz="1200" b="0" i="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13" name="Text Placeholder 20">
            <a:extLst>
              <a:ext uri="{FF2B5EF4-FFF2-40B4-BE49-F238E27FC236}">
                <a16:creationId xmlns:a16="http://schemas.microsoft.com/office/drawing/2014/main" id="{D8F04197-C0D0-EE49-A684-E65FE86968D0}"/>
              </a:ext>
            </a:extLst>
          </p:cNvPr>
          <p:cNvSpPr>
            <a:spLocks noGrp="1"/>
          </p:cNvSpPr>
          <p:nvPr>
            <p:ph type="body" sz="quarter" idx="15" hasCustomPrompt="1"/>
          </p:nvPr>
        </p:nvSpPr>
        <p:spPr>
          <a:xfrm>
            <a:off x="453934" y="1075638"/>
            <a:ext cx="8236129" cy="398463"/>
          </a:xfrm>
          <a:prstGeom prst="rect">
            <a:avLst/>
          </a:prstGeom>
        </p:spPr>
        <p:txBody>
          <a:bodyPr lIns="0" anchor="ctr"/>
          <a:lstStyle>
            <a:lvl1pPr>
              <a:spcBef>
                <a:spcPts val="0"/>
              </a:spcBef>
              <a:defRPr sz="1700" b="0" i="0" baseline="0">
                <a:latin typeface="Sun Life Sans" panose="02000503000000020004" pitchFamily="2" charset="77"/>
              </a:defRPr>
            </a:lvl1pPr>
          </a:lstStyle>
          <a:p>
            <a:pPr lvl="0"/>
            <a:r>
              <a:rPr lang="en-CA"/>
              <a:t>Subhead goes here</a:t>
            </a:r>
          </a:p>
        </p:txBody>
      </p:sp>
      <p:sp>
        <p:nvSpPr>
          <p:cNvPr id="9" name="Text Placeholder 2">
            <a:extLst>
              <a:ext uri="{FF2B5EF4-FFF2-40B4-BE49-F238E27FC236}">
                <a16:creationId xmlns:a16="http://schemas.microsoft.com/office/drawing/2014/main" id="{76044E63-5113-A748-B29C-17DABE63D72E}"/>
              </a:ext>
            </a:extLst>
          </p:cNvPr>
          <p:cNvSpPr>
            <a:spLocks noGrp="1"/>
          </p:cNvSpPr>
          <p:nvPr>
            <p:ph type="body" sz="quarter" idx="10" hasCustomPrompt="1"/>
          </p:nvPr>
        </p:nvSpPr>
        <p:spPr>
          <a:xfrm>
            <a:off x="1725890" y="4749161"/>
            <a:ext cx="5692215" cy="216813"/>
          </a:xfrm>
          <a:prstGeom prst="rect">
            <a:avLst/>
          </a:prstGeom>
          <a:ln>
            <a:noFill/>
          </a:ln>
        </p:spPr>
        <p:txBody>
          <a:bodyPr lIns="0" rIns="0"/>
          <a:lstStyle>
            <a:lvl1pPr>
              <a:buFontTx/>
              <a:buNone/>
              <a:defRPr sz="750" b="0" i="0" spc="3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Client Engagement Model</a:t>
            </a:r>
            <a:endParaRPr lang="en-US" dirty="0"/>
          </a:p>
        </p:txBody>
      </p:sp>
    </p:spTree>
    <p:extLst>
      <p:ext uri="{BB962C8B-B14F-4D97-AF65-F5344CB8AC3E}">
        <p14:creationId xmlns:p14="http://schemas.microsoft.com/office/powerpoint/2010/main" val="28463260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pic>
        <p:nvPicPr>
          <p:cNvPr id="11" name="Picture 10" descr="A car driving on a city street&#10;&#10;Description automatically generated">
            <a:extLst>
              <a:ext uri="{FF2B5EF4-FFF2-40B4-BE49-F238E27FC236}">
                <a16:creationId xmlns:a16="http://schemas.microsoft.com/office/drawing/2014/main" id="{A72F473E-E333-7142-A4ED-94CBEEDD62F9}"/>
              </a:ext>
            </a:extLst>
          </p:cNvPr>
          <p:cNvPicPr>
            <a:picLocks noChangeAspect="1"/>
          </p:cNvPicPr>
          <p:nvPr userDrawn="1"/>
        </p:nvPicPr>
        <p:blipFill rotWithShape="1">
          <a:blip r:embed="rId2"/>
          <a:srcRect t="19138" b="34869"/>
          <a:stretch/>
        </p:blipFill>
        <p:spPr>
          <a:xfrm>
            <a:off x="0" y="0"/>
            <a:ext cx="9144000" cy="3154165"/>
          </a:xfrm>
          <a:prstGeom prst="rect">
            <a:avLst/>
          </a:prstGeom>
        </p:spPr>
      </p:pic>
      <p:sp>
        <p:nvSpPr>
          <p:cNvPr id="2" name="Title 1">
            <a:extLst>
              <a:ext uri="{FF2B5EF4-FFF2-40B4-BE49-F238E27FC236}">
                <a16:creationId xmlns:a16="http://schemas.microsoft.com/office/drawing/2014/main" id="{37A47210-E16B-0E4F-B4C0-26F2D8D707FC}"/>
              </a:ext>
            </a:extLst>
          </p:cNvPr>
          <p:cNvSpPr>
            <a:spLocks noGrp="1"/>
          </p:cNvSpPr>
          <p:nvPr>
            <p:ph type="ctrTitle"/>
          </p:nvPr>
        </p:nvSpPr>
        <p:spPr>
          <a:xfrm>
            <a:off x="658726" y="3717496"/>
            <a:ext cx="7826544" cy="657489"/>
          </a:xfrm>
        </p:spPr>
        <p:txBody>
          <a:bodyPr anchor="b">
            <a:normAutofit/>
          </a:bodyPr>
          <a:lstStyle>
            <a:lvl1pPr algn="ctr">
              <a:defRPr sz="4050">
                <a:solidFill>
                  <a:schemeClr val="accent4"/>
                </a:solidFill>
              </a:defRPr>
            </a:lvl1pPr>
          </a:lstStyle>
          <a:p>
            <a:r>
              <a:rPr lang="en-US"/>
              <a:t>Click to edit Master title style</a:t>
            </a:r>
          </a:p>
        </p:txBody>
      </p:sp>
      <p:sp>
        <p:nvSpPr>
          <p:cNvPr id="22" name="Rectangle 21">
            <a:extLst>
              <a:ext uri="{FF2B5EF4-FFF2-40B4-BE49-F238E27FC236}">
                <a16:creationId xmlns:a16="http://schemas.microsoft.com/office/drawing/2014/main" id="{04D6A91C-2FF3-BA46-9ABD-482B265E77AF}"/>
              </a:ext>
            </a:extLst>
          </p:cNvPr>
          <p:cNvSpPr/>
          <p:nvPr userDrawn="1"/>
        </p:nvSpPr>
        <p:spPr>
          <a:xfrm rot="5400000">
            <a:off x="4478119" y="-1001729"/>
            <a:ext cx="187758" cy="219121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chemeClr val="accent4"/>
              </a:solidFill>
              <a:latin typeface="Sun Life Sans" panose="02000503000000020004" pitchFamily="2" charset="77"/>
            </a:endParaRPr>
          </a:p>
        </p:txBody>
      </p:sp>
      <p:pic>
        <p:nvPicPr>
          <p:cNvPr id="24" name="Picture 23">
            <a:extLst>
              <a:ext uri="{FF2B5EF4-FFF2-40B4-BE49-F238E27FC236}">
                <a16:creationId xmlns:a16="http://schemas.microsoft.com/office/drawing/2014/main" id="{83AA41BC-AC71-454B-96F7-FB17E4AF0E05}"/>
              </a:ext>
            </a:extLst>
          </p:cNvPr>
          <p:cNvPicPr>
            <a:picLocks noChangeAspect="1"/>
          </p:cNvPicPr>
          <p:nvPr userDrawn="1"/>
        </p:nvPicPr>
        <p:blipFill>
          <a:blip r:embed="rId3"/>
          <a:stretch>
            <a:fillRect/>
          </a:stretch>
        </p:blipFill>
        <p:spPr>
          <a:xfrm>
            <a:off x="7510048" y="4656650"/>
            <a:ext cx="1419225" cy="342900"/>
          </a:xfrm>
          <a:prstGeom prst="rect">
            <a:avLst/>
          </a:prstGeom>
        </p:spPr>
      </p:pic>
    </p:spTree>
    <p:extLst>
      <p:ext uri="{BB962C8B-B14F-4D97-AF65-F5344CB8AC3E}">
        <p14:creationId xmlns:p14="http://schemas.microsoft.com/office/powerpoint/2010/main" val="1138064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 04">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05026371-1E3F-A64C-9DF3-D1EFEEBED767}"/>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21" name="Picture 20">
            <a:extLst>
              <a:ext uri="{FF2B5EF4-FFF2-40B4-BE49-F238E27FC236}">
                <a16:creationId xmlns:a16="http://schemas.microsoft.com/office/drawing/2014/main" id="{F660FEB7-1DD0-F74A-B9E6-5996DA1F1858}"/>
              </a:ext>
            </a:extLst>
          </p:cNvPr>
          <p:cNvPicPr>
            <a:picLocks noChangeAspect="1"/>
          </p:cNvPicPr>
          <p:nvPr userDrawn="1"/>
        </p:nvPicPr>
        <p:blipFill>
          <a:blip r:embed="rId3"/>
          <a:stretch>
            <a:fillRect/>
          </a:stretch>
        </p:blipFill>
        <p:spPr>
          <a:xfrm>
            <a:off x="404881" y="377788"/>
            <a:ext cx="1584000" cy="674271"/>
          </a:xfrm>
          <a:prstGeom prst="rect">
            <a:avLst/>
          </a:prstGeom>
        </p:spPr>
      </p:pic>
      <p:sp>
        <p:nvSpPr>
          <p:cNvPr id="15" name="Title 1">
            <a:extLst>
              <a:ext uri="{FF2B5EF4-FFF2-40B4-BE49-F238E27FC236}">
                <a16:creationId xmlns:a16="http://schemas.microsoft.com/office/drawing/2014/main" id="{4C66C89B-D951-B645-9872-31EDC0C8FA8F}"/>
              </a:ext>
            </a:extLst>
          </p:cNvPr>
          <p:cNvSpPr>
            <a:spLocks noGrp="1"/>
          </p:cNvSpPr>
          <p:nvPr>
            <p:ph type="ctrTitle" hasCustomPrompt="1"/>
          </p:nvPr>
        </p:nvSpPr>
        <p:spPr>
          <a:xfrm>
            <a:off x="404881" y="1806263"/>
            <a:ext cx="3629791" cy="1113671"/>
          </a:xfrm>
          <a:prstGeom prst="rect">
            <a:avLst/>
          </a:prstGeom>
        </p:spPr>
        <p:txBody>
          <a:bodyPr/>
          <a:lstStyle>
            <a:lvl1pPr>
              <a:lnSpc>
                <a:spcPct val="100000"/>
              </a:lnSpc>
              <a:spcBef>
                <a:spcPts val="0"/>
              </a:spcBef>
              <a:defRPr sz="3200" b="0" i="0">
                <a:solidFill>
                  <a:srgbClr val="DF7227"/>
                </a:solidFill>
                <a:latin typeface="Sun Life Sans" panose="02000503000000020004" pitchFamily="2" charset="77"/>
                <a:cs typeface="Calibri"/>
              </a:defRPr>
            </a:lvl1pPr>
          </a:lstStyle>
          <a:p>
            <a:r>
              <a:rPr lang="en-CA"/>
              <a:t>Lesson name is written here</a:t>
            </a:r>
            <a:endParaRPr lang="en-US"/>
          </a:p>
        </p:txBody>
      </p:sp>
      <p:sp>
        <p:nvSpPr>
          <p:cNvPr id="22" name="Content Placeholder 24">
            <a:extLst>
              <a:ext uri="{FF2B5EF4-FFF2-40B4-BE49-F238E27FC236}">
                <a16:creationId xmlns:a16="http://schemas.microsoft.com/office/drawing/2014/main" id="{99BC6A7D-00B2-4248-9A6A-F8B7AB294163}"/>
              </a:ext>
            </a:extLst>
          </p:cNvPr>
          <p:cNvSpPr>
            <a:spLocks noGrp="1"/>
          </p:cNvSpPr>
          <p:nvPr>
            <p:ph sz="quarter" idx="10" hasCustomPrompt="1"/>
          </p:nvPr>
        </p:nvSpPr>
        <p:spPr>
          <a:xfrm>
            <a:off x="404881" y="2997283"/>
            <a:ext cx="3629791" cy="278340"/>
          </a:xfrm>
          <a:prstGeom prst="rect">
            <a:avLst/>
          </a:prstGeom>
        </p:spPr>
        <p:txBody>
          <a:bodyPr>
            <a:noAutofit/>
          </a:bodyPr>
          <a:lstStyle>
            <a:lvl1pPr>
              <a:defRPr sz="1200" b="0">
                <a:solidFill>
                  <a:srgbClr val="003946"/>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written here</a:t>
            </a:r>
          </a:p>
        </p:txBody>
      </p:sp>
    </p:spTree>
    <p:extLst>
      <p:ext uri="{BB962C8B-B14F-4D97-AF65-F5344CB8AC3E}">
        <p14:creationId xmlns:p14="http://schemas.microsoft.com/office/powerpoint/2010/main" val="10670211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Content slide -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37C881-79BE-9140-8038-A241900569C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85000" y="0"/>
            <a:ext cx="2159000" cy="1828800"/>
          </a:xfrm>
          <a:prstGeom prst="rect">
            <a:avLst/>
          </a:prstGeom>
        </p:spPr>
      </p:pic>
      <p:sp>
        <p:nvSpPr>
          <p:cNvPr id="6" name="TextBox 5">
            <a:extLst>
              <a:ext uri="{FF2B5EF4-FFF2-40B4-BE49-F238E27FC236}">
                <a16:creationId xmlns:a16="http://schemas.microsoft.com/office/drawing/2014/main" id="{8B38F5AC-2968-3C40-AA04-1207084C7F8B}"/>
              </a:ext>
            </a:extLst>
          </p:cNvPr>
          <p:cNvSpPr txBox="1"/>
          <p:nvPr userDrawn="1"/>
        </p:nvSpPr>
        <p:spPr>
          <a:xfrm>
            <a:off x="546265" y="4757135"/>
            <a:ext cx="7160821"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1" i="0" spc="400" baseline="0" dirty="0">
                <a:solidFill>
                  <a:srgbClr val="003946"/>
                </a:solidFill>
                <a:latin typeface="Sun Life Sans" panose="02000503000000020004" pitchFamily="2" charset="77"/>
                <a:cs typeface="Calibri" panose="020F0502020204030204" pitchFamily="34" charset="0"/>
              </a:rPr>
              <a:t>SUN LIFE</a:t>
            </a:r>
            <a:r>
              <a:rPr lang="en-CA" sz="750" b="1" i="0" spc="400" baseline="0" dirty="0">
                <a:solidFill>
                  <a:srgbClr val="FFCB05"/>
                </a:solidFill>
                <a:latin typeface="Sun Life Sans" panose="02000503000000020004" pitchFamily="2" charset="77"/>
                <a:cs typeface="Calibri" panose="020F0502020204030204" pitchFamily="34" charset="0"/>
              </a:rPr>
              <a:t>•</a:t>
            </a:r>
            <a:r>
              <a:rPr lang="en-CA" sz="750" b="1" i="0" spc="400" baseline="0" dirty="0">
                <a:solidFill>
                  <a:srgbClr val="003946"/>
                </a:solidFill>
                <a:latin typeface="Sun Life Sans" panose="02000503000000020004" pitchFamily="2" charset="77"/>
                <a:cs typeface="Calibri" panose="020F0502020204030204" pitchFamily="34" charset="0"/>
              </a:rPr>
              <a:t>BUSINESS OWNER MARKET</a:t>
            </a:r>
          </a:p>
        </p:txBody>
      </p:sp>
    </p:spTree>
    <p:extLst>
      <p:ext uri="{BB962C8B-B14F-4D97-AF65-F5344CB8AC3E}">
        <p14:creationId xmlns:p14="http://schemas.microsoft.com/office/powerpoint/2010/main" val="33558626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Inspiration slides application">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B38F5AC-2968-3C40-AA04-1207084C7F8B}"/>
              </a:ext>
            </a:extLst>
          </p:cNvPr>
          <p:cNvSpPr txBox="1"/>
          <p:nvPr userDrawn="1"/>
        </p:nvSpPr>
        <p:spPr>
          <a:xfrm>
            <a:off x="546265" y="4757135"/>
            <a:ext cx="7160821"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1" i="0" spc="400" baseline="0" dirty="0">
                <a:solidFill>
                  <a:srgbClr val="003946"/>
                </a:solidFill>
                <a:latin typeface="Sun Life Sans" panose="02000503000000020004" pitchFamily="2" charset="77"/>
                <a:cs typeface="Calibri" panose="020F0502020204030204" pitchFamily="34" charset="0"/>
              </a:rPr>
              <a:t>SUN LIFE</a:t>
            </a:r>
            <a:r>
              <a:rPr lang="en-CA" sz="750" b="1" i="0" spc="400" baseline="0" dirty="0">
                <a:solidFill>
                  <a:srgbClr val="FFCB05"/>
                </a:solidFill>
                <a:latin typeface="Sun Life Sans" panose="02000503000000020004" pitchFamily="2" charset="77"/>
                <a:cs typeface="Calibri" panose="020F0502020204030204" pitchFamily="34" charset="0"/>
              </a:rPr>
              <a:t>•</a:t>
            </a:r>
            <a:r>
              <a:rPr lang="en-CA" sz="750" b="1" i="0" spc="400" baseline="0" dirty="0">
                <a:solidFill>
                  <a:srgbClr val="003946"/>
                </a:solidFill>
                <a:latin typeface="Sun Life Sans" panose="02000503000000020004" pitchFamily="2" charset="77"/>
                <a:cs typeface="Calibri" panose="020F0502020204030204" pitchFamily="34" charset="0"/>
              </a:rPr>
              <a:t>BUSINESS OWNER MARKET</a:t>
            </a:r>
          </a:p>
        </p:txBody>
      </p:sp>
    </p:spTree>
    <p:extLst>
      <p:ext uri="{BB962C8B-B14F-4D97-AF65-F5344CB8AC3E}">
        <p14:creationId xmlns:p14="http://schemas.microsoft.com/office/powerpoint/2010/main" val="30189766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CA" dirty="0"/>
          </a:p>
        </p:txBody>
      </p:sp>
      <p:sp>
        <p:nvSpPr>
          <p:cNvPr id="3" name="Footer Placeholder 2"/>
          <p:cNvSpPr>
            <a:spLocks noGrp="1"/>
          </p:cNvSpPr>
          <p:nvPr>
            <p:ph type="ftr" sz="quarter" idx="11"/>
          </p:nvPr>
        </p:nvSpPr>
        <p:spPr/>
        <p:txBody>
          <a:bodyPr/>
          <a:lstStyle/>
          <a:p>
            <a:r>
              <a:rPr lang="en-CA" dirty="0"/>
              <a:t>PROFESSIONAL DEVELOPMENT</a:t>
            </a:r>
          </a:p>
        </p:txBody>
      </p:sp>
      <p:sp>
        <p:nvSpPr>
          <p:cNvPr id="4" name="Slide Number Placeholder 3"/>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42409802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orizontal Steps - Card">
    <p:bg>
      <p:bgPr>
        <a:solidFill>
          <a:srgbClr val="EEEEEE"/>
        </a:solidFill>
        <a:effectLst/>
      </p:bgPr>
    </p:bg>
    <p:spTree>
      <p:nvGrpSpPr>
        <p:cNvPr id="1" name=""/>
        <p:cNvGrpSpPr/>
        <p:nvPr/>
      </p:nvGrpSpPr>
      <p:grpSpPr>
        <a:xfrm>
          <a:off x="0" y="0"/>
          <a:ext cx="0" cy="0"/>
          <a:chOff x="0" y="0"/>
          <a:chExt cx="0" cy="0"/>
        </a:xfrm>
      </p:grpSpPr>
      <p:sp>
        <p:nvSpPr>
          <p:cNvPr id="13" name="Rectangle 12"/>
          <p:cNvSpPr/>
          <p:nvPr userDrawn="1"/>
        </p:nvSpPr>
        <p:spPr>
          <a:xfrm>
            <a:off x="188591" y="190525"/>
            <a:ext cx="4285940" cy="3810490"/>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75" dirty="0"/>
              <a:t> 	</a:t>
            </a:r>
          </a:p>
        </p:txBody>
      </p:sp>
      <p:sp>
        <p:nvSpPr>
          <p:cNvPr id="2" name="Title 1"/>
          <p:cNvSpPr>
            <a:spLocks noGrp="1"/>
          </p:cNvSpPr>
          <p:nvPr>
            <p:ph type="ctrTitle"/>
          </p:nvPr>
        </p:nvSpPr>
        <p:spPr>
          <a:xfrm>
            <a:off x="188591" y="190525"/>
            <a:ext cx="4285940"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188591" y="857361"/>
            <a:ext cx="4285940" cy="3143654"/>
          </a:xfrm>
        </p:spPr>
        <p:txBody>
          <a:bodyPr lIns="182880" tIns="182880" rIns="182880" bIns="182880">
            <a:noAutofit/>
          </a:bodyPr>
          <a:lstStyle>
            <a:lvl1pPr marL="0" indent="0">
              <a:lnSpc>
                <a:spcPct val="100000"/>
              </a:lnSpc>
              <a:spcBef>
                <a:spcPts val="0"/>
              </a:spcBef>
              <a:buNone/>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4666913" y="190525"/>
            <a:ext cx="4285940" cy="3810491"/>
          </a:xfrm>
          <a:solidFill>
            <a:srgbClr val="E6E6E6"/>
          </a:solidFill>
        </p:spPr>
        <p:txBody>
          <a:bodyPr>
            <a:normAutofit/>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sz="1667">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450 x 400 image</a:t>
            </a:r>
          </a:p>
        </p:txBody>
      </p:sp>
      <p:sp>
        <p:nvSpPr>
          <p:cNvPr id="5" name="Content Placeholder 4"/>
          <p:cNvSpPr>
            <a:spLocks noGrp="1"/>
          </p:cNvSpPr>
          <p:nvPr>
            <p:ph sz="quarter" idx="12" hasCustomPrompt="1"/>
          </p:nvPr>
        </p:nvSpPr>
        <p:spPr>
          <a:xfrm>
            <a:off x="188591" y="4191540"/>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5" name="Content Placeholder 4"/>
          <p:cNvSpPr>
            <a:spLocks noGrp="1"/>
          </p:cNvSpPr>
          <p:nvPr>
            <p:ph sz="quarter" idx="13" hasCustomPrompt="1"/>
          </p:nvPr>
        </p:nvSpPr>
        <p:spPr>
          <a:xfrm>
            <a:off x="1299761" y="4191540"/>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6" name="Content Placeholder 4"/>
          <p:cNvSpPr>
            <a:spLocks noGrp="1"/>
          </p:cNvSpPr>
          <p:nvPr>
            <p:ph sz="quarter" idx="14" hasCustomPrompt="1"/>
          </p:nvPr>
        </p:nvSpPr>
        <p:spPr>
          <a:xfrm>
            <a:off x="241093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7" name="Content Placeholder 4"/>
          <p:cNvSpPr>
            <a:spLocks noGrp="1"/>
          </p:cNvSpPr>
          <p:nvPr>
            <p:ph sz="quarter" idx="15" hasCustomPrompt="1"/>
          </p:nvPr>
        </p:nvSpPr>
        <p:spPr>
          <a:xfrm>
            <a:off x="352210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8" name="Content Placeholder 4"/>
          <p:cNvSpPr>
            <a:spLocks noGrp="1"/>
          </p:cNvSpPr>
          <p:nvPr>
            <p:ph sz="quarter" idx="16" hasCustomPrompt="1"/>
          </p:nvPr>
        </p:nvSpPr>
        <p:spPr>
          <a:xfrm>
            <a:off x="4665017"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9" name="Content Placeholder 4"/>
          <p:cNvSpPr>
            <a:spLocks noGrp="1"/>
          </p:cNvSpPr>
          <p:nvPr>
            <p:ph sz="quarter" idx="17" hasCustomPrompt="1"/>
          </p:nvPr>
        </p:nvSpPr>
        <p:spPr>
          <a:xfrm>
            <a:off x="5776819"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20" name="Content Placeholder 4"/>
          <p:cNvSpPr>
            <a:spLocks noGrp="1"/>
          </p:cNvSpPr>
          <p:nvPr>
            <p:ph sz="quarter" idx="18" hasCustomPrompt="1"/>
          </p:nvPr>
        </p:nvSpPr>
        <p:spPr>
          <a:xfrm>
            <a:off x="688862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21" name="Content Placeholder 4"/>
          <p:cNvSpPr>
            <a:spLocks noGrp="1"/>
          </p:cNvSpPr>
          <p:nvPr>
            <p:ph sz="quarter" idx="19" hasCustomPrompt="1"/>
          </p:nvPr>
        </p:nvSpPr>
        <p:spPr>
          <a:xfrm>
            <a:off x="8000421"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Tree>
    <p:custDataLst>
      <p:tags r:id="rId1"/>
    </p:custDataLst>
    <p:extLst>
      <p:ext uri="{BB962C8B-B14F-4D97-AF65-F5344CB8AC3E}">
        <p14:creationId xmlns:p14="http://schemas.microsoft.com/office/powerpoint/2010/main" val="31377735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orizontal Steps">
    <p:bg>
      <p:bgPr>
        <a:solidFill>
          <a:schemeClr val="bg1"/>
        </a:solidFill>
        <a:effectLst/>
      </p:bgPr>
    </p:bg>
    <p:spTree>
      <p:nvGrpSpPr>
        <p:cNvPr id="1" name=""/>
        <p:cNvGrpSpPr/>
        <p:nvPr/>
      </p:nvGrpSpPr>
      <p:grpSpPr>
        <a:xfrm>
          <a:off x="0" y="0"/>
          <a:ext cx="0" cy="0"/>
          <a:chOff x="0" y="0"/>
          <a:chExt cx="0" cy="0"/>
        </a:xfrm>
      </p:grpSpPr>
      <p:sp>
        <p:nvSpPr>
          <p:cNvPr id="13" name="Rectangle 12"/>
          <p:cNvSpPr/>
          <p:nvPr userDrawn="1"/>
        </p:nvSpPr>
        <p:spPr>
          <a:xfrm>
            <a:off x="188591" y="190525"/>
            <a:ext cx="4285940" cy="381049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188591" y="190525"/>
            <a:ext cx="4285940"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188591" y="857361"/>
            <a:ext cx="4285940" cy="3143654"/>
          </a:xfrm>
        </p:spPr>
        <p:txBody>
          <a:bodyPr lIns="182880" tIns="182880" rIns="182880" bIns="182880">
            <a:noAutofit/>
          </a:bodyPr>
          <a:lstStyle>
            <a:lvl1pPr marL="0" indent="0">
              <a:lnSpc>
                <a:spcPct val="100000"/>
              </a:lnSpc>
              <a:spcBef>
                <a:spcPts val="0"/>
              </a:spcBef>
              <a:buNone/>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4666913" y="190525"/>
            <a:ext cx="4285940" cy="3810491"/>
          </a:xfrm>
          <a:solidFill>
            <a:srgbClr val="E6E6E6"/>
          </a:solidFill>
        </p:spPr>
        <p:txBody>
          <a:bodyPr>
            <a:normAutofit/>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sz="1667">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450 x 400 image</a:t>
            </a:r>
          </a:p>
        </p:txBody>
      </p:sp>
      <p:sp>
        <p:nvSpPr>
          <p:cNvPr id="5" name="Content Placeholder 4"/>
          <p:cNvSpPr>
            <a:spLocks noGrp="1"/>
          </p:cNvSpPr>
          <p:nvPr>
            <p:ph sz="quarter" idx="12" hasCustomPrompt="1"/>
          </p:nvPr>
        </p:nvSpPr>
        <p:spPr>
          <a:xfrm>
            <a:off x="188591" y="4191540"/>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5" name="Content Placeholder 4"/>
          <p:cNvSpPr>
            <a:spLocks noGrp="1"/>
          </p:cNvSpPr>
          <p:nvPr>
            <p:ph sz="quarter" idx="13" hasCustomPrompt="1"/>
          </p:nvPr>
        </p:nvSpPr>
        <p:spPr>
          <a:xfrm>
            <a:off x="1299761" y="4191540"/>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6" name="Content Placeholder 4"/>
          <p:cNvSpPr>
            <a:spLocks noGrp="1"/>
          </p:cNvSpPr>
          <p:nvPr>
            <p:ph sz="quarter" idx="14" hasCustomPrompt="1"/>
          </p:nvPr>
        </p:nvSpPr>
        <p:spPr>
          <a:xfrm>
            <a:off x="241093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7" name="Content Placeholder 4"/>
          <p:cNvSpPr>
            <a:spLocks noGrp="1"/>
          </p:cNvSpPr>
          <p:nvPr>
            <p:ph sz="quarter" idx="15" hasCustomPrompt="1"/>
          </p:nvPr>
        </p:nvSpPr>
        <p:spPr>
          <a:xfrm>
            <a:off x="352210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8" name="Content Placeholder 4"/>
          <p:cNvSpPr>
            <a:spLocks noGrp="1"/>
          </p:cNvSpPr>
          <p:nvPr>
            <p:ph sz="quarter" idx="16" hasCustomPrompt="1"/>
          </p:nvPr>
        </p:nvSpPr>
        <p:spPr>
          <a:xfrm>
            <a:off x="4665017"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19" name="Content Placeholder 4"/>
          <p:cNvSpPr>
            <a:spLocks noGrp="1"/>
          </p:cNvSpPr>
          <p:nvPr>
            <p:ph sz="quarter" idx="17" hasCustomPrompt="1"/>
          </p:nvPr>
        </p:nvSpPr>
        <p:spPr>
          <a:xfrm>
            <a:off x="5776819"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20" name="Content Placeholder 4"/>
          <p:cNvSpPr>
            <a:spLocks noGrp="1"/>
          </p:cNvSpPr>
          <p:nvPr>
            <p:ph sz="quarter" idx="18" hasCustomPrompt="1"/>
          </p:nvPr>
        </p:nvSpPr>
        <p:spPr>
          <a:xfrm>
            <a:off x="6888620"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
        <p:nvSpPr>
          <p:cNvPr id="21" name="Content Placeholder 4"/>
          <p:cNvSpPr>
            <a:spLocks noGrp="1"/>
          </p:cNvSpPr>
          <p:nvPr>
            <p:ph sz="quarter" idx="19" hasCustomPrompt="1"/>
          </p:nvPr>
        </p:nvSpPr>
        <p:spPr>
          <a:xfrm>
            <a:off x="8000421" y="4190878"/>
            <a:ext cx="952431"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100x100</a:t>
            </a:r>
          </a:p>
        </p:txBody>
      </p:sp>
    </p:spTree>
    <p:custDataLst>
      <p:tags r:id="rId1"/>
    </p:custDataLst>
    <p:extLst>
      <p:ext uri="{BB962C8B-B14F-4D97-AF65-F5344CB8AC3E}">
        <p14:creationId xmlns:p14="http://schemas.microsoft.com/office/powerpoint/2010/main" val="1180053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Vertical Steps - Card">
    <p:bg>
      <p:bgPr>
        <a:solidFill>
          <a:srgbClr val="EEEEEE"/>
        </a:solidFill>
        <a:effectLst/>
      </p:bgPr>
    </p:bg>
    <p:spTree>
      <p:nvGrpSpPr>
        <p:cNvPr id="1" name=""/>
        <p:cNvGrpSpPr/>
        <p:nvPr/>
      </p:nvGrpSpPr>
      <p:grpSpPr>
        <a:xfrm>
          <a:off x="0" y="0"/>
          <a:ext cx="0" cy="0"/>
          <a:chOff x="0" y="0"/>
          <a:chExt cx="0" cy="0"/>
        </a:xfrm>
      </p:grpSpPr>
      <p:sp>
        <p:nvSpPr>
          <p:cNvPr id="13" name="Rectangle 12"/>
          <p:cNvSpPr/>
          <p:nvPr userDrawn="1"/>
        </p:nvSpPr>
        <p:spPr>
          <a:xfrm>
            <a:off x="2285835" y="95263"/>
            <a:ext cx="6667018" cy="2381556"/>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2285835" y="91678"/>
            <a:ext cx="6667018"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2285835" y="762098"/>
            <a:ext cx="6667018" cy="1714721"/>
          </a:xfrm>
        </p:spPr>
        <p:txBody>
          <a:bodyPr lIns="182880" tIns="182880" rIns="182880" bIns="182880">
            <a:noAutofit/>
          </a:bodyPr>
          <a:lstStyle>
            <a:lvl1pPr marL="0" indent="0">
              <a:lnSpc>
                <a:spcPct val="100000"/>
              </a:lnSpc>
              <a:spcBef>
                <a:spcPts val="0"/>
              </a:spcBef>
              <a:buNone/>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2285835" y="2571420"/>
            <a:ext cx="6667018" cy="2572081"/>
          </a:xfrm>
          <a:solidFill>
            <a:srgbClr val="E6E6E6"/>
          </a:solidFill>
        </p:spPr>
        <p:txBody>
          <a:bodyPr>
            <a:normAutofit/>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sz="1667">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700 x 270 image</a:t>
            </a:r>
          </a:p>
        </p:txBody>
      </p:sp>
      <p:sp>
        <p:nvSpPr>
          <p:cNvPr id="5" name="Content Placeholder 4"/>
          <p:cNvSpPr>
            <a:spLocks noGrp="1"/>
          </p:cNvSpPr>
          <p:nvPr>
            <p:ph sz="quarter" idx="12" hasCustomPrompt="1"/>
          </p:nvPr>
        </p:nvSpPr>
        <p:spPr>
          <a:xfrm>
            <a:off x="188591" y="1"/>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5" name="Content Placeholder 4"/>
          <p:cNvSpPr>
            <a:spLocks noGrp="1"/>
          </p:cNvSpPr>
          <p:nvPr>
            <p:ph sz="quarter" idx="13" hasCustomPrompt="1"/>
          </p:nvPr>
        </p:nvSpPr>
        <p:spPr>
          <a:xfrm>
            <a:off x="188591" y="1047886"/>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6" name="Content Placeholder 4"/>
          <p:cNvSpPr>
            <a:spLocks noGrp="1"/>
          </p:cNvSpPr>
          <p:nvPr>
            <p:ph sz="quarter" idx="14" hasCustomPrompt="1"/>
          </p:nvPr>
        </p:nvSpPr>
        <p:spPr>
          <a:xfrm>
            <a:off x="188591" y="2095771"/>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7" name="Content Placeholder 4"/>
          <p:cNvSpPr>
            <a:spLocks noGrp="1"/>
          </p:cNvSpPr>
          <p:nvPr>
            <p:ph sz="quarter" idx="15" hasCustomPrompt="1"/>
          </p:nvPr>
        </p:nvSpPr>
        <p:spPr>
          <a:xfrm>
            <a:off x="188591" y="3143655"/>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8" name="Content Placeholder 4"/>
          <p:cNvSpPr>
            <a:spLocks noGrp="1"/>
          </p:cNvSpPr>
          <p:nvPr>
            <p:ph sz="quarter" idx="16" hasCustomPrompt="1"/>
          </p:nvPr>
        </p:nvSpPr>
        <p:spPr>
          <a:xfrm>
            <a:off x="188591" y="4190878"/>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Tree>
    <p:custDataLst>
      <p:tags r:id="rId1"/>
    </p:custDataLst>
    <p:extLst>
      <p:ext uri="{BB962C8B-B14F-4D97-AF65-F5344CB8AC3E}">
        <p14:creationId xmlns:p14="http://schemas.microsoft.com/office/powerpoint/2010/main" val="27891006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ertical Steps">
    <p:bg>
      <p:bgPr>
        <a:solidFill>
          <a:schemeClr val="bg1"/>
        </a:solidFill>
        <a:effectLst/>
      </p:bgPr>
    </p:bg>
    <p:spTree>
      <p:nvGrpSpPr>
        <p:cNvPr id="1" name=""/>
        <p:cNvGrpSpPr/>
        <p:nvPr/>
      </p:nvGrpSpPr>
      <p:grpSpPr>
        <a:xfrm>
          <a:off x="0" y="0"/>
          <a:ext cx="0" cy="0"/>
          <a:chOff x="0" y="0"/>
          <a:chExt cx="0" cy="0"/>
        </a:xfrm>
      </p:grpSpPr>
      <p:sp>
        <p:nvSpPr>
          <p:cNvPr id="5" name="Content Placeholder 4"/>
          <p:cNvSpPr>
            <a:spLocks noGrp="1"/>
          </p:cNvSpPr>
          <p:nvPr>
            <p:ph sz="quarter" idx="12" hasCustomPrompt="1"/>
          </p:nvPr>
        </p:nvSpPr>
        <p:spPr>
          <a:xfrm>
            <a:off x="188591" y="1"/>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5" name="Content Placeholder 4"/>
          <p:cNvSpPr>
            <a:spLocks noGrp="1"/>
          </p:cNvSpPr>
          <p:nvPr>
            <p:ph sz="quarter" idx="13" hasCustomPrompt="1"/>
          </p:nvPr>
        </p:nvSpPr>
        <p:spPr>
          <a:xfrm>
            <a:off x="188591" y="1047886"/>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6" name="Content Placeholder 4"/>
          <p:cNvSpPr>
            <a:spLocks noGrp="1"/>
          </p:cNvSpPr>
          <p:nvPr>
            <p:ph sz="quarter" idx="14" hasCustomPrompt="1"/>
          </p:nvPr>
        </p:nvSpPr>
        <p:spPr>
          <a:xfrm>
            <a:off x="188591" y="2095771"/>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7" name="Content Placeholder 4"/>
          <p:cNvSpPr>
            <a:spLocks noGrp="1"/>
          </p:cNvSpPr>
          <p:nvPr>
            <p:ph sz="quarter" idx="15" hasCustomPrompt="1"/>
          </p:nvPr>
        </p:nvSpPr>
        <p:spPr>
          <a:xfrm>
            <a:off x="188591" y="3143655"/>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8" name="Content Placeholder 4"/>
          <p:cNvSpPr>
            <a:spLocks noGrp="1"/>
          </p:cNvSpPr>
          <p:nvPr>
            <p:ph sz="quarter" idx="16" hasCustomPrompt="1"/>
          </p:nvPr>
        </p:nvSpPr>
        <p:spPr>
          <a:xfrm>
            <a:off x="188591" y="4190878"/>
            <a:ext cx="1904862" cy="952622"/>
          </a:xfrm>
          <a:solidFill>
            <a:srgbClr val="E6E6E6"/>
          </a:solidFill>
        </p:spPr>
        <p:txBody>
          <a:bodyPr lIns="0" tIns="0" rIns="0" bIns="0" anchor="ctr">
            <a:noAutofit/>
          </a:bodyPr>
          <a:lstStyle>
            <a:lvl1pPr marL="0" indent="0" algn="ctr">
              <a:buFontTx/>
              <a:buNone/>
              <a:defRPr sz="1667">
                <a:solidFill>
                  <a:srgbClr val="53565A"/>
                </a:solidFill>
              </a:defRPr>
            </a:lvl1pPr>
            <a:lvl5pPr marL="1904878" indent="0" algn="ctr">
              <a:buNone/>
              <a:defRPr sz="1667">
                <a:solidFill>
                  <a:schemeClr val="bg1"/>
                </a:solidFill>
              </a:defRPr>
            </a:lvl5pPr>
          </a:lstStyle>
          <a:p>
            <a:pPr lvl="0"/>
            <a:r>
              <a:rPr lang="en-US"/>
              <a:t>200x100</a:t>
            </a:r>
          </a:p>
        </p:txBody>
      </p:sp>
      <p:sp>
        <p:nvSpPr>
          <p:cNvPr id="12" name="Title 1"/>
          <p:cNvSpPr>
            <a:spLocks noGrp="1"/>
          </p:cNvSpPr>
          <p:nvPr>
            <p:ph type="ctrTitle"/>
          </p:nvPr>
        </p:nvSpPr>
        <p:spPr>
          <a:xfrm>
            <a:off x="2285835" y="91678"/>
            <a:ext cx="6667018"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14" name="Text Placeholder 7"/>
          <p:cNvSpPr>
            <a:spLocks noGrp="1"/>
          </p:cNvSpPr>
          <p:nvPr>
            <p:ph type="body" sz="quarter" idx="10"/>
          </p:nvPr>
        </p:nvSpPr>
        <p:spPr>
          <a:xfrm>
            <a:off x="2285835" y="762098"/>
            <a:ext cx="6667018" cy="1714721"/>
          </a:xfrm>
        </p:spPr>
        <p:txBody>
          <a:bodyPr lIns="182880" tIns="182880" rIns="182880" bIns="182880">
            <a:noAutofit/>
          </a:bodyPr>
          <a:lstStyle>
            <a:lvl1pPr marL="0" indent="0">
              <a:lnSpc>
                <a:spcPct val="100000"/>
              </a:lnSpc>
              <a:spcBef>
                <a:spcPts val="0"/>
              </a:spcBef>
              <a:buNone/>
              <a:defRPr sz="1458">
                <a:solidFill>
                  <a:srgbClr val="53565A"/>
                </a:solidFill>
              </a:defRPr>
            </a:lvl1pPr>
          </a:lstStyle>
          <a:p>
            <a:pPr lvl="0"/>
            <a:r>
              <a:rPr lang="en-US"/>
              <a:t>Edit Master text styles</a:t>
            </a:r>
          </a:p>
        </p:txBody>
      </p:sp>
      <p:sp>
        <p:nvSpPr>
          <p:cNvPr id="19" name="Picture Placeholder 9"/>
          <p:cNvSpPr>
            <a:spLocks noGrp="1"/>
          </p:cNvSpPr>
          <p:nvPr>
            <p:ph type="pic" sz="quarter" idx="11" hasCustomPrompt="1"/>
          </p:nvPr>
        </p:nvSpPr>
        <p:spPr>
          <a:xfrm>
            <a:off x="2285835" y="2571420"/>
            <a:ext cx="6667018" cy="2572081"/>
          </a:xfrm>
          <a:solidFill>
            <a:srgbClr val="E6E6E6"/>
          </a:solidFill>
        </p:spPr>
        <p:txBody>
          <a:bodyPr>
            <a:normAutofit/>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sz="1667">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700 x 270 image</a:t>
            </a:r>
          </a:p>
        </p:txBody>
      </p:sp>
    </p:spTree>
    <p:custDataLst>
      <p:tags r:id="rId1"/>
    </p:custDataLst>
    <p:extLst>
      <p:ext uri="{BB962C8B-B14F-4D97-AF65-F5344CB8AC3E}">
        <p14:creationId xmlns:p14="http://schemas.microsoft.com/office/powerpoint/2010/main" val="32024721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beled Graphic - 2x2 Vertical Card">
    <p:bg>
      <p:bgPr>
        <a:solidFill>
          <a:srgbClr val="EEEEEE"/>
        </a:solidFill>
        <a:effectLst/>
      </p:bgPr>
    </p:bg>
    <p:spTree>
      <p:nvGrpSpPr>
        <p:cNvPr id="1" name=""/>
        <p:cNvGrpSpPr/>
        <p:nvPr/>
      </p:nvGrpSpPr>
      <p:grpSpPr>
        <a:xfrm>
          <a:off x="0" y="0"/>
          <a:ext cx="0" cy="0"/>
          <a:chOff x="0" y="0"/>
          <a:chExt cx="0" cy="0"/>
        </a:xfrm>
      </p:grpSpPr>
      <p:sp>
        <p:nvSpPr>
          <p:cNvPr id="11" name="Rectangle 10"/>
          <p:cNvSpPr/>
          <p:nvPr userDrawn="1"/>
        </p:nvSpPr>
        <p:spPr>
          <a:xfrm>
            <a:off x="380973" y="381050"/>
            <a:ext cx="3809725" cy="4382063"/>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380973" y="381049"/>
            <a:ext cx="3809725"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380973" y="1047885"/>
            <a:ext cx="3809725" cy="3715228"/>
          </a:xfrm>
        </p:spPr>
        <p:txBody>
          <a:bodyPr lIns="182880" tIns="182880" rIns="182880" bIns="182880">
            <a:noAutofit/>
          </a:bodyPr>
          <a:lstStyle>
            <a:lvl1pPr marL="0" indent="0">
              <a:lnSpc>
                <a:spcPct val="100000"/>
              </a:lnSpc>
              <a:spcBef>
                <a:spcPts val="0"/>
              </a:spcBef>
              <a:buFont typeface="Arial" panose="020B0604020202020204" pitchFamily="34" charset="0"/>
              <a:buNone/>
              <a:defRPr sz="1458" baseline="0">
                <a:solidFill>
                  <a:srgbClr val="53565A"/>
                </a:solidFill>
              </a:defRPr>
            </a:lvl1pPr>
            <a:lvl2pPr marL="238110" indent="-238110">
              <a:buFont typeface="Arial" panose="020B0604020202020204" pitchFamily="34" charset="0"/>
              <a:buChar char="•"/>
              <a:defRPr sz="1458">
                <a:solidFill>
                  <a:srgbClr val="53565A"/>
                </a:solidFill>
              </a:defRPr>
            </a:lvl2pPr>
          </a:lstStyle>
          <a:p>
            <a:pPr lvl="0"/>
            <a:r>
              <a:rPr lang="en-US"/>
              <a:t>Edit Master text styles</a:t>
            </a:r>
          </a:p>
        </p:txBody>
      </p:sp>
      <p:sp>
        <p:nvSpPr>
          <p:cNvPr id="10" name="Picture Placeholder 9"/>
          <p:cNvSpPr>
            <a:spLocks noGrp="1"/>
          </p:cNvSpPr>
          <p:nvPr>
            <p:ph type="pic" sz="quarter" idx="11" hasCustomPrompt="1"/>
          </p:nvPr>
        </p:nvSpPr>
        <p:spPr>
          <a:xfrm>
            <a:off x="4571670" y="1"/>
            <a:ext cx="4571669" cy="5143499"/>
          </a:xfrm>
          <a:solidFill>
            <a:srgbClr val="E6E6E6"/>
          </a:solidFill>
        </p:spPr>
        <p:txBody>
          <a:bodyPr/>
          <a:lstStyle>
            <a:lvl1pPr>
              <a:defRPr baseline="0">
                <a:solidFill>
                  <a:srgbClr val="53565A"/>
                </a:solidFill>
              </a:defRPr>
            </a:lvl1pPr>
          </a:lstStyle>
          <a:p>
            <a:r>
              <a:rPr lang="en-US" dirty="0"/>
              <a:t>480 x 540 image</a:t>
            </a:r>
          </a:p>
        </p:txBody>
      </p:sp>
      <p:sp>
        <p:nvSpPr>
          <p:cNvPr id="6" name="Text Placeholder 5"/>
          <p:cNvSpPr>
            <a:spLocks noGrp="1"/>
          </p:cNvSpPr>
          <p:nvPr>
            <p:ph type="body" sz="quarter" idx="13" hasCustomPrompt="1"/>
          </p:nvPr>
        </p:nvSpPr>
        <p:spPr>
          <a:xfrm>
            <a:off x="5000264" y="3810491"/>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1</a:t>
            </a:r>
          </a:p>
        </p:txBody>
      </p:sp>
      <p:sp>
        <p:nvSpPr>
          <p:cNvPr id="12" name="Text Placeholder 5"/>
          <p:cNvSpPr>
            <a:spLocks noGrp="1"/>
          </p:cNvSpPr>
          <p:nvPr>
            <p:ph type="body" sz="quarter" idx="14" hasCustomPrompt="1"/>
          </p:nvPr>
        </p:nvSpPr>
        <p:spPr>
          <a:xfrm>
            <a:off x="5857452" y="3810491"/>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2</a:t>
            </a:r>
          </a:p>
        </p:txBody>
      </p:sp>
      <p:sp>
        <p:nvSpPr>
          <p:cNvPr id="13" name="Text Placeholder 5"/>
          <p:cNvSpPr>
            <a:spLocks noGrp="1"/>
          </p:cNvSpPr>
          <p:nvPr>
            <p:ph type="body" sz="quarter" idx="15" hasCustomPrompt="1"/>
          </p:nvPr>
        </p:nvSpPr>
        <p:spPr>
          <a:xfrm>
            <a:off x="6662900" y="3810491"/>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3</a:t>
            </a:r>
          </a:p>
        </p:txBody>
      </p:sp>
      <p:sp>
        <p:nvSpPr>
          <p:cNvPr id="9" name="Text Placeholder 5"/>
          <p:cNvSpPr>
            <a:spLocks noGrp="1"/>
          </p:cNvSpPr>
          <p:nvPr>
            <p:ph type="body" sz="quarter" idx="16" hasCustomPrompt="1"/>
          </p:nvPr>
        </p:nvSpPr>
        <p:spPr>
          <a:xfrm>
            <a:off x="7476585" y="3810491"/>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4</a:t>
            </a:r>
          </a:p>
        </p:txBody>
      </p:sp>
      <p:sp>
        <p:nvSpPr>
          <p:cNvPr id="14" name="Text Placeholder 5"/>
          <p:cNvSpPr>
            <a:spLocks noGrp="1"/>
          </p:cNvSpPr>
          <p:nvPr>
            <p:ph type="body" sz="quarter" idx="17" hasCustomPrompt="1"/>
          </p:nvPr>
        </p:nvSpPr>
        <p:spPr>
          <a:xfrm>
            <a:off x="5000264" y="4382064"/>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6</a:t>
            </a:r>
          </a:p>
        </p:txBody>
      </p:sp>
      <p:sp>
        <p:nvSpPr>
          <p:cNvPr id="15" name="Text Placeholder 5"/>
          <p:cNvSpPr>
            <a:spLocks noGrp="1"/>
          </p:cNvSpPr>
          <p:nvPr>
            <p:ph type="body" sz="quarter" idx="18" hasCustomPrompt="1"/>
          </p:nvPr>
        </p:nvSpPr>
        <p:spPr>
          <a:xfrm>
            <a:off x="5857452" y="4382064"/>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7</a:t>
            </a:r>
          </a:p>
        </p:txBody>
      </p:sp>
      <p:sp>
        <p:nvSpPr>
          <p:cNvPr id="16" name="Text Placeholder 5"/>
          <p:cNvSpPr>
            <a:spLocks noGrp="1"/>
          </p:cNvSpPr>
          <p:nvPr>
            <p:ph type="body" sz="quarter" idx="19" hasCustomPrompt="1"/>
          </p:nvPr>
        </p:nvSpPr>
        <p:spPr>
          <a:xfrm>
            <a:off x="6662900" y="4382064"/>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8</a:t>
            </a:r>
          </a:p>
        </p:txBody>
      </p:sp>
      <p:sp>
        <p:nvSpPr>
          <p:cNvPr id="17" name="Text Placeholder 5"/>
          <p:cNvSpPr>
            <a:spLocks noGrp="1"/>
          </p:cNvSpPr>
          <p:nvPr>
            <p:ph type="body" sz="quarter" idx="20" hasCustomPrompt="1"/>
          </p:nvPr>
        </p:nvSpPr>
        <p:spPr>
          <a:xfrm>
            <a:off x="7476585" y="4382064"/>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9</a:t>
            </a:r>
          </a:p>
        </p:txBody>
      </p:sp>
      <p:sp>
        <p:nvSpPr>
          <p:cNvPr id="18" name="Text Placeholder 5"/>
          <p:cNvSpPr>
            <a:spLocks noGrp="1"/>
          </p:cNvSpPr>
          <p:nvPr>
            <p:ph type="body" sz="quarter" idx="21" hasCustomPrompt="1"/>
          </p:nvPr>
        </p:nvSpPr>
        <p:spPr>
          <a:xfrm>
            <a:off x="8333773" y="3810491"/>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5</a:t>
            </a:r>
          </a:p>
        </p:txBody>
      </p:sp>
      <p:sp>
        <p:nvSpPr>
          <p:cNvPr id="19" name="Text Placeholder 5"/>
          <p:cNvSpPr>
            <a:spLocks noGrp="1"/>
          </p:cNvSpPr>
          <p:nvPr>
            <p:ph type="body" sz="quarter" idx="22" hasCustomPrompt="1"/>
          </p:nvPr>
        </p:nvSpPr>
        <p:spPr>
          <a:xfrm>
            <a:off x="8333773" y="4382064"/>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lIns="0" tIns="0" rIns="0" bIns="0" anchor="ctr">
            <a:normAutofit/>
          </a:bodyPr>
          <a:lstStyle>
            <a:lvl1pPr algn="ctr">
              <a:defRPr sz="1250" b="1">
                <a:solidFill>
                  <a:schemeClr val="bg1"/>
                </a:solidFill>
              </a:defRPr>
            </a:lvl1pPr>
          </a:lstStyle>
          <a:p>
            <a:pPr lvl="0"/>
            <a:r>
              <a:rPr lang="en-US"/>
              <a:t>10</a:t>
            </a:r>
          </a:p>
        </p:txBody>
      </p:sp>
    </p:spTree>
    <p:custDataLst>
      <p:tags r:id="rId1"/>
    </p:custDataLst>
    <p:extLst>
      <p:ext uri="{BB962C8B-B14F-4D97-AF65-F5344CB8AC3E}">
        <p14:creationId xmlns:p14="http://schemas.microsoft.com/office/powerpoint/2010/main" val="5940600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beled Graphic - 2x2 Horizontal Card">
    <p:bg>
      <p:bgPr>
        <a:solidFill>
          <a:srgbClr val="EEEEEE"/>
        </a:solidFill>
        <a:effectLst/>
      </p:bgPr>
    </p:bg>
    <p:spTree>
      <p:nvGrpSpPr>
        <p:cNvPr id="1" name=""/>
        <p:cNvGrpSpPr/>
        <p:nvPr/>
      </p:nvGrpSpPr>
      <p:grpSpPr>
        <a:xfrm>
          <a:off x="0" y="0"/>
          <a:ext cx="0" cy="0"/>
          <a:chOff x="0" y="0"/>
          <a:chExt cx="0" cy="0"/>
        </a:xfrm>
      </p:grpSpPr>
      <p:sp>
        <p:nvSpPr>
          <p:cNvPr id="4" name="Rectangle 3"/>
          <p:cNvSpPr/>
          <p:nvPr userDrawn="1"/>
        </p:nvSpPr>
        <p:spPr>
          <a:xfrm>
            <a:off x="190487" y="3429441"/>
            <a:ext cx="8762366" cy="1524196"/>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10" name="Picture Placeholder 9"/>
          <p:cNvSpPr>
            <a:spLocks noGrp="1"/>
          </p:cNvSpPr>
          <p:nvPr>
            <p:ph type="pic" sz="quarter" idx="11" hasCustomPrompt="1"/>
          </p:nvPr>
        </p:nvSpPr>
        <p:spPr>
          <a:xfrm>
            <a:off x="0" y="2"/>
            <a:ext cx="9143339" cy="3238916"/>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960 x 340 image</a:t>
            </a:r>
          </a:p>
        </p:txBody>
      </p:sp>
      <p:sp>
        <p:nvSpPr>
          <p:cNvPr id="8" name="Text Placeholder 7"/>
          <p:cNvSpPr>
            <a:spLocks noGrp="1"/>
          </p:cNvSpPr>
          <p:nvPr>
            <p:ph type="body" sz="quarter" idx="10"/>
          </p:nvPr>
        </p:nvSpPr>
        <p:spPr>
          <a:xfrm>
            <a:off x="190487" y="3429443"/>
            <a:ext cx="8762366" cy="1524195"/>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5"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6" name="Text Placeholder 5"/>
          <p:cNvSpPr>
            <a:spLocks noGrp="1"/>
          </p:cNvSpPr>
          <p:nvPr>
            <p:ph type="body" sz="quarter" idx="13" hasCustomPrompt="1"/>
          </p:nvPr>
        </p:nvSpPr>
        <p:spPr>
          <a:xfrm>
            <a:off x="523838"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1</a:t>
            </a:r>
          </a:p>
        </p:txBody>
      </p:sp>
      <p:sp>
        <p:nvSpPr>
          <p:cNvPr id="7" name="Text Placeholder 5"/>
          <p:cNvSpPr>
            <a:spLocks noGrp="1"/>
          </p:cNvSpPr>
          <p:nvPr>
            <p:ph type="body" sz="quarter" idx="14" hasCustomPrompt="1"/>
          </p:nvPr>
        </p:nvSpPr>
        <p:spPr>
          <a:xfrm>
            <a:off x="1381026"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2</a:t>
            </a:r>
          </a:p>
        </p:txBody>
      </p:sp>
      <p:sp>
        <p:nvSpPr>
          <p:cNvPr id="9" name="Text Placeholder 5"/>
          <p:cNvSpPr>
            <a:spLocks noGrp="1"/>
          </p:cNvSpPr>
          <p:nvPr>
            <p:ph type="body" sz="quarter" idx="15" hasCustomPrompt="1"/>
          </p:nvPr>
        </p:nvSpPr>
        <p:spPr>
          <a:xfrm>
            <a:off x="2238214"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3</a:t>
            </a:r>
          </a:p>
        </p:txBody>
      </p:sp>
      <p:sp>
        <p:nvSpPr>
          <p:cNvPr id="11" name="Text Placeholder 5"/>
          <p:cNvSpPr>
            <a:spLocks noGrp="1"/>
          </p:cNvSpPr>
          <p:nvPr>
            <p:ph type="body" sz="quarter" idx="16" hasCustomPrompt="1"/>
          </p:nvPr>
        </p:nvSpPr>
        <p:spPr>
          <a:xfrm>
            <a:off x="3095402"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4</a:t>
            </a:r>
          </a:p>
        </p:txBody>
      </p:sp>
      <p:sp>
        <p:nvSpPr>
          <p:cNvPr id="12" name="Text Placeholder 5"/>
          <p:cNvSpPr>
            <a:spLocks noGrp="1"/>
          </p:cNvSpPr>
          <p:nvPr>
            <p:ph type="body" sz="quarter" idx="17" hasCustomPrompt="1"/>
          </p:nvPr>
        </p:nvSpPr>
        <p:spPr>
          <a:xfrm>
            <a:off x="3952590"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5</a:t>
            </a:r>
          </a:p>
        </p:txBody>
      </p:sp>
      <p:sp>
        <p:nvSpPr>
          <p:cNvPr id="13" name="Text Placeholder 5"/>
          <p:cNvSpPr>
            <a:spLocks noGrp="1"/>
          </p:cNvSpPr>
          <p:nvPr>
            <p:ph type="body" sz="quarter" idx="18" hasCustomPrompt="1"/>
          </p:nvPr>
        </p:nvSpPr>
        <p:spPr>
          <a:xfrm>
            <a:off x="4809778"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6</a:t>
            </a:r>
          </a:p>
        </p:txBody>
      </p:sp>
      <p:sp>
        <p:nvSpPr>
          <p:cNvPr id="14" name="Text Placeholder 5"/>
          <p:cNvSpPr>
            <a:spLocks noGrp="1"/>
          </p:cNvSpPr>
          <p:nvPr>
            <p:ph type="body" sz="quarter" idx="19" hasCustomPrompt="1"/>
          </p:nvPr>
        </p:nvSpPr>
        <p:spPr>
          <a:xfrm>
            <a:off x="5666966"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7</a:t>
            </a:r>
          </a:p>
        </p:txBody>
      </p:sp>
      <p:sp>
        <p:nvSpPr>
          <p:cNvPr id="15" name="Text Placeholder 5"/>
          <p:cNvSpPr>
            <a:spLocks noGrp="1"/>
          </p:cNvSpPr>
          <p:nvPr>
            <p:ph type="body" sz="quarter" idx="20" hasCustomPrompt="1"/>
          </p:nvPr>
        </p:nvSpPr>
        <p:spPr>
          <a:xfrm>
            <a:off x="6524154"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8</a:t>
            </a:r>
          </a:p>
        </p:txBody>
      </p:sp>
      <p:sp>
        <p:nvSpPr>
          <p:cNvPr id="16" name="Text Placeholder 5"/>
          <p:cNvSpPr>
            <a:spLocks noGrp="1"/>
          </p:cNvSpPr>
          <p:nvPr>
            <p:ph type="body" sz="quarter" idx="21" hasCustomPrompt="1"/>
          </p:nvPr>
        </p:nvSpPr>
        <p:spPr>
          <a:xfrm>
            <a:off x="7381342"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anchor="ctr">
            <a:normAutofit/>
          </a:bodyPr>
          <a:lstStyle>
            <a:lvl1pPr algn="ctr">
              <a:defRPr sz="1250" b="1">
                <a:solidFill>
                  <a:schemeClr val="bg1"/>
                </a:solidFill>
              </a:defRPr>
            </a:lvl1pPr>
          </a:lstStyle>
          <a:p>
            <a:pPr lvl="0"/>
            <a:r>
              <a:rPr lang="en-US"/>
              <a:t>9</a:t>
            </a:r>
          </a:p>
        </p:txBody>
      </p:sp>
      <p:sp>
        <p:nvSpPr>
          <p:cNvPr id="17" name="Text Placeholder 5"/>
          <p:cNvSpPr>
            <a:spLocks noGrp="1"/>
          </p:cNvSpPr>
          <p:nvPr>
            <p:ph type="body" sz="quarter" idx="22" hasCustomPrompt="1"/>
          </p:nvPr>
        </p:nvSpPr>
        <p:spPr>
          <a:xfrm>
            <a:off x="8238530" y="2381557"/>
            <a:ext cx="380972" cy="381049"/>
          </a:xfrm>
          <a:prstGeom prst="ellipse">
            <a:avLst/>
          </a:prstGeom>
          <a:solidFill>
            <a:srgbClr val="EAAB00"/>
          </a:solidFill>
          <a:ln>
            <a:noFill/>
          </a:ln>
          <a:effectLst>
            <a:outerShdw blurRad="50800" dist="12700" dir="2700000" algn="tl" rotWithShape="0">
              <a:prstClr val="black">
                <a:alpha val="40000"/>
              </a:prstClr>
            </a:outerShdw>
          </a:effectLst>
        </p:spPr>
        <p:txBody>
          <a:bodyPr lIns="0" tIns="0" rIns="0" bIns="0" anchor="ctr">
            <a:normAutofit/>
          </a:bodyPr>
          <a:lstStyle>
            <a:lvl1pPr algn="ctr">
              <a:defRPr sz="1250" b="1">
                <a:solidFill>
                  <a:schemeClr val="bg1"/>
                </a:solidFill>
              </a:defRPr>
            </a:lvl1pPr>
          </a:lstStyle>
          <a:p>
            <a:pPr lvl="0"/>
            <a:r>
              <a:rPr lang="en-US"/>
              <a:t>10</a:t>
            </a:r>
          </a:p>
        </p:txBody>
      </p:sp>
    </p:spTree>
    <p:custDataLst>
      <p:tags r:id="rId1"/>
    </p:custDataLst>
    <p:extLst>
      <p:ext uri="{BB962C8B-B14F-4D97-AF65-F5344CB8AC3E}">
        <p14:creationId xmlns:p14="http://schemas.microsoft.com/office/powerpoint/2010/main" val="16973359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meline Layout - Card">
    <p:bg>
      <p:bgPr>
        <a:solidFill>
          <a:srgbClr val="EEEEEE"/>
        </a:solidFill>
        <a:effectLst/>
      </p:bgPr>
    </p:bg>
    <p:spTree>
      <p:nvGrpSpPr>
        <p:cNvPr id="1" name=""/>
        <p:cNvGrpSpPr/>
        <p:nvPr/>
      </p:nvGrpSpPr>
      <p:grpSpPr>
        <a:xfrm>
          <a:off x="0" y="0"/>
          <a:ext cx="0" cy="0"/>
          <a:chOff x="0" y="0"/>
          <a:chExt cx="0" cy="0"/>
        </a:xfrm>
      </p:grpSpPr>
      <p:sp>
        <p:nvSpPr>
          <p:cNvPr id="11" name="Rectangle 10"/>
          <p:cNvSpPr/>
          <p:nvPr userDrawn="1"/>
        </p:nvSpPr>
        <p:spPr>
          <a:xfrm>
            <a:off x="380972" y="381049"/>
            <a:ext cx="8381394" cy="3619966"/>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380972" y="381049"/>
            <a:ext cx="8381394"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380972" y="1047885"/>
            <a:ext cx="8381394" cy="2953130"/>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6" name="Text Placeholder 5"/>
          <p:cNvSpPr>
            <a:spLocks noGrp="1"/>
          </p:cNvSpPr>
          <p:nvPr>
            <p:ph type="body" sz="quarter" idx="11"/>
          </p:nvPr>
        </p:nvSpPr>
        <p:spPr>
          <a:xfrm>
            <a:off x="380973" y="4190878"/>
            <a:ext cx="1752473" cy="762098"/>
          </a:xfrm>
          <a:prstGeom prst="homePlate">
            <a:avLst>
              <a:gd name="adj" fmla="val 30469"/>
            </a:avLst>
          </a:prstGeom>
          <a:solidFill>
            <a:srgbClr val="EAAB00"/>
          </a:solidFill>
          <a:ln>
            <a:noFill/>
          </a:ln>
        </p:spPr>
        <p:txBody>
          <a:bodyPr anchor="ctr"/>
          <a:lstStyle>
            <a:lvl1pPr algn="ctr">
              <a:defRPr>
                <a:solidFill>
                  <a:schemeClr val="bg1"/>
                </a:solidFill>
              </a:defRPr>
            </a:lvl1pPr>
            <a:lvl5pPr marL="1904878" indent="0">
              <a:buNone/>
              <a:defRPr/>
            </a:lvl5pPr>
          </a:lstStyle>
          <a:p>
            <a:pPr lvl="0"/>
            <a:r>
              <a:rPr lang="en-US"/>
              <a:t>Edit Master text styles</a:t>
            </a:r>
          </a:p>
        </p:txBody>
      </p:sp>
      <p:sp>
        <p:nvSpPr>
          <p:cNvPr id="9" name="Text Placeholder 5"/>
          <p:cNvSpPr>
            <a:spLocks noGrp="1"/>
          </p:cNvSpPr>
          <p:nvPr>
            <p:ph type="body" sz="quarter" idx="12"/>
          </p:nvPr>
        </p:nvSpPr>
        <p:spPr>
          <a:xfrm>
            <a:off x="2038203" y="4190878"/>
            <a:ext cx="1752473" cy="762098"/>
          </a:xfrm>
          <a:prstGeom prst="chevron">
            <a:avLst>
              <a:gd name="adj" fmla="val 29167"/>
            </a:avLst>
          </a:prstGeom>
          <a:solidFill>
            <a:srgbClr val="EAAB00"/>
          </a:solidFill>
          <a:ln>
            <a:noFill/>
          </a:ln>
        </p:spPr>
        <p:txBody>
          <a:bodyPr anchor="ctr"/>
          <a:lstStyle>
            <a:lvl1pPr algn="ctr">
              <a:defRPr>
                <a:solidFill>
                  <a:schemeClr val="bg1"/>
                </a:solidFill>
              </a:defRPr>
            </a:lvl1pPr>
            <a:lvl5pPr marL="1904878" indent="0">
              <a:buNone/>
              <a:defRPr/>
            </a:lvl5pPr>
          </a:lstStyle>
          <a:p>
            <a:pPr lvl="0"/>
            <a:r>
              <a:rPr lang="en-US"/>
              <a:t>Edit Master text styles</a:t>
            </a:r>
          </a:p>
        </p:txBody>
      </p:sp>
      <p:sp>
        <p:nvSpPr>
          <p:cNvPr id="10" name="Text Placeholder 5"/>
          <p:cNvSpPr>
            <a:spLocks noGrp="1"/>
          </p:cNvSpPr>
          <p:nvPr>
            <p:ph type="body" sz="quarter" idx="13"/>
          </p:nvPr>
        </p:nvSpPr>
        <p:spPr>
          <a:xfrm>
            <a:off x="3695434" y="4190878"/>
            <a:ext cx="1752473" cy="762098"/>
          </a:xfrm>
          <a:prstGeom prst="chevron">
            <a:avLst>
              <a:gd name="adj" fmla="val 29167"/>
            </a:avLst>
          </a:prstGeom>
          <a:solidFill>
            <a:srgbClr val="EAAB00"/>
          </a:solidFill>
          <a:ln>
            <a:noFill/>
          </a:ln>
        </p:spPr>
        <p:txBody>
          <a:bodyPr anchor="ctr"/>
          <a:lstStyle>
            <a:lvl1pPr algn="ctr">
              <a:defRPr>
                <a:solidFill>
                  <a:schemeClr val="bg1"/>
                </a:solidFill>
              </a:defRPr>
            </a:lvl1pPr>
            <a:lvl5pPr marL="1904878" indent="0">
              <a:buNone/>
              <a:defRPr/>
            </a:lvl5pPr>
          </a:lstStyle>
          <a:p>
            <a:pPr lvl="0"/>
            <a:r>
              <a:rPr lang="en-US"/>
              <a:t>Edit Master text styles</a:t>
            </a:r>
          </a:p>
        </p:txBody>
      </p:sp>
      <p:sp>
        <p:nvSpPr>
          <p:cNvPr id="12" name="Text Placeholder 5"/>
          <p:cNvSpPr>
            <a:spLocks noGrp="1"/>
          </p:cNvSpPr>
          <p:nvPr>
            <p:ph type="body" sz="quarter" idx="14"/>
          </p:nvPr>
        </p:nvSpPr>
        <p:spPr>
          <a:xfrm>
            <a:off x="5352663" y="4190878"/>
            <a:ext cx="1752473" cy="762098"/>
          </a:xfrm>
          <a:prstGeom prst="chevron">
            <a:avLst>
              <a:gd name="adj" fmla="val 29167"/>
            </a:avLst>
          </a:prstGeom>
          <a:solidFill>
            <a:srgbClr val="EAAB00"/>
          </a:solidFill>
          <a:ln>
            <a:noFill/>
          </a:ln>
        </p:spPr>
        <p:txBody>
          <a:bodyPr anchor="ctr"/>
          <a:lstStyle>
            <a:lvl1pPr algn="ctr">
              <a:defRPr>
                <a:solidFill>
                  <a:schemeClr val="bg1"/>
                </a:solidFill>
              </a:defRPr>
            </a:lvl1pPr>
            <a:lvl5pPr marL="1904878" indent="0">
              <a:buNone/>
              <a:defRPr/>
            </a:lvl5pPr>
          </a:lstStyle>
          <a:p>
            <a:pPr lvl="0"/>
            <a:r>
              <a:rPr lang="en-US"/>
              <a:t>Edit Master text styles</a:t>
            </a:r>
          </a:p>
        </p:txBody>
      </p:sp>
      <p:sp>
        <p:nvSpPr>
          <p:cNvPr id="13" name="Text Placeholder 5"/>
          <p:cNvSpPr>
            <a:spLocks noGrp="1"/>
          </p:cNvSpPr>
          <p:nvPr>
            <p:ph type="body" sz="quarter" idx="15"/>
          </p:nvPr>
        </p:nvSpPr>
        <p:spPr>
          <a:xfrm>
            <a:off x="7009894" y="4190878"/>
            <a:ext cx="1752473" cy="762098"/>
          </a:xfrm>
          <a:prstGeom prst="chevron">
            <a:avLst>
              <a:gd name="adj" fmla="val 29167"/>
            </a:avLst>
          </a:prstGeom>
          <a:solidFill>
            <a:srgbClr val="EAAB00"/>
          </a:solidFill>
          <a:ln>
            <a:noFill/>
          </a:ln>
        </p:spPr>
        <p:txBody>
          <a:bodyPr anchor="ctr"/>
          <a:lstStyle>
            <a:lvl1pPr algn="ctr">
              <a:defRPr>
                <a:solidFill>
                  <a:schemeClr val="bg1"/>
                </a:solidFill>
              </a:defRPr>
            </a:lvl1pPr>
            <a:lvl5pPr marL="1904878" indent="0">
              <a:buNone/>
              <a:defRPr/>
            </a:lvl5pPr>
          </a:lstStyle>
          <a:p>
            <a:pPr lvl="0"/>
            <a:r>
              <a:rPr lang="en-US"/>
              <a:t>Edit Master text styles</a:t>
            </a:r>
          </a:p>
        </p:txBody>
      </p:sp>
    </p:spTree>
    <p:custDataLst>
      <p:tags r:id="rId1"/>
    </p:custDataLst>
    <p:extLst>
      <p:ext uri="{BB962C8B-B14F-4D97-AF65-F5344CB8AC3E}">
        <p14:creationId xmlns:p14="http://schemas.microsoft.com/office/powerpoint/2010/main" val="1436598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 0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32F7047-FA35-AE4F-954C-3AB14A173E75}"/>
              </a:ext>
            </a:extLst>
          </p:cNvPr>
          <p:cNvPicPr>
            <a:picLocks noChangeAspect="1"/>
          </p:cNvPicPr>
          <p:nvPr userDrawn="1"/>
        </p:nvPicPr>
        <p:blipFill rotWithShape="1">
          <a:blip r:embed="rId2"/>
          <a:srcRect t="25667"/>
          <a:stretch/>
        </p:blipFill>
        <p:spPr>
          <a:xfrm>
            <a:off x="1" y="0"/>
            <a:ext cx="9143999" cy="5143500"/>
          </a:xfrm>
          <a:prstGeom prst="rect">
            <a:avLst/>
          </a:prstGeom>
        </p:spPr>
      </p:pic>
      <p:sp>
        <p:nvSpPr>
          <p:cNvPr id="14" name="Content Placeholder 24">
            <a:extLst>
              <a:ext uri="{FF2B5EF4-FFF2-40B4-BE49-F238E27FC236}">
                <a16:creationId xmlns:a16="http://schemas.microsoft.com/office/drawing/2014/main" id="{438219F9-1D48-7F41-88BC-622E825955F8}"/>
              </a:ext>
            </a:extLst>
          </p:cNvPr>
          <p:cNvSpPr>
            <a:spLocks noGrp="1"/>
          </p:cNvSpPr>
          <p:nvPr>
            <p:ph sz="quarter" idx="10" hasCustomPrompt="1"/>
          </p:nvPr>
        </p:nvSpPr>
        <p:spPr>
          <a:xfrm>
            <a:off x="4715288" y="1005525"/>
            <a:ext cx="2075619" cy="507120"/>
          </a:xfrm>
          <a:prstGeom prst="rect">
            <a:avLst/>
          </a:prstGeom>
        </p:spPr>
        <p:txBody>
          <a:bodyPr>
            <a:noAutofit/>
          </a:bodyPr>
          <a:lstStyle>
            <a:lvl1pPr algn="ctr">
              <a:defRPr sz="1200" b="0" i="0">
                <a:solidFill>
                  <a:srgbClr val="9E938A"/>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included here</a:t>
            </a:r>
          </a:p>
        </p:txBody>
      </p:sp>
      <p:sp>
        <p:nvSpPr>
          <p:cNvPr id="15" name="Title 1">
            <a:extLst>
              <a:ext uri="{FF2B5EF4-FFF2-40B4-BE49-F238E27FC236}">
                <a16:creationId xmlns:a16="http://schemas.microsoft.com/office/drawing/2014/main" id="{81167D04-4A8C-5C48-A8C8-74E5FED6F35D}"/>
              </a:ext>
            </a:extLst>
          </p:cNvPr>
          <p:cNvSpPr>
            <a:spLocks noGrp="1"/>
          </p:cNvSpPr>
          <p:nvPr>
            <p:ph type="ctrTitle" hasCustomPrompt="1"/>
          </p:nvPr>
        </p:nvSpPr>
        <p:spPr>
          <a:xfrm>
            <a:off x="3359148" y="1948532"/>
            <a:ext cx="4787901" cy="969832"/>
          </a:xfrm>
          <a:prstGeom prst="rect">
            <a:avLst/>
          </a:prstGeom>
        </p:spPr>
        <p:txBody>
          <a:bodyPr/>
          <a:lstStyle>
            <a:lvl1pPr algn="ctr">
              <a:lnSpc>
                <a:spcPts val="3820"/>
              </a:lnSpc>
              <a:spcBef>
                <a:spcPts val="0"/>
              </a:spcBef>
              <a:spcAft>
                <a:spcPts val="0"/>
              </a:spcAft>
              <a:defRPr sz="3600" b="0" i="0" spc="0" baseline="0">
                <a:solidFill>
                  <a:srgbClr val="EAAB00"/>
                </a:solidFill>
                <a:latin typeface="Sun Life Sans Light" panose="02000503000000020004" pitchFamily="2" charset="77"/>
                <a:cs typeface="Calibri" panose="020F0502020204030204" pitchFamily="34" charset="0"/>
              </a:defRPr>
            </a:lvl1pPr>
          </a:lstStyle>
          <a:p>
            <a:r>
              <a:rPr lang="en-CA"/>
              <a:t>Lesson name is written here</a:t>
            </a:r>
            <a:endParaRPr lang="en-US"/>
          </a:p>
        </p:txBody>
      </p:sp>
      <p:pic>
        <p:nvPicPr>
          <p:cNvPr id="6" name="Picture 5">
            <a:extLst>
              <a:ext uri="{FF2B5EF4-FFF2-40B4-BE49-F238E27FC236}">
                <a16:creationId xmlns:a16="http://schemas.microsoft.com/office/drawing/2014/main" id="{04456C1C-F51C-CD49-A478-DE0854162BFD}"/>
              </a:ext>
            </a:extLst>
          </p:cNvPr>
          <p:cNvPicPr>
            <a:picLocks noChangeAspect="1"/>
          </p:cNvPicPr>
          <p:nvPr userDrawn="1"/>
        </p:nvPicPr>
        <p:blipFill>
          <a:blip r:embed="rId3"/>
          <a:stretch>
            <a:fillRect/>
          </a:stretch>
        </p:blipFill>
        <p:spPr>
          <a:xfrm>
            <a:off x="4360424" y="3711065"/>
            <a:ext cx="2012096" cy="489428"/>
          </a:xfrm>
          <a:prstGeom prst="rect">
            <a:avLst/>
          </a:prstGeom>
        </p:spPr>
      </p:pic>
    </p:spTree>
    <p:extLst>
      <p:ext uri="{BB962C8B-B14F-4D97-AF65-F5344CB8AC3E}">
        <p14:creationId xmlns:p14="http://schemas.microsoft.com/office/powerpoint/2010/main" val="39366683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versation A - 2 Bubbles">
    <p:spTree>
      <p:nvGrpSpPr>
        <p:cNvPr id="1" name=""/>
        <p:cNvGrpSpPr/>
        <p:nvPr/>
      </p:nvGrpSpPr>
      <p:grpSpPr>
        <a:xfrm>
          <a:off x="0" y="0"/>
          <a:ext cx="0" cy="0"/>
          <a:chOff x="0" y="0"/>
          <a:chExt cx="0" cy="0"/>
        </a:xfrm>
      </p:grpSpPr>
      <p:sp>
        <p:nvSpPr>
          <p:cNvPr id="7"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8" name="Picture Placeholder 9"/>
          <p:cNvSpPr>
            <a:spLocks noGrp="1"/>
          </p:cNvSpPr>
          <p:nvPr>
            <p:ph type="pic" sz="quarter" idx="11" hasCustomPrompt="1"/>
          </p:nvPr>
        </p:nvSpPr>
        <p:spPr>
          <a:xfrm>
            <a:off x="0" y="1"/>
            <a:ext cx="4524048" cy="2524450"/>
          </a:xfrm>
          <a:solidFill>
            <a:srgbClr val="E6E6E6"/>
          </a:solidFill>
        </p:spPr>
        <p:txBody>
          <a:bodyPr anchor="t"/>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265 image</a:t>
            </a:r>
          </a:p>
        </p:txBody>
      </p:sp>
      <p:sp>
        <p:nvSpPr>
          <p:cNvPr id="9" name="Picture Placeholder 9"/>
          <p:cNvSpPr>
            <a:spLocks noGrp="1"/>
          </p:cNvSpPr>
          <p:nvPr>
            <p:ph type="pic" sz="quarter" idx="12" hasCustomPrompt="1"/>
          </p:nvPr>
        </p:nvSpPr>
        <p:spPr>
          <a:xfrm>
            <a:off x="4619951" y="2619051"/>
            <a:ext cx="4524048" cy="2524450"/>
          </a:xfrm>
          <a:solidFill>
            <a:srgbClr val="E6E6E6"/>
          </a:solidFill>
        </p:spPr>
        <p:txBody>
          <a:bodyPr/>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265 image</a:t>
            </a:r>
          </a:p>
        </p:txBody>
      </p:sp>
      <p:sp>
        <p:nvSpPr>
          <p:cNvPr id="17" name="Text Placeholder 16"/>
          <p:cNvSpPr>
            <a:spLocks noGrp="1"/>
          </p:cNvSpPr>
          <p:nvPr>
            <p:ph type="body" sz="quarter" idx="15" hasCustomPrompt="1"/>
          </p:nvPr>
        </p:nvSpPr>
        <p:spPr>
          <a:xfrm rot="5400000">
            <a:off x="4381116" y="3639066"/>
            <a:ext cx="666836" cy="476216"/>
          </a:xfrm>
          <a:prstGeom prst="triangle">
            <a:avLst/>
          </a:prstGeom>
          <a:solidFill>
            <a:srgbClr val="53565A"/>
          </a:solidFill>
          <a:ln w="76200">
            <a:solidFill>
              <a:schemeClr val="bg1"/>
            </a:solidFill>
          </a:ln>
        </p:spPr>
        <p:txBody>
          <a:bodyPr/>
          <a:lstStyle/>
          <a:p>
            <a:pPr lvl="0"/>
            <a:r>
              <a:rPr lang="en-US"/>
              <a:t> </a:t>
            </a:r>
          </a:p>
        </p:txBody>
      </p:sp>
      <p:sp>
        <p:nvSpPr>
          <p:cNvPr id="14" name="Text Placeholder 10"/>
          <p:cNvSpPr>
            <a:spLocks noGrp="1"/>
          </p:cNvSpPr>
          <p:nvPr>
            <p:ph type="body" sz="quarter" idx="14"/>
          </p:nvPr>
        </p:nvSpPr>
        <p:spPr>
          <a:xfrm>
            <a:off x="-2" y="2619051"/>
            <a:ext cx="4524048" cy="2524450"/>
          </a:xfrm>
          <a:solidFill>
            <a:srgbClr val="53565A"/>
          </a:solidFill>
        </p:spPr>
        <p:txBody>
          <a:bodyPr lIns="457200" tIns="0" rIns="457200" bIns="0" anchor="ctr"/>
          <a:lstStyle>
            <a:lvl1pPr algn="l">
              <a:defRPr>
                <a:solidFill>
                  <a:schemeClr val="bg1"/>
                </a:solidFill>
              </a:defRPr>
            </a:lvl1pPr>
          </a:lstStyle>
          <a:p>
            <a:pPr lvl="0"/>
            <a:r>
              <a:rPr lang="en-US"/>
              <a:t>Edit Master text styles</a:t>
            </a:r>
          </a:p>
        </p:txBody>
      </p:sp>
      <p:sp>
        <p:nvSpPr>
          <p:cNvPr id="18" name="Text Placeholder 16"/>
          <p:cNvSpPr>
            <a:spLocks noGrp="1"/>
          </p:cNvSpPr>
          <p:nvPr>
            <p:ph type="body" sz="quarter" idx="16" hasCustomPrompt="1"/>
          </p:nvPr>
        </p:nvSpPr>
        <p:spPr>
          <a:xfrm rot="16200000">
            <a:off x="4095387" y="1028880"/>
            <a:ext cx="666836" cy="476216"/>
          </a:xfrm>
          <a:prstGeom prst="triangle">
            <a:avLst/>
          </a:prstGeom>
          <a:solidFill>
            <a:srgbClr val="EEEEEE"/>
          </a:solidFill>
          <a:ln w="76200">
            <a:solidFill>
              <a:schemeClr val="bg1"/>
            </a:solidFill>
          </a:ln>
        </p:spPr>
        <p:txBody>
          <a:bodyPr/>
          <a:lstStyle/>
          <a:p>
            <a:pPr lvl="0"/>
            <a:r>
              <a:rPr lang="en-US"/>
              <a:t> </a:t>
            </a:r>
          </a:p>
        </p:txBody>
      </p:sp>
      <p:sp>
        <p:nvSpPr>
          <p:cNvPr id="11" name="Text Placeholder 10"/>
          <p:cNvSpPr>
            <a:spLocks noGrp="1"/>
          </p:cNvSpPr>
          <p:nvPr>
            <p:ph type="body" sz="quarter" idx="13"/>
          </p:nvPr>
        </p:nvSpPr>
        <p:spPr>
          <a:xfrm>
            <a:off x="4619291" y="0"/>
            <a:ext cx="4524048" cy="2524450"/>
          </a:xfrm>
          <a:solidFill>
            <a:srgbClr val="EEEEEE"/>
          </a:solidFill>
        </p:spPr>
        <p:txBody>
          <a:bodyPr lIns="457200" tIns="0" rIns="457200" bIns="0" anchor="ctr"/>
          <a:lstStyle>
            <a:lvl1pPr algn="l">
              <a:defRPr/>
            </a:lvl1pPr>
          </a:lstStyle>
          <a:p>
            <a:pPr lvl="0"/>
            <a:r>
              <a:rPr lang="en-US"/>
              <a:t>Edit Master text styles</a:t>
            </a:r>
          </a:p>
        </p:txBody>
      </p:sp>
    </p:spTree>
    <p:custDataLst>
      <p:tags r:id="rId1"/>
    </p:custDataLst>
    <p:extLst>
      <p:ext uri="{BB962C8B-B14F-4D97-AF65-F5344CB8AC3E}">
        <p14:creationId xmlns:p14="http://schemas.microsoft.com/office/powerpoint/2010/main" val="4131053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versation A - 3 Bubbles">
    <p:spTree>
      <p:nvGrpSpPr>
        <p:cNvPr id="1" name=""/>
        <p:cNvGrpSpPr/>
        <p:nvPr/>
      </p:nvGrpSpPr>
      <p:grpSpPr>
        <a:xfrm>
          <a:off x="0" y="0"/>
          <a:ext cx="0" cy="0"/>
          <a:chOff x="0" y="0"/>
          <a:chExt cx="0" cy="0"/>
        </a:xfrm>
      </p:grpSpPr>
      <p:sp>
        <p:nvSpPr>
          <p:cNvPr id="7"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8" name="Picture Placeholder 9"/>
          <p:cNvSpPr>
            <a:spLocks noGrp="1"/>
          </p:cNvSpPr>
          <p:nvPr>
            <p:ph type="pic" sz="quarter" idx="11" hasCustomPrompt="1"/>
          </p:nvPr>
        </p:nvSpPr>
        <p:spPr>
          <a:xfrm>
            <a:off x="0" y="1"/>
            <a:ext cx="4524048" cy="1648037"/>
          </a:xfrm>
          <a:solidFill>
            <a:srgbClr val="E6E6E6"/>
          </a:solidFill>
        </p:spPr>
        <p:txBody>
          <a:bodyPr anchor="t"/>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9" name="Picture Placeholder 9"/>
          <p:cNvSpPr>
            <a:spLocks noGrp="1"/>
          </p:cNvSpPr>
          <p:nvPr>
            <p:ph type="pic" sz="quarter" idx="12" hasCustomPrompt="1"/>
          </p:nvPr>
        </p:nvSpPr>
        <p:spPr>
          <a:xfrm>
            <a:off x="4619951" y="1743300"/>
            <a:ext cx="4524048" cy="1648037"/>
          </a:xfrm>
          <a:solidFill>
            <a:srgbClr val="E6E6E6"/>
          </a:solidFill>
        </p:spPr>
        <p:txBody>
          <a:bodyPr/>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17" name="Text Placeholder 16"/>
          <p:cNvSpPr>
            <a:spLocks noGrp="1"/>
          </p:cNvSpPr>
          <p:nvPr>
            <p:ph type="body" sz="quarter" idx="15" hasCustomPrompt="1"/>
          </p:nvPr>
        </p:nvSpPr>
        <p:spPr>
          <a:xfrm rot="5400000">
            <a:off x="4381116" y="2329210"/>
            <a:ext cx="666836" cy="476216"/>
          </a:xfrm>
          <a:prstGeom prst="triangle">
            <a:avLst/>
          </a:prstGeom>
          <a:solidFill>
            <a:srgbClr val="53565A"/>
          </a:solidFill>
          <a:ln w="76200">
            <a:solidFill>
              <a:schemeClr val="bg1"/>
            </a:solidFill>
          </a:ln>
        </p:spPr>
        <p:txBody>
          <a:bodyPr/>
          <a:lstStyle/>
          <a:p>
            <a:pPr lvl="0"/>
            <a:r>
              <a:rPr lang="en-US"/>
              <a:t> </a:t>
            </a:r>
          </a:p>
        </p:txBody>
      </p:sp>
      <p:sp>
        <p:nvSpPr>
          <p:cNvPr id="14" name="Text Placeholder 10"/>
          <p:cNvSpPr>
            <a:spLocks noGrp="1"/>
          </p:cNvSpPr>
          <p:nvPr>
            <p:ph type="body" sz="quarter" idx="14"/>
          </p:nvPr>
        </p:nvSpPr>
        <p:spPr>
          <a:xfrm>
            <a:off x="-2" y="1743300"/>
            <a:ext cx="4524048" cy="1648037"/>
          </a:xfrm>
          <a:solidFill>
            <a:srgbClr val="53565A"/>
          </a:solidFill>
        </p:spPr>
        <p:txBody>
          <a:bodyPr lIns="457200" tIns="0" rIns="457200" bIns="0" anchor="ctr"/>
          <a:lstStyle>
            <a:lvl1pPr algn="l">
              <a:defRPr>
                <a:solidFill>
                  <a:schemeClr val="bg1"/>
                </a:solidFill>
              </a:defRPr>
            </a:lvl1pPr>
          </a:lstStyle>
          <a:p>
            <a:pPr lvl="0"/>
            <a:r>
              <a:rPr lang="en-US"/>
              <a:t>Edit Master text styles</a:t>
            </a:r>
          </a:p>
        </p:txBody>
      </p:sp>
      <p:sp>
        <p:nvSpPr>
          <p:cNvPr id="18" name="Text Placeholder 16"/>
          <p:cNvSpPr>
            <a:spLocks noGrp="1"/>
          </p:cNvSpPr>
          <p:nvPr>
            <p:ph type="body" sz="quarter" idx="16" hasCustomPrompt="1"/>
          </p:nvPr>
        </p:nvSpPr>
        <p:spPr>
          <a:xfrm rot="16200000">
            <a:off x="4095387" y="585910"/>
            <a:ext cx="666836" cy="476216"/>
          </a:xfrm>
          <a:prstGeom prst="triangle">
            <a:avLst/>
          </a:prstGeom>
          <a:solidFill>
            <a:srgbClr val="EEEEEE"/>
          </a:solidFill>
          <a:ln w="76200">
            <a:solidFill>
              <a:schemeClr val="bg1"/>
            </a:solidFill>
          </a:ln>
        </p:spPr>
        <p:txBody>
          <a:bodyPr/>
          <a:lstStyle/>
          <a:p>
            <a:pPr lvl="0"/>
            <a:r>
              <a:rPr lang="en-US"/>
              <a:t> </a:t>
            </a:r>
          </a:p>
        </p:txBody>
      </p:sp>
      <p:sp>
        <p:nvSpPr>
          <p:cNvPr id="11" name="Text Placeholder 10"/>
          <p:cNvSpPr>
            <a:spLocks noGrp="1"/>
          </p:cNvSpPr>
          <p:nvPr>
            <p:ph type="body" sz="quarter" idx="13"/>
          </p:nvPr>
        </p:nvSpPr>
        <p:spPr>
          <a:xfrm>
            <a:off x="4619291" y="1"/>
            <a:ext cx="4524048" cy="1648037"/>
          </a:xfrm>
          <a:solidFill>
            <a:srgbClr val="EEEEEE"/>
          </a:solidFill>
        </p:spPr>
        <p:txBody>
          <a:bodyPr lIns="457200" tIns="0" rIns="457200" bIns="0" anchor="ctr"/>
          <a:lstStyle>
            <a:lvl1pPr algn="l">
              <a:defRPr/>
            </a:lvl1pPr>
          </a:lstStyle>
          <a:p>
            <a:pPr lvl="0"/>
            <a:r>
              <a:rPr lang="en-US"/>
              <a:t>Edit Master text styles</a:t>
            </a:r>
          </a:p>
        </p:txBody>
      </p:sp>
      <p:sp>
        <p:nvSpPr>
          <p:cNvPr id="10" name="Picture Placeholder 9"/>
          <p:cNvSpPr>
            <a:spLocks noGrp="1"/>
          </p:cNvSpPr>
          <p:nvPr>
            <p:ph type="pic" sz="quarter" idx="17" hasCustomPrompt="1"/>
          </p:nvPr>
        </p:nvSpPr>
        <p:spPr>
          <a:xfrm>
            <a:off x="-2" y="3486599"/>
            <a:ext cx="4524048" cy="1648037"/>
          </a:xfrm>
          <a:solidFill>
            <a:srgbClr val="E6E6E6"/>
          </a:solidFill>
        </p:spPr>
        <p:txBody>
          <a:bodyPr anchor="t"/>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12" name="Text Placeholder 16"/>
          <p:cNvSpPr>
            <a:spLocks noGrp="1"/>
          </p:cNvSpPr>
          <p:nvPr>
            <p:ph type="body" sz="quarter" idx="18" hasCustomPrompt="1"/>
          </p:nvPr>
        </p:nvSpPr>
        <p:spPr>
          <a:xfrm rot="16200000">
            <a:off x="4095385" y="4072508"/>
            <a:ext cx="666836" cy="476216"/>
          </a:xfrm>
          <a:prstGeom prst="triangle">
            <a:avLst/>
          </a:prstGeom>
          <a:solidFill>
            <a:srgbClr val="EEEEEE"/>
          </a:solidFill>
          <a:ln w="76200">
            <a:solidFill>
              <a:schemeClr val="bg1"/>
            </a:solidFill>
          </a:ln>
        </p:spPr>
        <p:txBody>
          <a:bodyPr/>
          <a:lstStyle/>
          <a:p>
            <a:pPr lvl="0"/>
            <a:r>
              <a:rPr lang="en-US"/>
              <a:t> </a:t>
            </a:r>
          </a:p>
        </p:txBody>
      </p:sp>
      <p:sp>
        <p:nvSpPr>
          <p:cNvPr id="13" name="Text Placeholder 10"/>
          <p:cNvSpPr>
            <a:spLocks noGrp="1"/>
          </p:cNvSpPr>
          <p:nvPr>
            <p:ph type="body" sz="quarter" idx="19"/>
          </p:nvPr>
        </p:nvSpPr>
        <p:spPr>
          <a:xfrm>
            <a:off x="4619290" y="3486598"/>
            <a:ext cx="4524048" cy="1648037"/>
          </a:xfrm>
          <a:solidFill>
            <a:srgbClr val="EEEEEE"/>
          </a:solidFill>
        </p:spPr>
        <p:txBody>
          <a:bodyPr lIns="457200" tIns="0" rIns="457200" bIns="0" anchor="ctr"/>
          <a:lstStyle>
            <a:lvl1pPr algn="l">
              <a:defRPr/>
            </a:lvl1pPr>
          </a:lstStyle>
          <a:p>
            <a:pPr lvl="0"/>
            <a:r>
              <a:rPr lang="en-US"/>
              <a:t>Edit Master text styles</a:t>
            </a:r>
          </a:p>
        </p:txBody>
      </p:sp>
    </p:spTree>
    <p:custDataLst>
      <p:tags r:id="rId1"/>
    </p:custDataLst>
    <p:extLst>
      <p:ext uri="{BB962C8B-B14F-4D97-AF65-F5344CB8AC3E}">
        <p14:creationId xmlns:p14="http://schemas.microsoft.com/office/powerpoint/2010/main" val="26168945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versation B - 2 Bubbles">
    <p:spTree>
      <p:nvGrpSpPr>
        <p:cNvPr id="1" name=""/>
        <p:cNvGrpSpPr/>
        <p:nvPr/>
      </p:nvGrpSpPr>
      <p:grpSpPr>
        <a:xfrm>
          <a:off x="0" y="0"/>
          <a:ext cx="0" cy="0"/>
          <a:chOff x="0" y="0"/>
          <a:chExt cx="0" cy="0"/>
        </a:xfrm>
      </p:grpSpPr>
      <p:sp>
        <p:nvSpPr>
          <p:cNvPr id="7"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8" name="Picture Placeholder 9"/>
          <p:cNvSpPr>
            <a:spLocks noGrp="1"/>
          </p:cNvSpPr>
          <p:nvPr>
            <p:ph type="pic" sz="quarter" idx="11" hasCustomPrompt="1"/>
          </p:nvPr>
        </p:nvSpPr>
        <p:spPr>
          <a:xfrm>
            <a:off x="0" y="2617645"/>
            <a:ext cx="4524048" cy="2524450"/>
          </a:xfrm>
          <a:solidFill>
            <a:srgbClr val="E6E6E6"/>
          </a:solidFill>
        </p:spPr>
        <p:txBody>
          <a:bodyPr anchor="t"/>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265 image</a:t>
            </a:r>
          </a:p>
        </p:txBody>
      </p:sp>
      <p:sp>
        <p:nvSpPr>
          <p:cNvPr id="9" name="Picture Placeholder 9"/>
          <p:cNvSpPr>
            <a:spLocks noGrp="1"/>
          </p:cNvSpPr>
          <p:nvPr>
            <p:ph type="pic" sz="quarter" idx="12" hasCustomPrompt="1"/>
          </p:nvPr>
        </p:nvSpPr>
        <p:spPr>
          <a:xfrm>
            <a:off x="4619951" y="1414"/>
            <a:ext cx="4524048" cy="2524450"/>
          </a:xfrm>
          <a:solidFill>
            <a:srgbClr val="E6E6E6"/>
          </a:solidFill>
        </p:spPr>
        <p:txBody>
          <a:bodyPr/>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265 image</a:t>
            </a:r>
          </a:p>
        </p:txBody>
      </p:sp>
      <p:sp>
        <p:nvSpPr>
          <p:cNvPr id="17" name="Text Placeholder 16"/>
          <p:cNvSpPr>
            <a:spLocks noGrp="1"/>
          </p:cNvSpPr>
          <p:nvPr>
            <p:ph type="body" sz="quarter" idx="15" hasCustomPrompt="1"/>
          </p:nvPr>
        </p:nvSpPr>
        <p:spPr>
          <a:xfrm rot="5400000">
            <a:off x="4381116" y="1025530"/>
            <a:ext cx="666836" cy="476216"/>
          </a:xfrm>
          <a:prstGeom prst="triangle">
            <a:avLst/>
          </a:prstGeom>
          <a:solidFill>
            <a:srgbClr val="53565A"/>
          </a:solidFill>
          <a:ln w="76200">
            <a:solidFill>
              <a:schemeClr val="bg1"/>
            </a:solidFill>
          </a:ln>
        </p:spPr>
        <p:txBody>
          <a:bodyPr/>
          <a:lstStyle/>
          <a:p>
            <a:pPr lvl="0"/>
            <a:r>
              <a:rPr lang="en-US"/>
              <a:t> </a:t>
            </a:r>
          </a:p>
        </p:txBody>
      </p:sp>
      <p:sp>
        <p:nvSpPr>
          <p:cNvPr id="14" name="Text Placeholder 10"/>
          <p:cNvSpPr>
            <a:spLocks noGrp="1"/>
          </p:cNvSpPr>
          <p:nvPr>
            <p:ph type="body" sz="quarter" idx="14"/>
          </p:nvPr>
        </p:nvSpPr>
        <p:spPr>
          <a:xfrm>
            <a:off x="-2" y="1414"/>
            <a:ext cx="4524048" cy="2524450"/>
          </a:xfrm>
          <a:solidFill>
            <a:srgbClr val="53565A"/>
          </a:solidFill>
        </p:spPr>
        <p:txBody>
          <a:bodyPr lIns="457200" tIns="0" rIns="457200" bIns="0" anchor="ctr"/>
          <a:lstStyle>
            <a:lvl1pPr algn="l">
              <a:defRPr>
                <a:solidFill>
                  <a:schemeClr val="bg1"/>
                </a:solidFill>
              </a:defRPr>
            </a:lvl1pPr>
          </a:lstStyle>
          <a:p>
            <a:pPr lvl="0"/>
            <a:r>
              <a:rPr lang="en-US"/>
              <a:t>Edit Master text styles</a:t>
            </a:r>
          </a:p>
        </p:txBody>
      </p:sp>
      <p:sp>
        <p:nvSpPr>
          <p:cNvPr id="18" name="Text Placeholder 16"/>
          <p:cNvSpPr>
            <a:spLocks noGrp="1"/>
          </p:cNvSpPr>
          <p:nvPr>
            <p:ph type="body" sz="quarter" idx="16" hasCustomPrompt="1"/>
          </p:nvPr>
        </p:nvSpPr>
        <p:spPr>
          <a:xfrm rot="16200000">
            <a:off x="4095387" y="3648592"/>
            <a:ext cx="666836" cy="476216"/>
          </a:xfrm>
          <a:prstGeom prst="triangle">
            <a:avLst/>
          </a:prstGeom>
          <a:solidFill>
            <a:srgbClr val="EEEEEE"/>
          </a:solidFill>
          <a:ln w="76200">
            <a:solidFill>
              <a:schemeClr val="bg1"/>
            </a:solidFill>
          </a:ln>
        </p:spPr>
        <p:txBody>
          <a:bodyPr/>
          <a:lstStyle/>
          <a:p>
            <a:pPr lvl="0"/>
            <a:r>
              <a:rPr lang="en-US"/>
              <a:t> </a:t>
            </a:r>
          </a:p>
        </p:txBody>
      </p:sp>
      <p:sp>
        <p:nvSpPr>
          <p:cNvPr id="11" name="Text Placeholder 10"/>
          <p:cNvSpPr>
            <a:spLocks noGrp="1"/>
          </p:cNvSpPr>
          <p:nvPr>
            <p:ph type="body" sz="quarter" idx="13"/>
          </p:nvPr>
        </p:nvSpPr>
        <p:spPr>
          <a:xfrm>
            <a:off x="4619291" y="2617644"/>
            <a:ext cx="4524048" cy="2524450"/>
          </a:xfrm>
          <a:solidFill>
            <a:srgbClr val="EEEEEE"/>
          </a:solidFill>
        </p:spPr>
        <p:txBody>
          <a:bodyPr lIns="457200" tIns="0" rIns="457200" bIns="0" anchor="ctr"/>
          <a:lstStyle>
            <a:lvl1pPr algn="l">
              <a:defRPr/>
            </a:lvl1pPr>
          </a:lstStyle>
          <a:p>
            <a:pPr lvl="0"/>
            <a:r>
              <a:rPr lang="en-US"/>
              <a:t>Edit Master text styles</a:t>
            </a:r>
          </a:p>
        </p:txBody>
      </p:sp>
    </p:spTree>
    <p:custDataLst>
      <p:tags r:id="rId1"/>
    </p:custDataLst>
    <p:extLst>
      <p:ext uri="{BB962C8B-B14F-4D97-AF65-F5344CB8AC3E}">
        <p14:creationId xmlns:p14="http://schemas.microsoft.com/office/powerpoint/2010/main" val="32239480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versation B - 3 Bubbles">
    <p:spTree>
      <p:nvGrpSpPr>
        <p:cNvPr id="1" name=""/>
        <p:cNvGrpSpPr/>
        <p:nvPr/>
      </p:nvGrpSpPr>
      <p:grpSpPr>
        <a:xfrm>
          <a:off x="0" y="0"/>
          <a:ext cx="0" cy="0"/>
          <a:chOff x="0" y="0"/>
          <a:chExt cx="0" cy="0"/>
        </a:xfrm>
      </p:grpSpPr>
      <p:sp>
        <p:nvSpPr>
          <p:cNvPr id="7"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
        <p:nvSpPr>
          <p:cNvPr id="8" name="Picture Placeholder 9"/>
          <p:cNvSpPr>
            <a:spLocks noGrp="1"/>
          </p:cNvSpPr>
          <p:nvPr>
            <p:ph type="pic" sz="quarter" idx="11" hasCustomPrompt="1"/>
          </p:nvPr>
        </p:nvSpPr>
        <p:spPr>
          <a:xfrm>
            <a:off x="0" y="1743300"/>
            <a:ext cx="4524048" cy="1648037"/>
          </a:xfrm>
          <a:solidFill>
            <a:srgbClr val="E6E6E6"/>
          </a:solidFill>
        </p:spPr>
        <p:txBody>
          <a:bodyPr anchor="t"/>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9" name="Picture Placeholder 9"/>
          <p:cNvSpPr>
            <a:spLocks noGrp="1"/>
          </p:cNvSpPr>
          <p:nvPr>
            <p:ph type="pic" sz="quarter" idx="12" hasCustomPrompt="1"/>
          </p:nvPr>
        </p:nvSpPr>
        <p:spPr>
          <a:xfrm>
            <a:off x="4619951" y="3734"/>
            <a:ext cx="4524048" cy="1648037"/>
          </a:xfrm>
          <a:solidFill>
            <a:srgbClr val="E6E6E6"/>
          </a:solidFill>
        </p:spPr>
        <p:txBody>
          <a:bodyPr/>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17" name="Text Placeholder 16"/>
          <p:cNvSpPr>
            <a:spLocks noGrp="1"/>
          </p:cNvSpPr>
          <p:nvPr>
            <p:ph type="body" sz="quarter" idx="15" hasCustomPrompt="1"/>
          </p:nvPr>
        </p:nvSpPr>
        <p:spPr>
          <a:xfrm rot="5400000">
            <a:off x="4381116" y="589645"/>
            <a:ext cx="666836" cy="476216"/>
          </a:xfrm>
          <a:prstGeom prst="triangle">
            <a:avLst/>
          </a:prstGeom>
          <a:solidFill>
            <a:srgbClr val="53565A"/>
          </a:solidFill>
          <a:ln w="76200">
            <a:solidFill>
              <a:schemeClr val="bg1"/>
            </a:solidFill>
          </a:ln>
        </p:spPr>
        <p:txBody>
          <a:bodyPr/>
          <a:lstStyle/>
          <a:p>
            <a:pPr lvl="0"/>
            <a:r>
              <a:rPr lang="en-US"/>
              <a:t> </a:t>
            </a:r>
          </a:p>
        </p:txBody>
      </p:sp>
      <p:sp>
        <p:nvSpPr>
          <p:cNvPr id="14" name="Text Placeholder 10"/>
          <p:cNvSpPr>
            <a:spLocks noGrp="1"/>
          </p:cNvSpPr>
          <p:nvPr>
            <p:ph type="body" sz="quarter" idx="14"/>
          </p:nvPr>
        </p:nvSpPr>
        <p:spPr>
          <a:xfrm>
            <a:off x="-2" y="3734"/>
            <a:ext cx="4524048" cy="1648037"/>
          </a:xfrm>
          <a:solidFill>
            <a:srgbClr val="53565A"/>
          </a:solidFill>
        </p:spPr>
        <p:txBody>
          <a:bodyPr lIns="457200" tIns="0" rIns="457200" bIns="0" anchor="ctr"/>
          <a:lstStyle>
            <a:lvl1pPr algn="l">
              <a:defRPr>
                <a:solidFill>
                  <a:schemeClr val="bg1"/>
                </a:solidFill>
              </a:defRPr>
            </a:lvl1pPr>
          </a:lstStyle>
          <a:p>
            <a:pPr lvl="0"/>
            <a:r>
              <a:rPr lang="en-US"/>
              <a:t>Edit Master text styles</a:t>
            </a:r>
          </a:p>
        </p:txBody>
      </p:sp>
      <p:sp>
        <p:nvSpPr>
          <p:cNvPr id="18" name="Text Placeholder 16"/>
          <p:cNvSpPr>
            <a:spLocks noGrp="1"/>
          </p:cNvSpPr>
          <p:nvPr>
            <p:ph type="body" sz="quarter" idx="16" hasCustomPrompt="1"/>
          </p:nvPr>
        </p:nvSpPr>
        <p:spPr>
          <a:xfrm rot="16200000">
            <a:off x="4095387" y="2333757"/>
            <a:ext cx="666836" cy="476216"/>
          </a:xfrm>
          <a:prstGeom prst="triangle">
            <a:avLst/>
          </a:prstGeom>
          <a:solidFill>
            <a:srgbClr val="EEEEEE"/>
          </a:solidFill>
          <a:ln w="76200">
            <a:solidFill>
              <a:schemeClr val="bg1"/>
            </a:solidFill>
          </a:ln>
        </p:spPr>
        <p:txBody>
          <a:bodyPr/>
          <a:lstStyle/>
          <a:p>
            <a:pPr lvl="0"/>
            <a:r>
              <a:rPr lang="en-US"/>
              <a:t> </a:t>
            </a:r>
          </a:p>
        </p:txBody>
      </p:sp>
      <p:sp>
        <p:nvSpPr>
          <p:cNvPr id="11" name="Text Placeholder 10"/>
          <p:cNvSpPr>
            <a:spLocks noGrp="1"/>
          </p:cNvSpPr>
          <p:nvPr>
            <p:ph type="body" sz="quarter" idx="13"/>
          </p:nvPr>
        </p:nvSpPr>
        <p:spPr>
          <a:xfrm>
            <a:off x="4619291" y="1743300"/>
            <a:ext cx="4524048" cy="1648037"/>
          </a:xfrm>
          <a:solidFill>
            <a:srgbClr val="EEEEEE"/>
          </a:solidFill>
        </p:spPr>
        <p:txBody>
          <a:bodyPr lIns="457200" tIns="0" rIns="457200" bIns="0" anchor="ctr"/>
          <a:lstStyle>
            <a:lvl1pPr algn="l">
              <a:defRPr/>
            </a:lvl1pPr>
          </a:lstStyle>
          <a:p>
            <a:pPr lvl="0"/>
            <a:r>
              <a:rPr lang="en-US"/>
              <a:t>Edit Master text styles</a:t>
            </a:r>
          </a:p>
        </p:txBody>
      </p:sp>
      <p:sp>
        <p:nvSpPr>
          <p:cNvPr id="15" name="Picture Placeholder 9"/>
          <p:cNvSpPr>
            <a:spLocks noGrp="1"/>
          </p:cNvSpPr>
          <p:nvPr>
            <p:ph type="pic" sz="quarter" idx="17" hasCustomPrompt="1"/>
          </p:nvPr>
        </p:nvSpPr>
        <p:spPr>
          <a:xfrm>
            <a:off x="4619291" y="3486599"/>
            <a:ext cx="4524048" cy="1648037"/>
          </a:xfrm>
          <a:solidFill>
            <a:srgbClr val="E6E6E6"/>
          </a:solidFill>
        </p:spPr>
        <p:txBody>
          <a:bodyPr/>
          <a:lstStyle>
            <a:lvl1pPr marL="0" marR="0" indent="0" algn="ctr"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475 x 173 image</a:t>
            </a:r>
          </a:p>
        </p:txBody>
      </p:sp>
      <p:sp>
        <p:nvSpPr>
          <p:cNvPr id="16" name="Text Placeholder 16"/>
          <p:cNvSpPr>
            <a:spLocks noGrp="1"/>
          </p:cNvSpPr>
          <p:nvPr>
            <p:ph type="body" sz="quarter" idx="18" hasCustomPrompt="1"/>
          </p:nvPr>
        </p:nvSpPr>
        <p:spPr>
          <a:xfrm rot="5400000">
            <a:off x="4380456" y="4081374"/>
            <a:ext cx="666836" cy="476216"/>
          </a:xfrm>
          <a:prstGeom prst="triangle">
            <a:avLst/>
          </a:prstGeom>
          <a:solidFill>
            <a:srgbClr val="53565A"/>
          </a:solidFill>
          <a:ln w="76200">
            <a:solidFill>
              <a:schemeClr val="bg1"/>
            </a:solidFill>
          </a:ln>
        </p:spPr>
        <p:txBody>
          <a:bodyPr/>
          <a:lstStyle/>
          <a:p>
            <a:pPr lvl="0"/>
            <a:r>
              <a:rPr lang="en-US"/>
              <a:t> </a:t>
            </a:r>
          </a:p>
        </p:txBody>
      </p:sp>
      <p:sp>
        <p:nvSpPr>
          <p:cNvPr id="19" name="Text Placeholder 10"/>
          <p:cNvSpPr>
            <a:spLocks noGrp="1"/>
          </p:cNvSpPr>
          <p:nvPr>
            <p:ph type="body" sz="quarter" idx="19"/>
          </p:nvPr>
        </p:nvSpPr>
        <p:spPr>
          <a:xfrm>
            <a:off x="-662" y="3486599"/>
            <a:ext cx="4524048" cy="1648037"/>
          </a:xfrm>
          <a:solidFill>
            <a:srgbClr val="53565A"/>
          </a:solidFill>
        </p:spPr>
        <p:txBody>
          <a:bodyPr lIns="457200" tIns="0" rIns="457200" bIns="0" anchor="ctr"/>
          <a:lstStyle>
            <a:lvl1pPr algn="l">
              <a:defRPr>
                <a:solidFill>
                  <a:schemeClr val="bg1"/>
                </a:solidFill>
              </a:defRPr>
            </a:lvl1pPr>
          </a:lstStyle>
          <a:p>
            <a:pPr lvl="0"/>
            <a:r>
              <a:rPr lang="en-US"/>
              <a:t>Edit Master text styles</a:t>
            </a:r>
          </a:p>
        </p:txBody>
      </p:sp>
    </p:spTree>
    <p:custDataLst>
      <p:tags r:id="rId1"/>
    </p:custDataLst>
    <p:extLst>
      <p:ext uri="{BB962C8B-B14F-4D97-AF65-F5344CB8AC3E}">
        <p14:creationId xmlns:p14="http://schemas.microsoft.com/office/powerpoint/2010/main" val="36122454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ll Content - Card">
    <p:bg>
      <p:bgPr>
        <a:solidFill>
          <a:srgbClr val="EEEEEE"/>
        </a:solidFill>
        <a:effectLst/>
      </p:bgPr>
    </p:bg>
    <p:spTree>
      <p:nvGrpSpPr>
        <p:cNvPr id="1" name=""/>
        <p:cNvGrpSpPr/>
        <p:nvPr/>
      </p:nvGrpSpPr>
      <p:grpSpPr>
        <a:xfrm>
          <a:off x="0" y="0"/>
          <a:ext cx="0" cy="0"/>
          <a:chOff x="0" y="0"/>
          <a:chExt cx="0" cy="0"/>
        </a:xfrm>
      </p:grpSpPr>
      <p:sp>
        <p:nvSpPr>
          <p:cNvPr id="11" name="Rectangle 10"/>
          <p:cNvSpPr/>
          <p:nvPr userDrawn="1"/>
        </p:nvSpPr>
        <p:spPr>
          <a:xfrm>
            <a:off x="380972" y="381050"/>
            <a:ext cx="8381394" cy="4382063"/>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solidFill>
                <a:schemeClr val="tx1"/>
              </a:solidFill>
            </a:endParaRPr>
          </a:p>
        </p:txBody>
      </p:sp>
      <p:sp>
        <p:nvSpPr>
          <p:cNvPr id="2" name="Title 1"/>
          <p:cNvSpPr>
            <a:spLocks noGrp="1"/>
          </p:cNvSpPr>
          <p:nvPr>
            <p:ph type="ctrTitle"/>
          </p:nvPr>
        </p:nvSpPr>
        <p:spPr>
          <a:xfrm>
            <a:off x="380972" y="381049"/>
            <a:ext cx="8381394"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380972" y="1047885"/>
            <a:ext cx="8381394" cy="3715228"/>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Tree>
    <p:custDataLst>
      <p:tags r:id="rId1"/>
    </p:custDataLst>
    <p:extLst>
      <p:ext uri="{BB962C8B-B14F-4D97-AF65-F5344CB8AC3E}">
        <p14:creationId xmlns:p14="http://schemas.microsoft.com/office/powerpoint/2010/main" val="7379157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Half Content - Card">
    <p:bg>
      <p:bgPr>
        <a:solidFill>
          <a:srgbClr val="EEEEEE"/>
        </a:solidFill>
        <a:effectLst/>
      </p:bgPr>
    </p:bg>
    <p:spTree>
      <p:nvGrpSpPr>
        <p:cNvPr id="1" name=""/>
        <p:cNvGrpSpPr/>
        <p:nvPr/>
      </p:nvGrpSpPr>
      <p:grpSpPr>
        <a:xfrm>
          <a:off x="0" y="0"/>
          <a:ext cx="0" cy="0"/>
          <a:chOff x="0" y="0"/>
          <a:chExt cx="0" cy="0"/>
        </a:xfrm>
      </p:grpSpPr>
      <p:sp>
        <p:nvSpPr>
          <p:cNvPr id="11" name="Rectangle 10"/>
          <p:cNvSpPr/>
          <p:nvPr userDrawn="1"/>
        </p:nvSpPr>
        <p:spPr>
          <a:xfrm>
            <a:off x="380973" y="381050"/>
            <a:ext cx="3809725" cy="4382063"/>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380973" y="381049"/>
            <a:ext cx="3809725"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380973" y="1047885"/>
            <a:ext cx="3809725" cy="3715228"/>
          </a:xfrm>
        </p:spPr>
        <p:txBody>
          <a:bodyPr lIns="182880" tIns="182880" rIns="182880" bIns="182880">
            <a:noAutofit/>
          </a:bodyPr>
          <a:lstStyle>
            <a:lvl1pPr marL="0" indent="0">
              <a:lnSpc>
                <a:spcPct val="100000"/>
              </a:lnSpc>
              <a:spcBef>
                <a:spcPts val="0"/>
              </a:spcBef>
              <a:buFont typeface="Arial" panose="020B0604020202020204" pitchFamily="34" charset="0"/>
              <a:buNone/>
              <a:defRPr sz="1458" baseline="0">
                <a:solidFill>
                  <a:srgbClr val="53565A"/>
                </a:solidFill>
              </a:defRPr>
            </a:lvl1pPr>
            <a:lvl2pPr marL="238110" indent="-238110">
              <a:buFont typeface="Arial" panose="020B0604020202020204" pitchFamily="34" charset="0"/>
              <a:buChar char="•"/>
              <a:defRPr sz="1458">
                <a:solidFill>
                  <a:srgbClr val="53565A"/>
                </a:solidFill>
              </a:defRPr>
            </a:lvl2pPr>
          </a:lstStyle>
          <a:p>
            <a:pPr lvl="0"/>
            <a:r>
              <a:rPr lang="en-US"/>
              <a:t>Edit Master text styles</a:t>
            </a:r>
          </a:p>
        </p:txBody>
      </p:sp>
      <p:sp>
        <p:nvSpPr>
          <p:cNvPr id="10" name="Picture Placeholder 9"/>
          <p:cNvSpPr>
            <a:spLocks noGrp="1"/>
          </p:cNvSpPr>
          <p:nvPr>
            <p:ph type="pic" sz="quarter" idx="11" hasCustomPrompt="1"/>
          </p:nvPr>
        </p:nvSpPr>
        <p:spPr>
          <a:xfrm>
            <a:off x="4571670" y="1"/>
            <a:ext cx="4571669" cy="5143499"/>
          </a:xfrm>
          <a:solidFill>
            <a:srgbClr val="E6E6E6"/>
          </a:solidFill>
        </p:spPr>
        <p:txBody>
          <a:bodyPr/>
          <a:lstStyle>
            <a:lvl1pPr>
              <a:defRPr baseline="0">
                <a:solidFill>
                  <a:srgbClr val="53565A"/>
                </a:solidFill>
              </a:defRPr>
            </a:lvl1pPr>
          </a:lstStyle>
          <a:p>
            <a:r>
              <a:rPr lang="en-US" dirty="0"/>
              <a:t>480 x 540 image</a:t>
            </a:r>
          </a:p>
        </p:txBody>
      </p:sp>
    </p:spTree>
    <p:custDataLst>
      <p:tags r:id="rId1"/>
    </p:custDataLst>
    <p:extLst>
      <p:ext uri="{BB962C8B-B14F-4D97-AF65-F5344CB8AC3E}">
        <p14:creationId xmlns:p14="http://schemas.microsoft.com/office/powerpoint/2010/main" val="38695656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Half Content - Card">
    <p:bg>
      <p:bgPr>
        <a:solidFill>
          <a:srgbClr val="D6D7D8"/>
        </a:solidFill>
        <a:effectLst/>
      </p:bgPr>
    </p:bg>
    <p:spTree>
      <p:nvGrpSpPr>
        <p:cNvPr id="1" name=""/>
        <p:cNvGrpSpPr/>
        <p:nvPr/>
      </p:nvGrpSpPr>
      <p:grpSpPr>
        <a:xfrm>
          <a:off x="0" y="0"/>
          <a:ext cx="0" cy="0"/>
          <a:chOff x="0" y="0"/>
          <a:chExt cx="0" cy="0"/>
        </a:xfrm>
      </p:grpSpPr>
      <p:sp>
        <p:nvSpPr>
          <p:cNvPr id="11" name="Rectangle 10"/>
          <p:cNvSpPr/>
          <p:nvPr userDrawn="1"/>
        </p:nvSpPr>
        <p:spPr>
          <a:xfrm>
            <a:off x="380973" y="381050"/>
            <a:ext cx="8317163" cy="4382063"/>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6" name="Title 12"/>
          <p:cNvSpPr>
            <a:spLocks noGrp="1"/>
          </p:cNvSpPr>
          <p:nvPr>
            <p:ph type="title"/>
          </p:nvPr>
        </p:nvSpPr>
        <p:spPr>
          <a:xfrm>
            <a:off x="627232" y="639460"/>
            <a:ext cx="4932647" cy="581025"/>
          </a:xfrm>
        </p:spPr>
        <p:txBody>
          <a:bodyPr/>
          <a:lstStyle/>
          <a:p>
            <a:r>
              <a:rPr lang="en-US"/>
              <a:t>Online Resource</a:t>
            </a:r>
            <a:endParaRPr lang="en-CA"/>
          </a:p>
        </p:txBody>
      </p:sp>
      <p:sp>
        <p:nvSpPr>
          <p:cNvPr id="7" name="Content Placeholder 14"/>
          <p:cNvSpPr>
            <a:spLocks noGrp="1"/>
          </p:cNvSpPr>
          <p:nvPr>
            <p:ph sz="quarter" idx="13"/>
          </p:nvPr>
        </p:nvSpPr>
        <p:spPr>
          <a:xfrm>
            <a:off x="627233" y="1782674"/>
            <a:ext cx="4932646" cy="310453"/>
          </a:xfrm>
        </p:spPr>
        <p:txBody>
          <a:bodyPr/>
          <a:lstStyle>
            <a:lvl1pPr>
              <a:defRPr b="1">
                <a:solidFill>
                  <a:srgbClr val="EAAB00"/>
                </a:solidFill>
                <a:latin typeface="Sun Life Sans" panose="020B0504030304030303" pitchFamily="34" charset="0"/>
              </a:defRPr>
            </a:lvl1pPr>
          </a:lstStyle>
          <a:p>
            <a:r>
              <a:rPr lang="en-US"/>
              <a:t>Instructions</a:t>
            </a:r>
            <a:endParaRPr lang="en-CA"/>
          </a:p>
        </p:txBody>
      </p:sp>
      <p:sp>
        <p:nvSpPr>
          <p:cNvPr id="9" name="Content Placeholder 15"/>
          <p:cNvSpPr>
            <a:spLocks noGrp="1"/>
          </p:cNvSpPr>
          <p:nvPr>
            <p:ph sz="quarter" idx="14"/>
          </p:nvPr>
        </p:nvSpPr>
        <p:spPr>
          <a:xfrm>
            <a:off x="627233" y="2263000"/>
            <a:ext cx="4932646" cy="2072872"/>
          </a:xfrm>
        </p:spPr>
        <p:txBody>
          <a:bodyPr/>
          <a:lstStyle/>
          <a:p>
            <a:pPr marL="285750" indent="-285750">
              <a:buFont typeface="Arial" panose="020B0604020202020204" pitchFamily="34" charset="0"/>
              <a:buChar char="•"/>
            </a:pPr>
            <a:r>
              <a:rPr lang="en-US"/>
              <a:t>Log in to </a:t>
            </a:r>
            <a:r>
              <a:rPr lang="en-US" b="1"/>
              <a:t>&lt;online resource&gt;</a:t>
            </a:r>
          </a:p>
          <a:p>
            <a:pPr marL="285750" indent="-285750">
              <a:buFont typeface="Arial" panose="020B0604020202020204" pitchFamily="34" charset="0"/>
              <a:buChar char="•"/>
            </a:pPr>
            <a:r>
              <a:rPr lang="en-US"/>
              <a:t>Search using “&lt;insert search string&gt;”</a:t>
            </a:r>
          </a:p>
          <a:p>
            <a:pPr marL="285750" indent="-285750">
              <a:buFont typeface="Arial" panose="020B0604020202020204" pitchFamily="34" charset="0"/>
              <a:buChar char="•"/>
            </a:pPr>
            <a:r>
              <a:rPr lang="en-US"/>
              <a:t>Access </a:t>
            </a:r>
            <a:r>
              <a:rPr lang="en-US" b="1"/>
              <a:t>&lt;insert name/number of resource name&gt;</a:t>
            </a:r>
          </a:p>
          <a:p>
            <a:pPr marL="285750" indent="-285750">
              <a:buFont typeface="Arial" panose="020B0604020202020204" pitchFamily="34" charset="0"/>
              <a:buChar char="•"/>
            </a:pPr>
            <a:r>
              <a:rPr lang="en-US"/>
              <a:t>&lt;insert action you want them to perform with the resource/identify specific section&gt;</a:t>
            </a:r>
          </a:p>
          <a:p>
            <a:endParaRPr lang="en-CA"/>
          </a:p>
        </p:txBody>
      </p:sp>
      <p:sp>
        <p:nvSpPr>
          <p:cNvPr id="12" name="Text Placeholder 16"/>
          <p:cNvSpPr>
            <a:spLocks noGrp="1"/>
          </p:cNvSpPr>
          <p:nvPr>
            <p:ph type="body" sz="quarter" idx="15"/>
          </p:nvPr>
        </p:nvSpPr>
        <p:spPr>
          <a:xfrm>
            <a:off x="627233" y="1302348"/>
            <a:ext cx="4932646" cy="398463"/>
          </a:xfrm>
        </p:spPr>
        <p:txBody>
          <a:bodyPr/>
          <a:lstStyle/>
          <a:p>
            <a:r>
              <a:rPr lang="en-US"/>
              <a:t>&lt;Name of online resource&gt;</a:t>
            </a:r>
            <a:endParaRPr lang="en-CA"/>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997915" y="1330518"/>
            <a:ext cx="2035202" cy="2035202"/>
          </a:xfrm>
          <a:prstGeom prst="rect">
            <a:avLst/>
          </a:prstGeom>
        </p:spPr>
      </p:pic>
    </p:spTree>
    <p:custDataLst>
      <p:tags r:id="rId1"/>
    </p:custDataLst>
    <p:extLst>
      <p:ext uri="{BB962C8B-B14F-4D97-AF65-F5344CB8AC3E}">
        <p14:creationId xmlns:p14="http://schemas.microsoft.com/office/powerpoint/2010/main" val="5756379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ird Content - Card">
    <p:bg>
      <p:bgPr>
        <a:solidFill>
          <a:srgbClr val="D6D7D8"/>
        </a:solidFill>
        <a:effectLst/>
      </p:bgPr>
    </p:bg>
    <p:spTree>
      <p:nvGrpSpPr>
        <p:cNvPr id="1" name=""/>
        <p:cNvGrpSpPr/>
        <p:nvPr/>
      </p:nvGrpSpPr>
      <p:grpSpPr>
        <a:xfrm>
          <a:off x="0" y="0"/>
          <a:ext cx="0" cy="0"/>
          <a:chOff x="0" y="0"/>
          <a:chExt cx="0" cy="0"/>
        </a:xfrm>
      </p:grpSpPr>
      <p:sp>
        <p:nvSpPr>
          <p:cNvPr id="11" name="Rectangle 10"/>
          <p:cNvSpPr/>
          <p:nvPr userDrawn="1"/>
        </p:nvSpPr>
        <p:spPr>
          <a:xfrm>
            <a:off x="380972" y="381050"/>
            <a:ext cx="3238266" cy="4382063"/>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2" name="Title 1"/>
          <p:cNvSpPr>
            <a:spLocks noGrp="1"/>
          </p:cNvSpPr>
          <p:nvPr>
            <p:ph type="ctrTitle"/>
          </p:nvPr>
        </p:nvSpPr>
        <p:spPr>
          <a:xfrm>
            <a:off x="380972" y="381049"/>
            <a:ext cx="3238266" cy="666836"/>
          </a:xfrm>
        </p:spPr>
        <p:txBody>
          <a:bodyPr lIns="182880" tIns="182880" rIns="182880" bIns="182880" anchor="t">
            <a:noAutofit/>
          </a:bodyPr>
          <a:lstStyle>
            <a:lvl1pPr algn="l">
              <a:lnSpc>
                <a:spcPct val="100000"/>
              </a:lnSpc>
              <a:defRPr sz="1875">
                <a:solidFill>
                  <a:schemeClr val="tx1"/>
                </a:solidFill>
              </a:defRPr>
            </a:lvl1pPr>
          </a:lstStyle>
          <a:p>
            <a:r>
              <a:rPr lang="en-US"/>
              <a:t>Click to edit Master title style</a:t>
            </a:r>
          </a:p>
        </p:txBody>
      </p:sp>
      <p:sp>
        <p:nvSpPr>
          <p:cNvPr id="8" name="Text Placeholder 7"/>
          <p:cNvSpPr>
            <a:spLocks noGrp="1"/>
          </p:cNvSpPr>
          <p:nvPr>
            <p:ph type="body" sz="quarter" idx="10"/>
          </p:nvPr>
        </p:nvSpPr>
        <p:spPr>
          <a:xfrm>
            <a:off x="380972" y="1047885"/>
            <a:ext cx="3238266" cy="3715228"/>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4000211" y="1"/>
            <a:ext cx="5143128" cy="5143499"/>
          </a:xfrm>
          <a:solidFill>
            <a:srgbClr val="E6E6E6"/>
          </a:solidFill>
        </p:spPr>
        <p:txBody>
          <a:bodyPr/>
          <a:lstStyle>
            <a:lvl1pPr>
              <a:defRPr>
                <a:solidFill>
                  <a:srgbClr val="53565A"/>
                </a:solidFill>
              </a:defRPr>
            </a:lvl1pPr>
          </a:lstStyle>
          <a:p>
            <a:r>
              <a:rPr lang="en-US" dirty="0"/>
              <a:t>540 x 540 image</a:t>
            </a:r>
          </a:p>
        </p:txBody>
      </p:sp>
    </p:spTree>
    <p:custDataLst>
      <p:tags r:id="rId1"/>
    </p:custDataLst>
    <p:extLst>
      <p:ext uri="{BB962C8B-B14F-4D97-AF65-F5344CB8AC3E}">
        <p14:creationId xmlns:p14="http://schemas.microsoft.com/office/powerpoint/2010/main" val="24241198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Bottom - Card">
    <p:bg>
      <p:bgPr>
        <a:solidFill>
          <a:srgbClr val="EEEEEE"/>
        </a:solidFill>
        <a:effectLst/>
      </p:bgPr>
    </p:bg>
    <p:spTree>
      <p:nvGrpSpPr>
        <p:cNvPr id="1" name=""/>
        <p:cNvGrpSpPr/>
        <p:nvPr/>
      </p:nvGrpSpPr>
      <p:grpSpPr>
        <a:xfrm>
          <a:off x="0" y="0"/>
          <a:ext cx="0" cy="0"/>
          <a:chOff x="0" y="0"/>
          <a:chExt cx="0" cy="0"/>
        </a:xfrm>
      </p:grpSpPr>
      <p:sp>
        <p:nvSpPr>
          <p:cNvPr id="4" name="Rectangle 3"/>
          <p:cNvSpPr/>
          <p:nvPr userDrawn="1"/>
        </p:nvSpPr>
        <p:spPr>
          <a:xfrm>
            <a:off x="190487" y="3429441"/>
            <a:ext cx="8762366" cy="1524196"/>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10" name="Picture Placeholder 9"/>
          <p:cNvSpPr>
            <a:spLocks noGrp="1"/>
          </p:cNvSpPr>
          <p:nvPr>
            <p:ph type="pic" sz="quarter" idx="11" hasCustomPrompt="1"/>
          </p:nvPr>
        </p:nvSpPr>
        <p:spPr>
          <a:xfrm>
            <a:off x="0" y="2"/>
            <a:ext cx="9143339" cy="3238916"/>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960 x 340 image</a:t>
            </a:r>
          </a:p>
        </p:txBody>
      </p:sp>
      <p:sp>
        <p:nvSpPr>
          <p:cNvPr id="8" name="Text Placeholder 7"/>
          <p:cNvSpPr>
            <a:spLocks noGrp="1"/>
          </p:cNvSpPr>
          <p:nvPr>
            <p:ph type="body" sz="quarter" idx="10"/>
          </p:nvPr>
        </p:nvSpPr>
        <p:spPr>
          <a:xfrm>
            <a:off x="190487" y="3429443"/>
            <a:ext cx="8762366" cy="1524195"/>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5"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Tree>
    <p:custDataLst>
      <p:tags r:id="rId1"/>
    </p:custDataLst>
    <p:extLst>
      <p:ext uri="{BB962C8B-B14F-4D97-AF65-F5344CB8AC3E}">
        <p14:creationId xmlns:p14="http://schemas.microsoft.com/office/powerpoint/2010/main" val="7269436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Top - Card">
    <p:bg>
      <p:bgPr>
        <a:solidFill>
          <a:srgbClr val="EEEEEE"/>
        </a:solidFill>
        <a:effectLst/>
      </p:bgPr>
    </p:bg>
    <p:spTree>
      <p:nvGrpSpPr>
        <p:cNvPr id="1" name=""/>
        <p:cNvGrpSpPr/>
        <p:nvPr/>
      </p:nvGrpSpPr>
      <p:grpSpPr>
        <a:xfrm>
          <a:off x="0" y="0"/>
          <a:ext cx="0" cy="0"/>
          <a:chOff x="0" y="0"/>
          <a:chExt cx="0" cy="0"/>
        </a:xfrm>
      </p:grpSpPr>
      <p:sp>
        <p:nvSpPr>
          <p:cNvPr id="4" name="Rectangle 3"/>
          <p:cNvSpPr/>
          <p:nvPr userDrawn="1"/>
        </p:nvSpPr>
        <p:spPr>
          <a:xfrm>
            <a:off x="190487" y="190525"/>
            <a:ext cx="8762366" cy="1524196"/>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10" name="Picture Placeholder 9"/>
          <p:cNvSpPr>
            <a:spLocks noGrp="1"/>
          </p:cNvSpPr>
          <p:nvPr>
            <p:ph type="pic" sz="quarter" idx="11" hasCustomPrompt="1"/>
          </p:nvPr>
        </p:nvSpPr>
        <p:spPr>
          <a:xfrm>
            <a:off x="0" y="1904584"/>
            <a:ext cx="9143339" cy="3238916"/>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960 x 340 image</a:t>
            </a:r>
          </a:p>
        </p:txBody>
      </p:sp>
      <p:sp>
        <p:nvSpPr>
          <p:cNvPr id="8" name="Text Placeholder 7"/>
          <p:cNvSpPr>
            <a:spLocks noGrp="1"/>
          </p:cNvSpPr>
          <p:nvPr>
            <p:ph type="body" sz="quarter" idx="10"/>
          </p:nvPr>
        </p:nvSpPr>
        <p:spPr>
          <a:xfrm>
            <a:off x="190486" y="190525"/>
            <a:ext cx="8762367" cy="1524196"/>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5"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Tree>
    <p:custDataLst>
      <p:tags r:id="rId1"/>
    </p:custDataLst>
    <p:extLst>
      <p:ext uri="{BB962C8B-B14F-4D97-AF65-F5344CB8AC3E}">
        <p14:creationId xmlns:p14="http://schemas.microsoft.com/office/powerpoint/2010/main" val="821997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 08">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6B569A-9F8E-054A-9CDC-E12CB5A01757}"/>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9" name="Picture 8">
            <a:extLst>
              <a:ext uri="{FF2B5EF4-FFF2-40B4-BE49-F238E27FC236}">
                <a16:creationId xmlns:a16="http://schemas.microsoft.com/office/drawing/2014/main" id="{9D96F207-D5FB-2841-ABBD-AF9F4CFB349E}"/>
              </a:ext>
            </a:extLst>
          </p:cNvPr>
          <p:cNvPicPr>
            <a:picLocks noChangeAspect="1"/>
          </p:cNvPicPr>
          <p:nvPr userDrawn="1"/>
        </p:nvPicPr>
        <p:blipFill>
          <a:blip r:embed="rId3"/>
          <a:stretch>
            <a:fillRect/>
          </a:stretch>
        </p:blipFill>
        <p:spPr>
          <a:xfrm>
            <a:off x="1541809" y="484838"/>
            <a:ext cx="2012096" cy="489428"/>
          </a:xfrm>
          <a:prstGeom prst="rect">
            <a:avLst/>
          </a:prstGeom>
        </p:spPr>
      </p:pic>
      <p:sp>
        <p:nvSpPr>
          <p:cNvPr id="10" name="Content Placeholder 24">
            <a:extLst>
              <a:ext uri="{FF2B5EF4-FFF2-40B4-BE49-F238E27FC236}">
                <a16:creationId xmlns:a16="http://schemas.microsoft.com/office/drawing/2014/main" id="{13405336-3E6D-9B4D-B639-76E7E3878CF0}"/>
              </a:ext>
            </a:extLst>
          </p:cNvPr>
          <p:cNvSpPr>
            <a:spLocks noGrp="1"/>
          </p:cNvSpPr>
          <p:nvPr>
            <p:ph sz="quarter" idx="10" hasCustomPrompt="1"/>
          </p:nvPr>
        </p:nvSpPr>
        <p:spPr>
          <a:xfrm>
            <a:off x="4785216" y="3104315"/>
            <a:ext cx="1916906" cy="561235"/>
          </a:xfrm>
          <a:prstGeom prst="rect">
            <a:avLst/>
          </a:prstGeom>
        </p:spPr>
        <p:txBody>
          <a:bodyPr>
            <a:noAutofit/>
          </a:bodyPr>
          <a:lstStyle>
            <a:lvl1pPr algn="ctr">
              <a:defRPr sz="1200" b="0" i="0">
                <a:solidFill>
                  <a:srgbClr val="DF7227"/>
                </a:solidFill>
                <a:latin typeface="Sun Life Sans" panose="02000503000000020004" pitchFamily="2" charset="77"/>
              </a:defRPr>
            </a:lvl1pPr>
            <a:lvl2pPr>
              <a:defRPr sz="1100"/>
            </a:lvl2pPr>
            <a:lvl3pPr>
              <a:defRPr sz="1100"/>
            </a:lvl3pPr>
            <a:lvl4pPr>
              <a:defRPr sz="1100"/>
            </a:lvl4pPr>
            <a:lvl5pPr>
              <a:defRPr sz="1100"/>
            </a:lvl5pPr>
          </a:lstStyle>
          <a:p>
            <a:pPr lvl="0"/>
            <a:r>
              <a:rPr lang="en-CA"/>
              <a:t>Course name can be written here</a:t>
            </a:r>
          </a:p>
        </p:txBody>
      </p:sp>
      <p:sp>
        <p:nvSpPr>
          <p:cNvPr id="11" name="Title 1">
            <a:extLst>
              <a:ext uri="{FF2B5EF4-FFF2-40B4-BE49-F238E27FC236}">
                <a16:creationId xmlns:a16="http://schemas.microsoft.com/office/drawing/2014/main" id="{26508BF3-14A6-ED46-9EB2-C45A5397F5E3}"/>
              </a:ext>
            </a:extLst>
          </p:cNvPr>
          <p:cNvSpPr>
            <a:spLocks noGrp="1"/>
          </p:cNvSpPr>
          <p:nvPr>
            <p:ph type="ctrTitle" hasCustomPrompt="1"/>
          </p:nvPr>
        </p:nvSpPr>
        <p:spPr>
          <a:xfrm>
            <a:off x="3349719" y="2058553"/>
            <a:ext cx="4787901" cy="969832"/>
          </a:xfrm>
          <a:prstGeom prst="rect">
            <a:avLst/>
          </a:prstGeom>
        </p:spPr>
        <p:txBody>
          <a:bodyPr/>
          <a:lstStyle>
            <a:lvl1pPr algn="ctr">
              <a:lnSpc>
                <a:spcPts val="3820"/>
              </a:lnSpc>
              <a:spcBef>
                <a:spcPts val="0"/>
              </a:spcBef>
              <a:spcAft>
                <a:spcPts val="0"/>
              </a:spcAft>
              <a:defRPr sz="3600" b="0" i="0" spc="0" baseline="0">
                <a:solidFill>
                  <a:srgbClr val="003946"/>
                </a:solidFill>
                <a:latin typeface="Sun Life Sans Light" panose="02000503000000020004" pitchFamily="2" charset="77"/>
                <a:cs typeface="Calibri" panose="020F0502020204030204" pitchFamily="34" charset="0"/>
              </a:defRPr>
            </a:lvl1pPr>
          </a:lstStyle>
          <a:p>
            <a:r>
              <a:rPr lang="en-CA"/>
              <a:t>Lesson name is written here</a:t>
            </a:r>
            <a:endParaRPr lang="en-US"/>
          </a:p>
        </p:txBody>
      </p:sp>
    </p:spTree>
    <p:extLst>
      <p:ext uri="{BB962C8B-B14F-4D97-AF65-F5344CB8AC3E}">
        <p14:creationId xmlns:p14="http://schemas.microsoft.com/office/powerpoint/2010/main" val="234498709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x2 Content - Card">
    <p:bg>
      <p:bgPr>
        <a:solidFill>
          <a:srgbClr val="EEEEEE"/>
        </a:solidFill>
        <a:effectLst/>
      </p:bgPr>
    </p:bg>
    <p:spTree>
      <p:nvGrpSpPr>
        <p:cNvPr id="1" name=""/>
        <p:cNvGrpSpPr/>
        <p:nvPr/>
      </p:nvGrpSpPr>
      <p:grpSpPr>
        <a:xfrm>
          <a:off x="0" y="0"/>
          <a:ext cx="0" cy="0"/>
          <a:chOff x="0" y="0"/>
          <a:chExt cx="0" cy="0"/>
        </a:xfrm>
      </p:grpSpPr>
      <p:sp>
        <p:nvSpPr>
          <p:cNvPr id="11" name="Rectangle 10"/>
          <p:cNvSpPr/>
          <p:nvPr userDrawn="1"/>
        </p:nvSpPr>
        <p:spPr>
          <a:xfrm>
            <a:off x="4762156" y="2762603"/>
            <a:ext cx="4190697" cy="2191034"/>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7" name="Rectangle 6"/>
          <p:cNvSpPr/>
          <p:nvPr userDrawn="1"/>
        </p:nvSpPr>
        <p:spPr>
          <a:xfrm>
            <a:off x="190487" y="2762603"/>
            <a:ext cx="4190697" cy="2191034"/>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8" name="Text Placeholder 7"/>
          <p:cNvSpPr>
            <a:spLocks noGrp="1"/>
          </p:cNvSpPr>
          <p:nvPr>
            <p:ph type="body" sz="quarter" idx="10"/>
          </p:nvPr>
        </p:nvSpPr>
        <p:spPr>
          <a:xfrm>
            <a:off x="190487" y="2762605"/>
            <a:ext cx="4190697" cy="2191033"/>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190487" y="2"/>
            <a:ext cx="4190697" cy="2667343"/>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440 x 280 image</a:t>
            </a:r>
          </a:p>
        </p:txBody>
      </p:sp>
      <p:sp>
        <p:nvSpPr>
          <p:cNvPr id="5" name="Picture Placeholder 9"/>
          <p:cNvSpPr>
            <a:spLocks noGrp="1"/>
          </p:cNvSpPr>
          <p:nvPr>
            <p:ph type="pic" sz="quarter" idx="12" hasCustomPrompt="1"/>
          </p:nvPr>
        </p:nvSpPr>
        <p:spPr>
          <a:xfrm>
            <a:off x="4762156" y="0"/>
            <a:ext cx="4190697" cy="2667343"/>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440 x 280 image</a:t>
            </a:r>
          </a:p>
        </p:txBody>
      </p:sp>
      <p:sp>
        <p:nvSpPr>
          <p:cNvPr id="6" name="Text Placeholder 7"/>
          <p:cNvSpPr>
            <a:spLocks noGrp="1"/>
          </p:cNvSpPr>
          <p:nvPr>
            <p:ph type="body" sz="quarter" idx="13"/>
          </p:nvPr>
        </p:nvSpPr>
        <p:spPr>
          <a:xfrm>
            <a:off x="4762156" y="2762606"/>
            <a:ext cx="4190697" cy="2191032"/>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9"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Tree>
    <p:custDataLst>
      <p:tags r:id="rId1"/>
    </p:custDataLst>
    <p:extLst>
      <p:ext uri="{BB962C8B-B14F-4D97-AF65-F5344CB8AC3E}">
        <p14:creationId xmlns:p14="http://schemas.microsoft.com/office/powerpoint/2010/main" val="4630186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x2 Content - Card">
    <p:bg>
      <p:bgPr>
        <a:solidFill>
          <a:srgbClr val="EEEEEE"/>
        </a:solidFill>
        <a:effectLst/>
      </p:bgPr>
    </p:bg>
    <p:spTree>
      <p:nvGrpSpPr>
        <p:cNvPr id="1" name=""/>
        <p:cNvGrpSpPr/>
        <p:nvPr/>
      </p:nvGrpSpPr>
      <p:grpSpPr>
        <a:xfrm>
          <a:off x="0" y="0"/>
          <a:ext cx="0" cy="0"/>
          <a:chOff x="0" y="0"/>
          <a:chExt cx="0" cy="0"/>
        </a:xfrm>
      </p:grpSpPr>
      <p:sp>
        <p:nvSpPr>
          <p:cNvPr id="13" name="Rectangle 12"/>
          <p:cNvSpPr/>
          <p:nvPr userDrawn="1"/>
        </p:nvSpPr>
        <p:spPr>
          <a:xfrm>
            <a:off x="6286706" y="2762603"/>
            <a:ext cx="2666807" cy="2191034"/>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12" name="Rectangle 11"/>
          <p:cNvSpPr/>
          <p:nvPr userDrawn="1"/>
        </p:nvSpPr>
        <p:spPr>
          <a:xfrm>
            <a:off x="3238597" y="2762603"/>
            <a:ext cx="2666807" cy="2191034"/>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11" name="Rectangle 10"/>
          <p:cNvSpPr/>
          <p:nvPr userDrawn="1"/>
        </p:nvSpPr>
        <p:spPr>
          <a:xfrm>
            <a:off x="190487" y="2762603"/>
            <a:ext cx="2666807" cy="2191034"/>
          </a:xfrm>
          <a:prstGeom prst="rect">
            <a:avLst/>
          </a:prstGeom>
          <a:solidFill>
            <a:schemeClr val="bg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75" dirty="0"/>
          </a:p>
        </p:txBody>
      </p:sp>
      <p:sp>
        <p:nvSpPr>
          <p:cNvPr id="8" name="Text Placeholder 7"/>
          <p:cNvSpPr>
            <a:spLocks noGrp="1"/>
          </p:cNvSpPr>
          <p:nvPr>
            <p:ph type="body" sz="quarter" idx="10"/>
          </p:nvPr>
        </p:nvSpPr>
        <p:spPr>
          <a:xfrm>
            <a:off x="190487" y="2762605"/>
            <a:ext cx="2666807" cy="2191033"/>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10" name="Picture Placeholder 9"/>
          <p:cNvSpPr>
            <a:spLocks noGrp="1"/>
          </p:cNvSpPr>
          <p:nvPr>
            <p:ph type="pic" sz="quarter" idx="11" hasCustomPrompt="1"/>
          </p:nvPr>
        </p:nvSpPr>
        <p:spPr>
          <a:xfrm>
            <a:off x="190487" y="2"/>
            <a:ext cx="2666807" cy="2667343"/>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280 x 280 image</a:t>
            </a:r>
          </a:p>
        </p:txBody>
      </p:sp>
      <p:sp>
        <p:nvSpPr>
          <p:cNvPr id="5" name="Picture Placeholder 9"/>
          <p:cNvSpPr>
            <a:spLocks noGrp="1"/>
          </p:cNvSpPr>
          <p:nvPr>
            <p:ph type="pic" sz="quarter" idx="12" hasCustomPrompt="1"/>
          </p:nvPr>
        </p:nvSpPr>
        <p:spPr>
          <a:xfrm>
            <a:off x="3238597" y="0"/>
            <a:ext cx="2666807" cy="2667343"/>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280 x 280 image</a:t>
            </a:r>
          </a:p>
        </p:txBody>
      </p:sp>
      <p:sp>
        <p:nvSpPr>
          <p:cNvPr id="6" name="Text Placeholder 7"/>
          <p:cNvSpPr>
            <a:spLocks noGrp="1"/>
          </p:cNvSpPr>
          <p:nvPr>
            <p:ph type="body" sz="quarter" idx="13"/>
          </p:nvPr>
        </p:nvSpPr>
        <p:spPr>
          <a:xfrm>
            <a:off x="3238597" y="2762606"/>
            <a:ext cx="2666807" cy="2191032"/>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7" name="Picture Placeholder 9"/>
          <p:cNvSpPr>
            <a:spLocks noGrp="1"/>
          </p:cNvSpPr>
          <p:nvPr>
            <p:ph type="pic" sz="quarter" idx="14" hasCustomPrompt="1"/>
          </p:nvPr>
        </p:nvSpPr>
        <p:spPr>
          <a:xfrm>
            <a:off x="6286706" y="0"/>
            <a:ext cx="2666807" cy="2667343"/>
          </a:xfrm>
          <a:solidFill>
            <a:srgbClr val="E6E6E6"/>
          </a:solidFill>
        </p:spPr>
        <p:txBody>
          <a:bodyPr/>
          <a:lstStyle>
            <a:lvl1pPr marL="0" marR="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solidFill>
                  <a:srgbClr val="53565A"/>
                </a:solidFill>
              </a:defRPr>
            </a:lvl1pPr>
          </a:lstStyle>
          <a:p>
            <a:pPr marL="0" marR="0" lvl="0" indent="0" algn="l" defTabSz="952439" rtl="0" eaLnBrk="1" fontAlgn="auto" latinLnBrk="0" hangingPunct="1">
              <a:lnSpc>
                <a:spcPct val="90000"/>
              </a:lnSpc>
              <a:spcBef>
                <a:spcPts val="1042"/>
              </a:spcBef>
              <a:spcAft>
                <a:spcPts val="0"/>
              </a:spcAft>
              <a:buClrTx/>
              <a:buSzTx/>
              <a:buFont typeface="Arial" panose="020B0604020202020204" pitchFamily="34" charset="0"/>
              <a:buNone/>
              <a:tabLst/>
              <a:defRPr/>
            </a:pPr>
            <a:r>
              <a:rPr lang="en-US" dirty="0"/>
              <a:t>280 x 280 image</a:t>
            </a:r>
          </a:p>
        </p:txBody>
      </p:sp>
      <p:sp>
        <p:nvSpPr>
          <p:cNvPr id="9" name="Text Placeholder 7"/>
          <p:cNvSpPr>
            <a:spLocks noGrp="1"/>
          </p:cNvSpPr>
          <p:nvPr>
            <p:ph type="body" sz="quarter" idx="15"/>
          </p:nvPr>
        </p:nvSpPr>
        <p:spPr>
          <a:xfrm>
            <a:off x="6286706" y="2762606"/>
            <a:ext cx="2666807" cy="2191032"/>
          </a:xfrm>
        </p:spPr>
        <p:txBody>
          <a:bodyPr lIns="182880" tIns="182880" rIns="182880" bIns="182880">
            <a:noAutofit/>
          </a:bodyPr>
          <a:lstStyle>
            <a:lvl1pPr>
              <a:lnSpc>
                <a:spcPct val="100000"/>
              </a:lnSpc>
              <a:spcBef>
                <a:spcPts val="0"/>
              </a:spcBef>
              <a:defRPr sz="1458">
                <a:solidFill>
                  <a:srgbClr val="53565A"/>
                </a:solidFill>
              </a:defRPr>
            </a:lvl1pPr>
          </a:lstStyle>
          <a:p>
            <a:pPr lvl="0"/>
            <a:r>
              <a:rPr lang="en-US"/>
              <a:t>Edit Master text styles</a:t>
            </a:r>
          </a:p>
        </p:txBody>
      </p:sp>
      <p:sp>
        <p:nvSpPr>
          <p:cNvPr id="14" name="Title 1"/>
          <p:cNvSpPr>
            <a:spLocks noGrp="1"/>
          </p:cNvSpPr>
          <p:nvPr>
            <p:ph type="ctrTitle"/>
          </p:nvPr>
        </p:nvSpPr>
        <p:spPr>
          <a:xfrm>
            <a:off x="-1" y="-666836"/>
            <a:ext cx="9144000" cy="666836"/>
          </a:xfrm>
        </p:spPr>
        <p:txBody>
          <a:bodyPr lIns="182880" tIns="182880" rIns="182880" bIns="182880" anchor="t">
            <a:noAutofit/>
          </a:bodyPr>
          <a:lstStyle>
            <a:lvl1pPr algn="l">
              <a:lnSpc>
                <a:spcPct val="100000"/>
              </a:lnSpc>
              <a:defRPr sz="1875">
                <a:solidFill>
                  <a:srgbClr val="004785"/>
                </a:solidFill>
              </a:defRPr>
            </a:lvl1pPr>
          </a:lstStyle>
          <a:p>
            <a:r>
              <a:rPr lang="en-US"/>
              <a:t>Click to edit Master title style</a:t>
            </a:r>
          </a:p>
        </p:txBody>
      </p:sp>
    </p:spTree>
    <p:custDataLst>
      <p:tags r:id="rId1"/>
    </p:custDataLst>
    <p:extLst>
      <p:ext uri="{BB962C8B-B14F-4D97-AF65-F5344CB8AC3E}">
        <p14:creationId xmlns:p14="http://schemas.microsoft.com/office/powerpoint/2010/main" val="26444700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r>
              <a:rPr lang="en-CA" dirty="0"/>
              <a:t>PROFESSIONAL DEVELOPMENT</a:t>
            </a:r>
          </a:p>
        </p:txBody>
      </p:sp>
      <p:sp>
        <p:nvSpPr>
          <p:cNvPr id="6" name="Slide Number Placeholder 5"/>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6993564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r>
              <a:rPr lang="en-CA" dirty="0"/>
              <a:t>PROFESSIONAL DEVELOPMENT</a:t>
            </a:r>
          </a:p>
        </p:txBody>
      </p:sp>
      <p:sp>
        <p:nvSpPr>
          <p:cNvPr id="6" name="Slide Number Placeholder 5"/>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7919773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r>
              <a:rPr lang="en-CA" dirty="0"/>
              <a:t>PROFESSIONAL DEVELOPMENT</a:t>
            </a:r>
          </a:p>
        </p:txBody>
      </p:sp>
      <p:sp>
        <p:nvSpPr>
          <p:cNvPr id="6" name="Slide Number Placeholder 5"/>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357279644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CA" dirty="0"/>
          </a:p>
        </p:txBody>
      </p:sp>
      <p:sp>
        <p:nvSpPr>
          <p:cNvPr id="6" name="Footer Placeholder 5"/>
          <p:cNvSpPr>
            <a:spLocks noGrp="1"/>
          </p:cNvSpPr>
          <p:nvPr>
            <p:ph type="ftr" sz="quarter" idx="11"/>
          </p:nvPr>
        </p:nvSpPr>
        <p:spPr/>
        <p:txBody>
          <a:bodyPr/>
          <a:lstStyle/>
          <a:p>
            <a:r>
              <a:rPr lang="en-CA" dirty="0"/>
              <a:t>PROFESSIONAL DEVELOPMENT</a:t>
            </a:r>
          </a:p>
        </p:txBody>
      </p:sp>
      <p:sp>
        <p:nvSpPr>
          <p:cNvPr id="7" name="Slide Number Placeholder 6"/>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29814219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CA" dirty="0"/>
          </a:p>
        </p:txBody>
      </p:sp>
      <p:sp>
        <p:nvSpPr>
          <p:cNvPr id="8" name="Footer Placeholder 7"/>
          <p:cNvSpPr>
            <a:spLocks noGrp="1"/>
          </p:cNvSpPr>
          <p:nvPr>
            <p:ph type="ftr" sz="quarter" idx="11"/>
          </p:nvPr>
        </p:nvSpPr>
        <p:spPr/>
        <p:txBody>
          <a:bodyPr/>
          <a:lstStyle/>
          <a:p>
            <a:r>
              <a:rPr lang="en-CA" dirty="0"/>
              <a:t>PROFESSIONAL DEVELOPMENT</a:t>
            </a:r>
          </a:p>
        </p:txBody>
      </p:sp>
      <p:sp>
        <p:nvSpPr>
          <p:cNvPr id="9" name="Slide Number Placeholder 8"/>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108991474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CA" dirty="0"/>
          </a:p>
        </p:txBody>
      </p:sp>
      <p:sp>
        <p:nvSpPr>
          <p:cNvPr id="4" name="Footer Placeholder 3"/>
          <p:cNvSpPr>
            <a:spLocks noGrp="1"/>
          </p:cNvSpPr>
          <p:nvPr>
            <p:ph type="ftr" sz="quarter" idx="11"/>
          </p:nvPr>
        </p:nvSpPr>
        <p:spPr/>
        <p:txBody>
          <a:bodyPr/>
          <a:lstStyle/>
          <a:p>
            <a:r>
              <a:rPr lang="en-CA" dirty="0"/>
              <a:t>PROFESSIONAL DEVELOPMENT</a:t>
            </a:r>
          </a:p>
        </p:txBody>
      </p:sp>
      <p:sp>
        <p:nvSpPr>
          <p:cNvPr id="5" name="Slide Number Placeholder 4"/>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24077655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CA" dirty="0"/>
          </a:p>
        </p:txBody>
      </p:sp>
      <p:sp>
        <p:nvSpPr>
          <p:cNvPr id="3" name="Footer Placeholder 2"/>
          <p:cNvSpPr>
            <a:spLocks noGrp="1"/>
          </p:cNvSpPr>
          <p:nvPr>
            <p:ph type="ftr" sz="quarter" idx="11"/>
          </p:nvPr>
        </p:nvSpPr>
        <p:spPr/>
        <p:txBody>
          <a:bodyPr/>
          <a:lstStyle/>
          <a:p>
            <a:r>
              <a:rPr lang="en-CA" dirty="0"/>
              <a:t>PROFESSIONAL DEVELOPMENT</a:t>
            </a:r>
          </a:p>
        </p:txBody>
      </p:sp>
      <p:sp>
        <p:nvSpPr>
          <p:cNvPr id="4" name="Slide Number Placeholder 3"/>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290527515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CA" dirty="0"/>
          </a:p>
        </p:txBody>
      </p:sp>
      <p:sp>
        <p:nvSpPr>
          <p:cNvPr id="6" name="Footer Placeholder 5"/>
          <p:cNvSpPr>
            <a:spLocks noGrp="1"/>
          </p:cNvSpPr>
          <p:nvPr>
            <p:ph type="ftr" sz="quarter" idx="11"/>
          </p:nvPr>
        </p:nvSpPr>
        <p:spPr/>
        <p:txBody>
          <a:bodyPr/>
          <a:lstStyle/>
          <a:p>
            <a:r>
              <a:rPr lang="en-CA" dirty="0"/>
              <a:t>PROFESSIONAL DEVELOPMENT</a:t>
            </a:r>
          </a:p>
        </p:txBody>
      </p:sp>
      <p:sp>
        <p:nvSpPr>
          <p:cNvPr id="7" name="Slide Number Placeholder 6"/>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4218302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 0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0E1D547-1889-4C4A-A713-D606A26528D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0800000" flipH="1">
            <a:off x="2527" y="0"/>
            <a:ext cx="9138947" cy="1302714"/>
          </a:xfrm>
          <a:prstGeom prst="rect">
            <a:avLst/>
          </a:prstGeom>
        </p:spPr>
      </p:pic>
      <p:sp>
        <p:nvSpPr>
          <p:cNvPr id="12" name="Title 1">
            <a:extLst>
              <a:ext uri="{FF2B5EF4-FFF2-40B4-BE49-F238E27FC236}">
                <a16:creationId xmlns:a16="http://schemas.microsoft.com/office/drawing/2014/main" id="{78085B22-04F0-9F45-A731-FA93376A3C81}"/>
              </a:ext>
            </a:extLst>
          </p:cNvPr>
          <p:cNvSpPr>
            <a:spLocks noGrp="1"/>
          </p:cNvSpPr>
          <p:nvPr>
            <p:ph type="title" hasCustomPrompt="1"/>
          </p:nvPr>
        </p:nvSpPr>
        <p:spPr>
          <a:xfrm>
            <a:off x="450668" y="412750"/>
            <a:ext cx="6885797" cy="581025"/>
          </a:xfrm>
          <a:prstGeom prst="rect">
            <a:avLst/>
          </a:prstGeom>
        </p:spPr>
        <p:txBody>
          <a:bodyPr lIns="0">
            <a:noAutofit/>
          </a:bodyPr>
          <a:lstStyle>
            <a:lvl1pPr>
              <a:defRPr sz="2500">
                <a:latin typeface="Sun Life Sans" panose="02000503000000020004" pitchFamily="2" charset="77"/>
              </a:defRPr>
            </a:lvl1pPr>
          </a:lstStyle>
          <a:p>
            <a:r>
              <a:rPr lang="en-CA"/>
              <a:t>Headline goes here </a:t>
            </a:r>
            <a:endParaRPr lang="en-US"/>
          </a:p>
        </p:txBody>
      </p:sp>
      <p:sp>
        <p:nvSpPr>
          <p:cNvPr id="13" name="Slide Number Placeholder 5">
            <a:extLst>
              <a:ext uri="{FF2B5EF4-FFF2-40B4-BE49-F238E27FC236}">
                <a16:creationId xmlns:a16="http://schemas.microsoft.com/office/drawing/2014/main" id="{EFEC3559-8DD9-D647-8C35-AD0E3F0C9EA1}"/>
              </a:ext>
            </a:extLst>
          </p:cNvPr>
          <p:cNvSpPr>
            <a:spLocks noGrp="1"/>
          </p:cNvSpPr>
          <p:nvPr>
            <p:ph type="sldNum" sz="quarter" idx="4"/>
          </p:nvPr>
        </p:nvSpPr>
        <p:spPr>
          <a:xfrm>
            <a:off x="8165804" y="4781544"/>
            <a:ext cx="742969" cy="208840"/>
          </a:xfrm>
          <a:prstGeom prst="rect">
            <a:avLst/>
          </a:prstGeom>
        </p:spPr>
        <p:txBody>
          <a:bodyPr vert="horz" lIns="91440" tIns="45720" rIns="90000" bIns="45720" rtlCol="0" anchor="ctr"/>
          <a:lstStyle>
            <a:lvl1pPr algn="r">
              <a:defRPr sz="750" b="1">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14" name="TextBox 13">
            <a:extLst>
              <a:ext uri="{FF2B5EF4-FFF2-40B4-BE49-F238E27FC236}">
                <a16:creationId xmlns:a16="http://schemas.microsoft.com/office/drawing/2014/main" id="{D823A99C-4AF0-8947-BA3F-042B6BFF03F6}"/>
              </a:ext>
            </a:extLst>
          </p:cNvPr>
          <p:cNvSpPr txBox="1"/>
          <p:nvPr userDrawn="1"/>
        </p:nvSpPr>
        <p:spPr>
          <a:xfrm>
            <a:off x="450668" y="4789518"/>
            <a:ext cx="1036938"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1" i="0" spc="400" baseline="0" dirty="0">
                <a:solidFill>
                  <a:srgbClr val="003946"/>
                </a:solidFill>
                <a:latin typeface="Sun Life Sans" panose="02000503000000020004" pitchFamily="2" charset="77"/>
                <a:cs typeface="Calibri" panose="020F0502020204030204" pitchFamily="34" charset="0"/>
              </a:rPr>
              <a:t>SUN LIFE</a:t>
            </a:r>
            <a:r>
              <a:rPr lang="en-CA" sz="750" b="1" i="0" spc="400" baseline="0" dirty="0">
                <a:solidFill>
                  <a:srgbClr val="EAAB00"/>
                </a:solidFill>
                <a:latin typeface="Sun Life Sans" panose="02000503000000020004" pitchFamily="2" charset="77"/>
                <a:cs typeface="Calibri" panose="020F0502020204030204" pitchFamily="34" charset="0"/>
              </a:rPr>
              <a:t>•</a:t>
            </a:r>
          </a:p>
        </p:txBody>
      </p:sp>
      <p:sp>
        <p:nvSpPr>
          <p:cNvPr id="15" name="Text Placeholder 2">
            <a:extLst>
              <a:ext uri="{FF2B5EF4-FFF2-40B4-BE49-F238E27FC236}">
                <a16:creationId xmlns:a16="http://schemas.microsoft.com/office/drawing/2014/main" id="{5E150865-0C1A-A940-A53F-FAC9EE77A84F}"/>
              </a:ext>
            </a:extLst>
          </p:cNvPr>
          <p:cNvSpPr>
            <a:spLocks noGrp="1"/>
          </p:cNvSpPr>
          <p:nvPr>
            <p:ph type="body" sz="quarter" idx="10" hasCustomPrompt="1"/>
          </p:nvPr>
        </p:nvSpPr>
        <p:spPr>
          <a:xfrm>
            <a:off x="1385248" y="4789517"/>
            <a:ext cx="6578537" cy="208841"/>
          </a:xfrm>
          <a:prstGeom prst="rect">
            <a:avLst/>
          </a:prstGeom>
        </p:spPr>
        <p:txBody>
          <a:bodyPr lIns="0" rIns="0"/>
          <a:lstStyle>
            <a:lvl1pPr>
              <a:buFontTx/>
              <a:buNone/>
              <a:defRPr sz="750" b="0" i="0" spc="4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
        <p:nvSpPr>
          <p:cNvPr id="16" name="Content Placeholder 4">
            <a:extLst>
              <a:ext uri="{FF2B5EF4-FFF2-40B4-BE49-F238E27FC236}">
                <a16:creationId xmlns:a16="http://schemas.microsoft.com/office/drawing/2014/main" id="{0388AD51-3BB8-A948-8524-9196EBC857E4}"/>
              </a:ext>
            </a:extLst>
          </p:cNvPr>
          <p:cNvSpPr>
            <a:spLocks noGrp="1"/>
          </p:cNvSpPr>
          <p:nvPr>
            <p:ph sz="quarter" idx="13" hasCustomPrompt="1"/>
          </p:nvPr>
        </p:nvSpPr>
        <p:spPr>
          <a:xfrm>
            <a:off x="453934" y="1555964"/>
            <a:ext cx="8236129" cy="310453"/>
          </a:xfrm>
          <a:prstGeom prst="rect">
            <a:avLst/>
          </a:prstGeom>
        </p:spPr>
        <p:txBody>
          <a:bodyPr/>
          <a:lstStyle>
            <a:lvl1pPr>
              <a:spcBef>
                <a:spcPts val="0"/>
              </a:spcBef>
              <a:defRPr sz="1500" b="1">
                <a:solidFill>
                  <a:srgbClr val="EAAB00"/>
                </a:solidFill>
                <a:latin typeface="Sun Life Sans" panose="02000503000000020004" pitchFamily="2" charset="77"/>
              </a:defRPr>
            </a:lvl1pPr>
          </a:lstStyle>
          <a:p>
            <a:pPr lvl="0"/>
            <a:r>
              <a:rPr lang="en-CA"/>
              <a:t>SECTION TITLE GOES HERE</a:t>
            </a:r>
          </a:p>
        </p:txBody>
      </p:sp>
      <p:sp>
        <p:nvSpPr>
          <p:cNvPr id="17" name="Content Placeholder 14">
            <a:extLst>
              <a:ext uri="{FF2B5EF4-FFF2-40B4-BE49-F238E27FC236}">
                <a16:creationId xmlns:a16="http://schemas.microsoft.com/office/drawing/2014/main" id="{4EFBFF57-8967-2C4D-9A71-F672C4EF27D3}"/>
              </a:ext>
            </a:extLst>
          </p:cNvPr>
          <p:cNvSpPr>
            <a:spLocks noGrp="1"/>
          </p:cNvSpPr>
          <p:nvPr>
            <p:ph sz="quarter" idx="14" hasCustomPrompt="1"/>
          </p:nvPr>
        </p:nvSpPr>
        <p:spPr>
          <a:xfrm>
            <a:off x="453934" y="2036290"/>
            <a:ext cx="8236129" cy="2072872"/>
          </a:xfrm>
          <a:prstGeom prst="rect">
            <a:avLst/>
          </a:prstGeom>
        </p:spPr>
        <p:txBody>
          <a:bodyPr/>
          <a:lstStyle>
            <a:lvl1pPr>
              <a:defRPr sz="1200">
                <a:solidFill>
                  <a:srgbClr val="555555"/>
                </a:solidFill>
                <a:latin typeface="Sun Life Sans" panose="02000503000000020004" pitchFamily="2" charset="77"/>
              </a:defRPr>
            </a:lvl1pPr>
            <a:lvl2pPr marL="86400" indent="-122400">
              <a:buClr>
                <a:srgbClr val="EAAB00"/>
              </a:buClr>
              <a:defRPr sz="1200">
                <a:solidFill>
                  <a:srgbClr val="555555"/>
                </a:solidFill>
                <a:latin typeface="Sun Life Sans" panose="02000503000000020004" pitchFamily="2" charset="77"/>
              </a:defRPr>
            </a:lvl2pPr>
            <a:lvl3pPr marL="237600" indent="-122400">
              <a:buClr>
                <a:srgbClr val="EAAB00"/>
              </a:buClr>
              <a:defRPr sz="1200">
                <a:solidFill>
                  <a:srgbClr val="555555"/>
                </a:solidFill>
                <a:latin typeface="Sun Life Sans" panose="02000503000000020004" pitchFamily="2" charset="77"/>
              </a:defRPr>
            </a:lvl3pPr>
            <a:lvl4pPr marL="356400" indent="-122400">
              <a:buClr>
                <a:srgbClr val="EAAB00"/>
              </a:buClr>
              <a:defRPr sz="1200">
                <a:solidFill>
                  <a:srgbClr val="555555"/>
                </a:solidFill>
                <a:latin typeface="Sun Life Sans" panose="02000503000000020004" pitchFamily="2" charset="77"/>
              </a:defRPr>
            </a:lvl4pPr>
            <a:lvl5pPr marL="478800" indent="-122400">
              <a:buClr>
                <a:srgbClr val="EAAB00"/>
              </a:buClr>
              <a:defRPr sz="120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18" name="Text Placeholder 20">
            <a:extLst>
              <a:ext uri="{FF2B5EF4-FFF2-40B4-BE49-F238E27FC236}">
                <a16:creationId xmlns:a16="http://schemas.microsoft.com/office/drawing/2014/main" id="{E19A0024-2432-0840-BC35-37171B6DB31C}"/>
              </a:ext>
            </a:extLst>
          </p:cNvPr>
          <p:cNvSpPr>
            <a:spLocks noGrp="1"/>
          </p:cNvSpPr>
          <p:nvPr>
            <p:ph type="body" sz="quarter" idx="15" hasCustomPrompt="1"/>
          </p:nvPr>
        </p:nvSpPr>
        <p:spPr>
          <a:xfrm>
            <a:off x="453934" y="1075638"/>
            <a:ext cx="8236129" cy="398463"/>
          </a:xfrm>
          <a:prstGeom prst="rect">
            <a:avLst/>
          </a:prstGeom>
        </p:spPr>
        <p:txBody>
          <a:bodyPr anchor="ctr"/>
          <a:lstStyle>
            <a:lvl1pPr>
              <a:spcBef>
                <a:spcPts val="0"/>
              </a:spcBef>
              <a:defRPr sz="1700" baseline="0">
                <a:latin typeface="Sun Life Sans" panose="02000503000000020004" pitchFamily="2" charset="77"/>
              </a:defRPr>
            </a:lvl1pPr>
          </a:lstStyle>
          <a:p>
            <a:pPr lvl="0"/>
            <a:r>
              <a:rPr lang="en-CA"/>
              <a:t>Subhead goes here</a:t>
            </a:r>
          </a:p>
        </p:txBody>
      </p:sp>
    </p:spTree>
    <p:extLst>
      <p:ext uri="{BB962C8B-B14F-4D97-AF65-F5344CB8AC3E}">
        <p14:creationId xmlns:p14="http://schemas.microsoft.com/office/powerpoint/2010/main" val="41752604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CA" dirty="0"/>
          </a:p>
        </p:txBody>
      </p:sp>
      <p:sp>
        <p:nvSpPr>
          <p:cNvPr id="6" name="Footer Placeholder 5"/>
          <p:cNvSpPr>
            <a:spLocks noGrp="1"/>
          </p:cNvSpPr>
          <p:nvPr>
            <p:ph type="ftr" sz="quarter" idx="11"/>
          </p:nvPr>
        </p:nvSpPr>
        <p:spPr/>
        <p:txBody>
          <a:bodyPr/>
          <a:lstStyle/>
          <a:p>
            <a:r>
              <a:rPr lang="en-CA" dirty="0"/>
              <a:t>PROFESSIONAL DEVELOPMENT</a:t>
            </a:r>
          </a:p>
        </p:txBody>
      </p:sp>
      <p:sp>
        <p:nvSpPr>
          <p:cNvPr id="7" name="Slide Number Placeholder 6"/>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22349520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r>
              <a:rPr lang="en-CA" dirty="0"/>
              <a:t>PROFESSIONAL DEVELOPMENT</a:t>
            </a:r>
          </a:p>
        </p:txBody>
      </p:sp>
      <p:sp>
        <p:nvSpPr>
          <p:cNvPr id="6" name="Slide Number Placeholder 5"/>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14091161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CA" dirty="0"/>
          </a:p>
        </p:txBody>
      </p:sp>
      <p:sp>
        <p:nvSpPr>
          <p:cNvPr id="5" name="Footer Placeholder 4"/>
          <p:cNvSpPr>
            <a:spLocks noGrp="1"/>
          </p:cNvSpPr>
          <p:nvPr>
            <p:ph type="ftr" sz="quarter" idx="11"/>
          </p:nvPr>
        </p:nvSpPr>
        <p:spPr/>
        <p:txBody>
          <a:bodyPr/>
          <a:lstStyle/>
          <a:p>
            <a:r>
              <a:rPr lang="en-CA" dirty="0"/>
              <a:t>PROFESSIONAL DEVELOPMENT</a:t>
            </a:r>
          </a:p>
        </p:txBody>
      </p:sp>
      <p:sp>
        <p:nvSpPr>
          <p:cNvPr id="6" name="Slide Number Placeholder 5"/>
          <p:cNvSpPr>
            <a:spLocks noGrp="1"/>
          </p:cNvSpPr>
          <p:nvPr>
            <p:ph type="sldNum" sz="quarter" idx="12"/>
          </p:nvPr>
        </p:nvSpPr>
        <p:spPr/>
        <p:txBody>
          <a:bodyPr/>
          <a:lstStyle/>
          <a:p>
            <a:fld id="{CD0B62E8-4833-C84D-A86B-4CF3C4DE74F8}" type="slidenum">
              <a:rPr lang="uk-UA" smtClean="0"/>
              <a:pPr/>
              <a:t>‹N°›</a:t>
            </a:fld>
            <a:endParaRPr lang="uk-UA"/>
          </a:p>
        </p:txBody>
      </p:sp>
    </p:spTree>
    <p:extLst>
      <p:ext uri="{BB962C8B-B14F-4D97-AF65-F5344CB8AC3E}">
        <p14:creationId xmlns:p14="http://schemas.microsoft.com/office/powerpoint/2010/main" val="98598960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Full">
    <p:bg>
      <p:bgPr>
        <a:solidFill>
          <a:srgbClr val="808080"/>
        </a:solidFill>
        <a:effectLst/>
      </p:bgPr>
    </p:bg>
    <p:spTree>
      <p:nvGrpSpPr>
        <p:cNvPr id="1" name=""/>
        <p:cNvGrpSpPr/>
        <p:nvPr/>
      </p:nvGrpSpPr>
      <p:grpSpPr>
        <a:xfrm>
          <a:off x="0" y="0"/>
          <a:ext cx="0" cy="0"/>
          <a:chOff x="0" y="0"/>
          <a:chExt cx="0" cy="0"/>
        </a:xfrm>
      </p:grpSpPr>
      <p:sp>
        <p:nvSpPr>
          <p:cNvPr id="3" name="placeholder"/>
          <p:cNvSpPr>
            <a:spLocks noGrp="1"/>
          </p:cNvSpPr>
          <p:nvPr>
            <p:ph type="body" sz="quarter" idx="10" hasCustomPrompt="1"/>
          </p:nvPr>
        </p:nvSpPr>
        <p:spPr>
          <a:xfrm>
            <a:off x="0" y="0"/>
            <a:ext cx="9144000" cy="4970678"/>
          </a:xfrm>
          <a:solidFill>
            <a:schemeClr val="bg1"/>
          </a:solidFill>
        </p:spPr>
        <p:txBody>
          <a:bodyPr lIns="457200" tIns="1280160"/>
          <a:lstStyle>
            <a:lvl1pPr>
              <a:defRPr/>
            </a:lvl1pPr>
          </a:lstStyle>
          <a:p>
            <a:pPr lvl="0"/>
            <a:r>
              <a:rPr lang="en-US"/>
              <a:t> </a:t>
            </a:r>
          </a:p>
        </p:txBody>
      </p:sp>
      <p:sp>
        <p:nvSpPr>
          <p:cNvPr id="4" name="Title"/>
          <p:cNvSpPr>
            <a:spLocks noGrp="1"/>
          </p:cNvSpPr>
          <p:nvPr>
            <p:ph type="title" hasCustomPrompt="1"/>
          </p:nvPr>
        </p:nvSpPr>
        <p:spPr>
          <a:xfrm>
            <a:off x="0" y="0"/>
            <a:ext cx="5029200" cy="1135685"/>
          </a:xfrm>
        </p:spPr>
        <p:txBody>
          <a:bodyPr lIns="274320" rIns="274320">
            <a:noAutofit/>
          </a:bodyPr>
          <a:lstStyle>
            <a:lvl1pPr algn="l">
              <a:defRPr sz="1800" b="0">
                <a:solidFill>
                  <a:srgbClr val="000000"/>
                </a:solidFill>
              </a:defRPr>
            </a:lvl1pPr>
          </a:lstStyle>
          <a:p>
            <a:r>
              <a:rPr lang="en-US"/>
              <a:t>Type slide title here</a:t>
            </a:r>
          </a:p>
        </p:txBody>
      </p:sp>
    </p:spTree>
    <p:custDataLst>
      <p:tags r:id="rId1"/>
    </p:custDataLst>
    <p:extLst>
      <p:ext uri="{BB962C8B-B14F-4D97-AF65-F5344CB8AC3E}">
        <p14:creationId xmlns:p14="http://schemas.microsoft.com/office/powerpoint/2010/main" val="3897785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 02">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25CB518-F75C-B84A-A99D-11D8AEC42455}"/>
              </a:ext>
            </a:extLst>
          </p:cNvPr>
          <p:cNvSpPr>
            <a:spLocks noGrp="1"/>
          </p:cNvSpPr>
          <p:nvPr>
            <p:ph type="title" hasCustomPrompt="1"/>
          </p:nvPr>
        </p:nvSpPr>
        <p:spPr>
          <a:xfrm>
            <a:off x="450670" y="412750"/>
            <a:ext cx="8242661" cy="581025"/>
          </a:xfrm>
          <a:prstGeom prst="rect">
            <a:avLst/>
          </a:prstGeom>
        </p:spPr>
        <p:txBody>
          <a:bodyPr lIns="0">
            <a:noAutofit/>
          </a:bodyPr>
          <a:lstStyle>
            <a:lvl1pPr>
              <a:defRPr sz="2400" b="0" i="0">
                <a:latin typeface="Sun Life Sans" panose="02000503000000020004" pitchFamily="2" charset="77"/>
              </a:defRPr>
            </a:lvl1pPr>
          </a:lstStyle>
          <a:p>
            <a:r>
              <a:rPr lang="en-CA"/>
              <a:t>Headline goes here </a:t>
            </a:r>
            <a:endParaRPr lang="en-US"/>
          </a:p>
        </p:txBody>
      </p:sp>
      <p:sp>
        <p:nvSpPr>
          <p:cNvPr id="19" name="TextBox 18">
            <a:extLst>
              <a:ext uri="{FF2B5EF4-FFF2-40B4-BE49-F238E27FC236}">
                <a16:creationId xmlns:a16="http://schemas.microsoft.com/office/drawing/2014/main" id="{E746F5A9-F5CB-4740-8B8C-633BB9BF3AFF}"/>
              </a:ext>
            </a:extLst>
          </p:cNvPr>
          <p:cNvSpPr txBox="1"/>
          <p:nvPr userDrawn="1"/>
        </p:nvSpPr>
        <p:spPr>
          <a:xfrm>
            <a:off x="5881189" y="4789518"/>
            <a:ext cx="2730548" cy="208840"/>
          </a:xfrm>
          <a:prstGeom prst="rect">
            <a:avLst/>
          </a:prstGeom>
          <a:noFill/>
        </p:spPr>
        <p:txBody>
          <a:bodyPr wrap="square" lIns="0" rIns="72000" bIns="46800"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CA" sz="750" b="0" i="0" spc="300" baseline="0" dirty="0">
                <a:solidFill>
                  <a:srgbClr val="003946"/>
                </a:solidFill>
                <a:latin typeface="Sun Life Sans" panose="02000503000000020004" pitchFamily="2" charset="77"/>
                <a:cs typeface="Calibri" panose="020F0502020204030204" pitchFamily="34" charset="0"/>
              </a:rPr>
              <a:t>SUN LIFE</a:t>
            </a:r>
            <a:endParaRPr lang="en-CA" sz="750" b="0" i="0" spc="300" baseline="0" dirty="0">
              <a:solidFill>
                <a:srgbClr val="FFCB05"/>
              </a:solidFill>
              <a:latin typeface="Sun Life Sans" panose="02000503000000020004" pitchFamily="2" charset="77"/>
              <a:cs typeface="Calibri" panose="020F0502020204030204" pitchFamily="34" charset="0"/>
            </a:endParaRPr>
          </a:p>
        </p:txBody>
      </p:sp>
      <p:sp>
        <p:nvSpPr>
          <p:cNvPr id="20" name="Text Placeholder 2">
            <a:extLst>
              <a:ext uri="{FF2B5EF4-FFF2-40B4-BE49-F238E27FC236}">
                <a16:creationId xmlns:a16="http://schemas.microsoft.com/office/drawing/2014/main" id="{541D5EFF-5A88-9E4A-A55A-44B3B9B844B1}"/>
              </a:ext>
            </a:extLst>
          </p:cNvPr>
          <p:cNvSpPr>
            <a:spLocks noGrp="1"/>
          </p:cNvSpPr>
          <p:nvPr>
            <p:ph type="body" sz="quarter" idx="10" hasCustomPrompt="1"/>
          </p:nvPr>
        </p:nvSpPr>
        <p:spPr>
          <a:xfrm>
            <a:off x="450668" y="4789518"/>
            <a:ext cx="3009708" cy="224789"/>
          </a:xfrm>
          <a:prstGeom prst="rect">
            <a:avLst/>
          </a:prstGeom>
        </p:spPr>
        <p:txBody>
          <a:bodyPr lIns="0" rIns="0"/>
          <a:lstStyle>
            <a:lvl1pPr>
              <a:buFontTx/>
              <a:buNone/>
              <a:defRPr sz="750" b="0" i="0" spc="3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
        <p:nvSpPr>
          <p:cNvPr id="22" name="Slide Number Placeholder 5">
            <a:extLst>
              <a:ext uri="{FF2B5EF4-FFF2-40B4-BE49-F238E27FC236}">
                <a16:creationId xmlns:a16="http://schemas.microsoft.com/office/drawing/2014/main" id="{49404BBC-88D5-CD4D-9509-29277CD4286A}"/>
              </a:ext>
            </a:extLst>
          </p:cNvPr>
          <p:cNvSpPr>
            <a:spLocks noGrp="1"/>
          </p:cNvSpPr>
          <p:nvPr>
            <p:ph type="sldNum" sz="quarter" idx="4"/>
          </p:nvPr>
        </p:nvSpPr>
        <p:spPr>
          <a:xfrm>
            <a:off x="8475260" y="4789518"/>
            <a:ext cx="433513" cy="208840"/>
          </a:xfrm>
          <a:prstGeom prst="rect">
            <a:avLst/>
          </a:prstGeom>
        </p:spPr>
        <p:txBody>
          <a:bodyPr vert="horz" lIns="91440" tIns="45720" rIns="90000" bIns="45720" rtlCol="0" anchor="ctr"/>
          <a:lstStyle>
            <a:lvl1pPr algn="r">
              <a:defRPr sz="750" b="0" i="0">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23" name="Content Placeholder 4">
            <a:extLst>
              <a:ext uri="{FF2B5EF4-FFF2-40B4-BE49-F238E27FC236}">
                <a16:creationId xmlns:a16="http://schemas.microsoft.com/office/drawing/2014/main" id="{75E09434-7F30-7D4A-8CA8-F34BD7388AE9}"/>
              </a:ext>
            </a:extLst>
          </p:cNvPr>
          <p:cNvSpPr>
            <a:spLocks noGrp="1"/>
          </p:cNvSpPr>
          <p:nvPr>
            <p:ph sz="quarter" idx="13" hasCustomPrompt="1"/>
          </p:nvPr>
        </p:nvSpPr>
        <p:spPr>
          <a:xfrm>
            <a:off x="453934" y="1555964"/>
            <a:ext cx="8236129" cy="310453"/>
          </a:xfrm>
          <a:prstGeom prst="rect">
            <a:avLst/>
          </a:prstGeom>
        </p:spPr>
        <p:txBody>
          <a:bodyPr lIns="0"/>
          <a:lstStyle>
            <a:lvl1pPr>
              <a:spcBef>
                <a:spcPts val="0"/>
              </a:spcBef>
              <a:defRPr sz="1500" b="0" i="0">
                <a:solidFill>
                  <a:srgbClr val="EAAB00"/>
                </a:solidFill>
                <a:latin typeface="Sun Life Sans" panose="02000503000000020004" pitchFamily="2" charset="77"/>
              </a:defRPr>
            </a:lvl1pPr>
          </a:lstStyle>
          <a:p>
            <a:pPr lvl="0"/>
            <a:r>
              <a:rPr lang="en-CA"/>
              <a:t>SECTION TITLE GOES HERE</a:t>
            </a:r>
          </a:p>
        </p:txBody>
      </p:sp>
      <p:sp>
        <p:nvSpPr>
          <p:cNvPr id="24" name="Content Placeholder 14">
            <a:extLst>
              <a:ext uri="{FF2B5EF4-FFF2-40B4-BE49-F238E27FC236}">
                <a16:creationId xmlns:a16="http://schemas.microsoft.com/office/drawing/2014/main" id="{5030A7B9-125C-3544-A8BC-8578C9A581A6}"/>
              </a:ext>
            </a:extLst>
          </p:cNvPr>
          <p:cNvSpPr>
            <a:spLocks noGrp="1"/>
          </p:cNvSpPr>
          <p:nvPr>
            <p:ph sz="quarter" idx="14" hasCustomPrompt="1"/>
          </p:nvPr>
        </p:nvSpPr>
        <p:spPr>
          <a:xfrm>
            <a:off x="453934" y="2036290"/>
            <a:ext cx="8236129" cy="2072872"/>
          </a:xfrm>
          <a:prstGeom prst="rect">
            <a:avLst/>
          </a:prstGeom>
        </p:spPr>
        <p:txBody>
          <a:bodyPr lIns="0"/>
          <a:lstStyle>
            <a:lvl1pPr>
              <a:defRPr sz="1200" b="0" i="0">
                <a:solidFill>
                  <a:srgbClr val="555555"/>
                </a:solidFill>
                <a:latin typeface="Sun Life Sans" panose="02000503000000020004" pitchFamily="2" charset="77"/>
              </a:defRPr>
            </a:lvl1pPr>
            <a:lvl2pPr marL="86400" indent="-122400">
              <a:buClr>
                <a:srgbClr val="EAAB00"/>
              </a:buClr>
              <a:defRPr sz="1200" b="0" i="0">
                <a:solidFill>
                  <a:srgbClr val="555555"/>
                </a:solidFill>
                <a:latin typeface="Sun Life Sans" panose="02000503000000020004" pitchFamily="2" charset="77"/>
              </a:defRPr>
            </a:lvl2pPr>
            <a:lvl3pPr marL="237600" indent="-122400">
              <a:buClr>
                <a:srgbClr val="EAAB00"/>
              </a:buClr>
              <a:defRPr sz="1200" b="0" i="0">
                <a:solidFill>
                  <a:srgbClr val="555555"/>
                </a:solidFill>
                <a:latin typeface="Sun Life Sans" panose="02000503000000020004" pitchFamily="2" charset="77"/>
              </a:defRPr>
            </a:lvl3pPr>
            <a:lvl4pPr marL="356400" indent="-122400">
              <a:buClr>
                <a:srgbClr val="EAAB00"/>
              </a:buClr>
              <a:defRPr sz="1200" b="0" i="0">
                <a:solidFill>
                  <a:srgbClr val="555555"/>
                </a:solidFill>
                <a:latin typeface="Sun Life Sans" panose="02000503000000020004" pitchFamily="2" charset="77"/>
              </a:defRPr>
            </a:lvl4pPr>
            <a:lvl5pPr marL="478800" indent="-122400">
              <a:buClr>
                <a:srgbClr val="EAAB00"/>
              </a:buClr>
              <a:defRPr sz="1200" b="0" i="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25" name="Text Placeholder 20">
            <a:extLst>
              <a:ext uri="{FF2B5EF4-FFF2-40B4-BE49-F238E27FC236}">
                <a16:creationId xmlns:a16="http://schemas.microsoft.com/office/drawing/2014/main" id="{23A2C154-3501-8040-BF24-E3026686772F}"/>
              </a:ext>
            </a:extLst>
          </p:cNvPr>
          <p:cNvSpPr>
            <a:spLocks noGrp="1"/>
          </p:cNvSpPr>
          <p:nvPr>
            <p:ph type="body" sz="quarter" idx="15" hasCustomPrompt="1"/>
          </p:nvPr>
        </p:nvSpPr>
        <p:spPr>
          <a:xfrm>
            <a:off x="453934" y="1075638"/>
            <a:ext cx="8236129" cy="398463"/>
          </a:xfrm>
          <a:prstGeom prst="rect">
            <a:avLst/>
          </a:prstGeom>
        </p:spPr>
        <p:txBody>
          <a:bodyPr lIns="0" anchor="ctr"/>
          <a:lstStyle>
            <a:lvl1pPr>
              <a:spcBef>
                <a:spcPts val="0"/>
              </a:spcBef>
              <a:defRPr sz="1700" b="0" i="0" baseline="0">
                <a:latin typeface="Sun Life Sans" panose="02000503000000020004" pitchFamily="2" charset="77"/>
              </a:defRPr>
            </a:lvl1pPr>
          </a:lstStyle>
          <a:p>
            <a:pPr lvl="0"/>
            <a:r>
              <a:rPr lang="en-CA"/>
              <a:t>Subhead goes here</a:t>
            </a:r>
          </a:p>
        </p:txBody>
      </p:sp>
      <p:pic>
        <p:nvPicPr>
          <p:cNvPr id="12" name="Picture 11">
            <a:extLst>
              <a:ext uri="{FF2B5EF4-FFF2-40B4-BE49-F238E27FC236}">
                <a16:creationId xmlns:a16="http://schemas.microsoft.com/office/drawing/2014/main" id="{466FE6AC-EC75-6943-B73C-B1F2CFEF8E3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7864"/>
          <a:stretch/>
        </p:blipFill>
        <p:spPr>
          <a:xfrm>
            <a:off x="3724195" y="4521336"/>
            <a:ext cx="1686005" cy="622164"/>
          </a:xfrm>
          <a:prstGeom prst="rect">
            <a:avLst/>
          </a:prstGeom>
        </p:spPr>
      </p:pic>
    </p:spTree>
    <p:extLst>
      <p:ext uri="{BB962C8B-B14F-4D97-AF65-F5344CB8AC3E}">
        <p14:creationId xmlns:p14="http://schemas.microsoft.com/office/powerpoint/2010/main" val="1270587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 03">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39FEF9-886E-D549-AE17-7EEABCE2E6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4382820"/>
            <a:ext cx="3515137" cy="760679"/>
          </a:xfrm>
          <a:prstGeom prst="rect">
            <a:avLst/>
          </a:prstGeom>
        </p:spPr>
      </p:pic>
      <p:sp>
        <p:nvSpPr>
          <p:cNvPr id="11" name="Slide Number Placeholder 5">
            <a:extLst>
              <a:ext uri="{FF2B5EF4-FFF2-40B4-BE49-F238E27FC236}">
                <a16:creationId xmlns:a16="http://schemas.microsoft.com/office/drawing/2014/main" id="{E109AA21-A75C-8C4B-87D6-504193D821DF}"/>
              </a:ext>
            </a:extLst>
          </p:cNvPr>
          <p:cNvSpPr>
            <a:spLocks noGrp="1"/>
          </p:cNvSpPr>
          <p:nvPr>
            <p:ph type="sldNum" sz="quarter" idx="4"/>
          </p:nvPr>
        </p:nvSpPr>
        <p:spPr>
          <a:xfrm>
            <a:off x="8586279" y="4680663"/>
            <a:ext cx="360013" cy="361785"/>
          </a:xfrm>
          <a:prstGeom prst="rect">
            <a:avLst/>
          </a:prstGeom>
        </p:spPr>
        <p:txBody>
          <a:bodyPr vert="horz" lIns="0" tIns="45720" rIns="0" bIns="45720" rtlCol="0" anchor="ctr"/>
          <a:lstStyle>
            <a:lvl1pPr algn="ctr">
              <a:defRPr sz="750" b="0" i="0">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14" name="Title 1">
            <a:extLst>
              <a:ext uri="{FF2B5EF4-FFF2-40B4-BE49-F238E27FC236}">
                <a16:creationId xmlns:a16="http://schemas.microsoft.com/office/drawing/2014/main" id="{959AE2C7-2BF0-E040-9F25-63FE955E4F42}"/>
              </a:ext>
            </a:extLst>
          </p:cNvPr>
          <p:cNvSpPr>
            <a:spLocks noGrp="1"/>
          </p:cNvSpPr>
          <p:nvPr>
            <p:ph type="title" hasCustomPrompt="1"/>
          </p:nvPr>
        </p:nvSpPr>
        <p:spPr>
          <a:xfrm>
            <a:off x="450667" y="412750"/>
            <a:ext cx="8239395" cy="581025"/>
          </a:xfrm>
          <a:prstGeom prst="rect">
            <a:avLst/>
          </a:prstGeom>
        </p:spPr>
        <p:txBody>
          <a:bodyPr lIns="0">
            <a:noAutofit/>
          </a:bodyPr>
          <a:lstStyle>
            <a:lvl1pPr>
              <a:defRPr sz="2400" b="0" i="0">
                <a:latin typeface="Sun Life Sans" panose="02000503000000020004" pitchFamily="2" charset="77"/>
              </a:defRPr>
            </a:lvl1pPr>
          </a:lstStyle>
          <a:p>
            <a:r>
              <a:rPr lang="en-CA"/>
              <a:t>Headline goes here </a:t>
            </a:r>
            <a:endParaRPr lang="en-US"/>
          </a:p>
        </p:txBody>
      </p:sp>
      <p:sp>
        <p:nvSpPr>
          <p:cNvPr id="15" name="TextBox 14">
            <a:extLst>
              <a:ext uri="{FF2B5EF4-FFF2-40B4-BE49-F238E27FC236}">
                <a16:creationId xmlns:a16="http://schemas.microsoft.com/office/drawing/2014/main" id="{489F20D9-0209-9E4C-B8CD-B835E6C39A62}"/>
              </a:ext>
            </a:extLst>
          </p:cNvPr>
          <p:cNvSpPr txBox="1"/>
          <p:nvPr userDrawn="1"/>
        </p:nvSpPr>
        <p:spPr>
          <a:xfrm>
            <a:off x="450668" y="4757135"/>
            <a:ext cx="2413686" cy="208840"/>
          </a:xfrm>
          <a:prstGeom prst="rect">
            <a:avLst/>
          </a:prstGeom>
          <a:noFill/>
        </p:spPr>
        <p:txBody>
          <a:bodyPr wrap="square" lIns="0" rIns="72000" bIns="4680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CA" sz="750" b="0" i="0" spc="300" baseline="0" dirty="0">
                <a:solidFill>
                  <a:srgbClr val="003946"/>
                </a:solidFill>
                <a:latin typeface="Sun Life Sans" panose="02000503000000020004" pitchFamily="2" charset="77"/>
                <a:cs typeface="Calibri" panose="020F0502020204030204" pitchFamily="34" charset="0"/>
              </a:rPr>
              <a:t>SUN LIFE</a:t>
            </a:r>
            <a:endParaRPr lang="en-CA" sz="750" b="0" i="0" spc="300" baseline="0" dirty="0">
              <a:solidFill>
                <a:srgbClr val="FFCB05"/>
              </a:solidFill>
              <a:latin typeface="Sun Life Sans" panose="02000503000000020004" pitchFamily="2" charset="77"/>
              <a:cs typeface="Calibri" panose="020F0502020204030204" pitchFamily="34" charset="0"/>
            </a:endParaRPr>
          </a:p>
        </p:txBody>
      </p:sp>
      <p:sp>
        <p:nvSpPr>
          <p:cNvPr id="16" name="Text Placeholder 2">
            <a:extLst>
              <a:ext uri="{FF2B5EF4-FFF2-40B4-BE49-F238E27FC236}">
                <a16:creationId xmlns:a16="http://schemas.microsoft.com/office/drawing/2014/main" id="{73C5AE85-662D-A847-930E-896C1D1C2950}"/>
              </a:ext>
            </a:extLst>
          </p:cNvPr>
          <p:cNvSpPr>
            <a:spLocks noGrp="1"/>
          </p:cNvSpPr>
          <p:nvPr>
            <p:ph type="body" sz="quarter" idx="10" hasCustomPrompt="1"/>
          </p:nvPr>
        </p:nvSpPr>
        <p:spPr>
          <a:xfrm>
            <a:off x="3315022" y="4749161"/>
            <a:ext cx="5038563" cy="216813"/>
          </a:xfrm>
          <a:prstGeom prst="rect">
            <a:avLst/>
          </a:prstGeom>
        </p:spPr>
        <p:txBody>
          <a:bodyPr lIns="0" rIns="0"/>
          <a:lstStyle>
            <a:lvl1pPr algn="r">
              <a:buFontTx/>
              <a:buNone/>
              <a:defRPr sz="750" b="0" i="0" spc="300" baseline="0">
                <a:latin typeface="Sun Life Sans" panose="02000503000000020004" pitchFamily="2" charset="77"/>
              </a:defRPr>
            </a:lvl1pPr>
            <a:lvl2pPr marL="0" indent="0">
              <a:buFontTx/>
              <a:buNone/>
              <a:defRPr/>
            </a:lvl2pPr>
            <a:lvl3pPr marL="271463" indent="0">
              <a:buFontTx/>
              <a:buNone/>
              <a:defRPr/>
            </a:lvl3pPr>
            <a:lvl4pPr marL="449263" indent="0">
              <a:buFontTx/>
              <a:buNone/>
              <a:defRPr/>
            </a:lvl4pPr>
            <a:lvl5pPr marL="627063" indent="0">
              <a:buFontTx/>
              <a:buNone/>
              <a:defRPr/>
            </a:lvl5pPr>
          </a:lstStyle>
          <a:p>
            <a:pPr lvl="0"/>
            <a:r>
              <a:rPr lang="en-US"/>
              <a:t>Professional Development</a:t>
            </a:r>
          </a:p>
        </p:txBody>
      </p:sp>
      <p:sp>
        <p:nvSpPr>
          <p:cNvPr id="17" name="Content Placeholder 4">
            <a:extLst>
              <a:ext uri="{FF2B5EF4-FFF2-40B4-BE49-F238E27FC236}">
                <a16:creationId xmlns:a16="http://schemas.microsoft.com/office/drawing/2014/main" id="{4886BD41-E2B9-8247-88A0-0FA8B5E161BE}"/>
              </a:ext>
            </a:extLst>
          </p:cNvPr>
          <p:cNvSpPr>
            <a:spLocks noGrp="1"/>
          </p:cNvSpPr>
          <p:nvPr>
            <p:ph sz="quarter" idx="13" hasCustomPrompt="1"/>
          </p:nvPr>
        </p:nvSpPr>
        <p:spPr>
          <a:xfrm>
            <a:off x="453934" y="1555964"/>
            <a:ext cx="8236129" cy="310453"/>
          </a:xfrm>
          <a:prstGeom prst="rect">
            <a:avLst/>
          </a:prstGeom>
        </p:spPr>
        <p:txBody>
          <a:bodyPr lIns="0"/>
          <a:lstStyle>
            <a:lvl1pPr>
              <a:spcBef>
                <a:spcPts val="0"/>
              </a:spcBef>
              <a:defRPr sz="1500" b="0" i="0">
                <a:solidFill>
                  <a:srgbClr val="EAAB00"/>
                </a:solidFill>
                <a:latin typeface="Sun Life Sans" panose="02000503000000020004" pitchFamily="2" charset="77"/>
              </a:defRPr>
            </a:lvl1pPr>
          </a:lstStyle>
          <a:p>
            <a:pPr lvl="0"/>
            <a:r>
              <a:rPr lang="en-CA"/>
              <a:t>SECTION TITLE GOES HERE</a:t>
            </a:r>
          </a:p>
        </p:txBody>
      </p:sp>
      <p:sp>
        <p:nvSpPr>
          <p:cNvPr id="18" name="Content Placeholder 14">
            <a:extLst>
              <a:ext uri="{FF2B5EF4-FFF2-40B4-BE49-F238E27FC236}">
                <a16:creationId xmlns:a16="http://schemas.microsoft.com/office/drawing/2014/main" id="{0A19C6B9-EFA4-D243-928F-338809900EB3}"/>
              </a:ext>
            </a:extLst>
          </p:cNvPr>
          <p:cNvSpPr>
            <a:spLocks noGrp="1"/>
          </p:cNvSpPr>
          <p:nvPr>
            <p:ph sz="quarter" idx="14" hasCustomPrompt="1"/>
          </p:nvPr>
        </p:nvSpPr>
        <p:spPr>
          <a:xfrm>
            <a:off x="453934" y="2036290"/>
            <a:ext cx="8236129" cy="2072872"/>
          </a:xfrm>
          <a:prstGeom prst="rect">
            <a:avLst/>
          </a:prstGeom>
        </p:spPr>
        <p:txBody>
          <a:bodyPr lIns="0"/>
          <a:lstStyle>
            <a:lvl1pPr>
              <a:defRPr sz="1200" b="0" i="0">
                <a:solidFill>
                  <a:srgbClr val="555555"/>
                </a:solidFill>
                <a:latin typeface="Sun Life Sans" panose="02000503000000020004" pitchFamily="2" charset="77"/>
              </a:defRPr>
            </a:lvl1pPr>
            <a:lvl2pPr marL="86400" indent="-122400">
              <a:buClr>
                <a:srgbClr val="EAAB00"/>
              </a:buClr>
              <a:defRPr sz="1200" b="0" i="0">
                <a:solidFill>
                  <a:srgbClr val="555555"/>
                </a:solidFill>
                <a:latin typeface="Sun Life Sans" panose="02000503000000020004" pitchFamily="2" charset="77"/>
              </a:defRPr>
            </a:lvl2pPr>
            <a:lvl3pPr marL="237600" indent="-122400">
              <a:buClr>
                <a:srgbClr val="EAAB00"/>
              </a:buClr>
              <a:defRPr sz="1200" b="0" i="0">
                <a:solidFill>
                  <a:srgbClr val="555555"/>
                </a:solidFill>
                <a:latin typeface="Sun Life Sans" panose="02000503000000020004" pitchFamily="2" charset="77"/>
              </a:defRPr>
            </a:lvl3pPr>
            <a:lvl4pPr marL="356400" indent="-122400">
              <a:buClr>
                <a:srgbClr val="EAAB00"/>
              </a:buClr>
              <a:defRPr sz="1200" b="0" i="0">
                <a:solidFill>
                  <a:srgbClr val="555555"/>
                </a:solidFill>
                <a:latin typeface="Sun Life Sans" panose="02000503000000020004" pitchFamily="2" charset="77"/>
              </a:defRPr>
            </a:lvl4pPr>
            <a:lvl5pPr marL="478800" indent="-122400">
              <a:buClr>
                <a:srgbClr val="EAAB00"/>
              </a:buClr>
              <a:defRPr sz="1200" b="0" i="0">
                <a:solidFill>
                  <a:srgbClr val="555555"/>
                </a:solidFill>
                <a:latin typeface="Sun Life Sans" panose="02000503000000020004" pitchFamily="2" charset="77"/>
              </a:defRPr>
            </a:lvl5pPr>
          </a:lstStyle>
          <a:p>
            <a:pPr lvl="0"/>
            <a:r>
              <a:rPr lang="en-CA"/>
              <a:t>Add text here</a:t>
            </a:r>
          </a:p>
          <a:p>
            <a:pPr lvl="1"/>
            <a:r>
              <a:rPr lang="en-CA"/>
              <a:t>bullet level 1</a:t>
            </a:r>
          </a:p>
          <a:p>
            <a:pPr lvl="2"/>
            <a:r>
              <a:rPr lang="en-CA"/>
              <a:t>bullet level 2</a:t>
            </a:r>
          </a:p>
          <a:p>
            <a:pPr lvl="3"/>
            <a:r>
              <a:rPr lang="en-CA"/>
              <a:t>bullet level 3</a:t>
            </a:r>
          </a:p>
          <a:p>
            <a:pPr lvl="4"/>
            <a:r>
              <a:rPr lang="en-CA"/>
              <a:t>bullet level 4</a:t>
            </a:r>
          </a:p>
        </p:txBody>
      </p:sp>
      <p:sp>
        <p:nvSpPr>
          <p:cNvPr id="26" name="Text Placeholder 20">
            <a:extLst>
              <a:ext uri="{FF2B5EF4-FFF2-40B4-BE49-F238E27FC236}">
                <a16:creationId xmlns:a16="http://schemas.microsoft.com/office/drawing/2014/main" id="{D00BD232-418B-6D42-B103-FB1092D3C0A1}"/>
              </a:ext>
            </a:extLst>
          </p:cNvPr>
          <p:cNvSpPr>
            <a:spLocks noGrp="1"/>
          </p:cNvSpPr>
          <p:nvPr>
            <p:ph type="body" sz="quarter" idx="15" hasCustomPrompt="1"/>
          </p:nvPr>
        </p:nvSpPr>
        <p:spPr>
          <a:xfrm>
            <a:off x="453934" y="1075638"/>
            <a:ext cx="8236129" cy="398463"/>
          </a:xfrm>
          <a:prstGeom prst="rect">
            <a:avLst/>
          </a:prstGeom>
        </p:spPr>
        <p:txBody>
          <a:bodyPr lIns="0" anchor="ctr"/>
          <a:lstStyle>
            <a:lvl1pPr>
              <a:spcBef>
                <a:spcPts val="0"/>
              </a:spcBef>
              <a:defRPr sz="1700" b="0" i="0" baseline="0">
                <a:latin typeface="Sun Life Sans" panose="02000503000000020004" pitchFamily="2" charset="77"/>
              </a:defRPr>
            </a:lvl1pPr>
          </a:lstStyle>
          <a:p>
            <a:pPr lvl="0"/>
            <a:r>
              <a:rPr lang="en-CA"/>
              <a:t>Subhead goes here</a:t>
            </a:r>
          </a:p>
        </p:txBody>
      </p:sp>
    </p:spTree>
    <p:extLst>
      <p:ext uri="{BB962C8B-B14F-4D97-AF65-F5344CB8AC3E}">
        <p14:creationId xmlns:p14="http://schemas.microsoft.com/office/powerpoint/2010/main" val="1001339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 04">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78CEE18-3ABA-144B-8A57-A2E1FB1EAB77}"/>
              </a:ext>
            </a:extLst>
          </p:cNvPr>
          <p:cNvPicPr>
            <a:picLocks noChangeAspect="1"/>
          </p:cNvPicPr>
          <p:nvPr userDrawn="1"/>
        </p:nvPicPr>
        <p:blipFill rotWithShape="1">
          <a:blip r:embed="rId2"/>
          <a:srcRect t="16874" r="22773"/>
          <a:stretch/>
        </p:blipFill>
        <p:spPr>
          <a:xfrm>
            <a:off x="4428893" y="0"/>
            <a:ext cx="4715107" cy="3382244"/>
          </a:xfrm>
          <a:prstGeom prst="rect">
            <a:avLst/>
          </a:prstGeom>
        </p:spPr>
      </p:pic>
      <p:pic>
        <p:nvPicPr>
          <p:cNvPr id="2" name="Picture 1">
            <a:extLst>
              <a:ext uri="{FF2B5EF4-FFF2-40B4-BE49-F238E27FC236}">
                <a16:creationId xmlns:a16="http://schemas.microsoft.com/office/drawing/2014/main" id="{94CE9AEF-3A15-5E47-B6A4-DF014A4E953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3775"/>
          <a:stretch/>
        </p:blipFill>
        <p:spPr>
          <a:xfrm>
            <a:off x="0" y="0"/>
            <a:ext cx="8820588" cy="5143500"/>
          </a:xfrm>
          <a:prstGeom prst="rect">
            <a:avLst/>
          </a:prstGeom>
        </p:spPr>
      </p:pic>
      <p:sp>
        <p:nvSpPr>
          <p:cNvPr id="12" name="Text Placeholder 25">
            <a:extLst>
              <a:ext uri="{FF2B5EF4-FFF2-40B4-BE49-F238E27FC236}">
                <a16:creationId xmlns:a16="http://schemas.microsoft.com/office/drawing/2014/main" id="{9F2FE123-3F0C-B649-85CF-40339DEDB6E1}"/>
              </a:ext>
            </a:extLst>
          </p:cNvPr>
          <p:cNvSpPr>
            <a:spLocks noGrp="1"/>
          </p:cNvSpPr>
          <p:nvPr>
            <p:ph type="body" sz="quarter" idx="15" hasCustomPrompt="1"/>
          </p:nvPr>
        </p:nvSpPr>
        <p:spPr>
          <a:xfrm>
            <a:off x="453934" y="1620904"/>
            <a:ext cx="5686890" cy="1535765"/>
          </a:xfrm>
          <a:prstGeom prst="rect">
            <a:avLst/>
          </a:prstGeom>
        </p:spPr>
        <p:txBody>
          <a:bodyPr lIns="0"/>
          <a:lstStyle>
            <a:lvl1pPr>
              <a:spcBef>
                <a:spcPts val="0"/>
              </a:spcBef>
              <a:defRPr sz="2000">
                <a:solidFill>
                  <a:srgbClr val="776C62"/>
                </a:solidFill>
                <a:latin typeface="Sun Life Sans" panose="02000503000000020004" pitchFamily="2" charset="77"/>
              </a:defRPr>
            </a:lvl1pPr>
          </a:lstStyle>
          <a:p>
            <a:pPr lvl="0"/>
            <a:r>
              <a:rPr lang="en-CA" err="1"/>
              <a:t>Lorem</a:t>
            </a:r>
            <a:r>
              <a:rPr lang="en-CA"/>
              <a:t> </a:t>
            </a:r>
            <a:r>
              <a:rPr lang="en-CA" err="1"/>
              <a:t>ipsum</a:t>
            </a:r>
            <a:r>
              <a:rPr lang="en-CA"/>
              <a:t> </a:t>
            </a:r>
            <a:r>
              <a:rPr lang="en-CA" err="1"/>
              <a:t>dolor</a:t>
            </a:r>
            <a:r>
              <a:rPr lang="en-CA"/>
              <a:t> sit </a:t>
            </a:r>
            <a:r>
              <a:rPr lang="en-CA" err="1"/>
              <a:t>amet</a:t>
            </a:r>
            <a:r>
              <a:rPr lang="en-CA"/>
              <a:t>, </a:t>
            </a:r>
            <a:r>
              <a:rPr lang="en-CA" err="1"/>
              <a:t>consectetur</a:t>
            </a:r>
            <a:endParaRPr lang="en-CA"/>
          </a:p>
          <a:p>
            <a:pPr lvl="0"/>
            <a:r>
              <a:rPr lang="en-CA" err="1"/>
              <a:t>adipiscing</a:t>
            </a:r>
            <a:r>
              <a:rPr lang="en-CA"/>
              <a:t> </a:t>
            </a:r>
            <a:r>
              <a:rPr lang="en-CA" err="1"/>
              <a:t>elit</a:t>
            </a:r>
            <a:r>
              <a:rPr lang="en-CA"/>
              <a:t>. </a:t>
            </a:r>
            <a:r>
              <a:rPr lang="en-CA" err="1"/>
              <a:t>Aenean</a:t>
            </a:r>
            <a:r>
              <a:rPr lang="en-CA"/>
              <a:t> </a:t>
            </a:r>
            <a:r>
              <a:rPr lang="en-CA" err="1"/>
              <a:t>lacinia</a:t>
            </a:r>
            <a:r>
              <a:rPr lang="en-CA"/>
              <a:t> </a:t>
            </a:r>
            <a:r>
              <a:rPr lang="en-CA" err="1"/>
              <a:t>aliquet</a:t>
            </a:r>
            <a:r>
              <a:rPr lang="en-CA"/>
              <a:t> </a:t>
            </a:r>
            <a:r>
              <a:rPr lang="en-CA" err="1"/>
              <a:t>arcu</a:t>
            </a:r>
            <a:endParaRPr lang="en-CA"/>
          </a:p>
          <a:p>
            <a:pPr lvl="0"/>
            <a:r>
              <a:rPr lang="en-CA" err="1"/>
              <a:t>eu</a:t>
            </a:r>
            <a:r>
              <a:rPr lang="en-CA"/>
              <a:t> </a:t>
            </a:r>
            <a:r>
              <a:rPr lang="en-CA" err="1"/>
              <a:t>aliquet</a:t>
            </a:r>
            <a:r>
              <a:rPr lang="en-CA"/>
              <a:t>. </a:t>
            </a:r>
            <a:r>
              <a:rPr lang="en-CA" err="1"/>
              <a:t>Morbi</a:t>
            </a:r>
            <a:r>
              <a:rPr lang="en-CA"/>
              <a:t>  </a:t>
            </a:r>
            <a:r>
              <a:rPr lang="en-CA" err="1"/>
              <a:t>leo</a:t>
            </a:r>
            <a:r>
              <a:rPr lang="en-CA"/>
              <a:t> </a:t>
            </a:r>
            <a:r>
              <a:rPr lang="en-CA" err="1"/>
              <a:t>sagittis</a:t>
            </a:r>
            <a:r>
              <a:rPr lang="en-CA"/>
              <a:t> </a:t>
            </a:r>
            <a:r>
              <a:rPr lang="en-CA" err="1"/>
              <a:t>fermentum</a:t>
            </a:r>
            <a:endParaRPr lang="en-CA"/>
          </a:p>
          <a:p>
            <a:pPr lvl="0"/>
            <a:r>
              <a:rPr lang="en-CA" err="1"/>
              <a:t>laoreet</a:t>
            </a:r>
            <a:r>
              <a:rPr lang="en-CA"/>
              <a:t> in </a:t>
            </a:r>
            <a:r>
              <a:rPr lang="en-CA" err="1"/>
              <a:t>ipsum</a:t>
            </a:r>
            <a:r>
              <a:rPr lang="en-CA"/>
              <a:t> nisi </a:t>
            </a:r>
            <a:r>
              <a:rPr lang="en-CA" err="1"/>
              <a:t>ultricies</a:t>
            </a:r>
            <a:r>
              <a:rPr lang="en-CA"/>
              <a:t> id </a:t>
            </a:r>
            <a:r>
              <a:rPr lang="en-CA" err="1"/>
              <a:t>lectus</a:t>
            </a:r>
            <a:r>
              <a:rPr lang="en-CA"/>
              <a:t> in.</a:t>
            </a:r>
          </a:p>
        </p:txBody>
      </p:sp>
      <p:sp>
        <p:nvSpPr>
          <p:cNvPr id="13" name="Text Placeholder 7">
            <a:extLst>
              <a:ext uri="{FF2B5EF4-FFF2-40B4-BE49-F238E27FC236}">
                <a16:creationId xmlns:a16="http://schemas.microsoft.com/office/drawing/2014/main" id="{D108FECC-759A-5543-B78A-B9111B7F6A91}"/>
              </a:ext>
            </a:extLst>
          </p:cNvPr>
          <p:cNvSpPr>
            <a:spLocks noGrp="1"/>
          </p:cNvSpPr>
          <p:nvPr>
            <p:ph type="body" sz="quarter" idx="14" hasCustomPrompt="1"/>
          </p:nvPr>
        </p:nvSpPr>
        <p:spPr>
          <a:xfrm>
            <a:off x="453934" y="916455"/>
            <a:ext cx="5390146" cy="571708"/>
          </a:xfrm>
          <a:prstGeom prst="rect">
            <a:avLst/>
          </a:prstGeom>
        </p:spPr>
        <p:txBody>
          <a:bodyPr lIns="0"/>
          <a:lstStyle>
            <a:lvl1pPr>
              <a:lnSpc>
                <a:spcPts val="4000"/>
              </a:lnSpc>
              <a:spcBef>
                <a:spcPts val="0"/>
              </a:spcBef>
              <a:defRPr sz="3600" baseline="0">
                <a:solidFill>
                  <a:srgbClr val="EAAB00"/>
                </a:solidFill>
                <a:latin typeface="Sun Life Sans" panose="02000503000000020004" pitchFamily="2" charset="77"/>
              </a:defRPr>
            </a:lvl1pPr>
          </a:lstStyle>
          <a:p>
            <a:pPr lvl="0"/>
            <a:r>
              <a:rPr lang="en-CA"/>
              <a:t>Short Intro headline</a:t>
            </a:r>
          </a:p>
        </p:txBody>
      </p:sp>
      <p:pic>
        <p:nvPicPr>
          <p:cNvPr id="4" name="Picture 3">
            <a:extLst>
              <a:ext uri="{FF2B5EF4-FFF2-40B4-BE49-F238E27FC236}">
                <a16:creationId xmlns:a16="http://schemas.microsoft.com/office/drawing/2014/main" id="{B5577F1B-6020-7749-9CD4-4C07E041D9D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r="1632"/>
          <a:stretch/>
        </p:blipFill>
        <p:spPr>
          <a:xfrm>
            <a:off x="4598577" y="3105592"/>
            <a:ext cx="4545423" cy="2037908"/>
          </a:xfrm>
          <a:prstGeom prst="rect">
            <a:avLst/>
          </a:prstGeom>
        </p:spPr>
      </p:pic>
    </p:spTree>
    <p:extLst>
      <p:ext uri="{BB962C8B-B14F-4D97-AF65-F5344CB8AC3E}">
        <p14:creationId xmlns:p14="http://schemas.microsoft.com/office/powerpoint/2010/main" val="204502536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21" Type="http://schemas.openxmlformats.org/officeDocument/2006/relationships/tags" Target="../tags/tag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theme" Target="../theme/theme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theme" Target="../theme/theme3.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EDD75003-26F0-2C47-9C65-918FBB6218EC}"/>
              </a:ext>
            </a:extLst>
          </p:cNvPr>
          <p:cNvSpPr>
            <a:spLocks noGrp="1"/>
          </p:cNvSpPr>
          <p:nvPr>
            <p:ph type="sldNum" sz="quarter" idx="4"/>
          </p:nvPr>
        </p:nvSpPr>
        <p:spPr>
          <a:xfrm>
            <a:off x="6553200" y="4767263"/>
            <a:ext cx="2017059" cy="273844"/>
          </a:xfrm>
          <a:prstGeom prst="rect">
            <a:avLst/>
          </a:prstGeom>
        </p:spPr>
        <p:txBody>
          <a:bodyPr vert="horz" lIns="91440" tIns="45720" rIns="0" bIns="45720" rtlCol="0" anchor="ctr"/>
          <a:lstStyle>
            <a:lvl1pPr algn="r">
              <a:defRPr sz="750" b="1">
                <a:solidFill>
                  <a:srgbClr val="003946"/>
                </a:solidFill>
                <a:latin typeface="Sun Life Sans" panose="02000503000000020004" pitchFamily="2" charset="77"/>
                <a:cs typeface="Calibri"/>
              </a:defRPr>
            </a:lvl1pPr>
          </a:lstStyle>
          <a:p>
            <a:fld id="{CD0B62E8-4833-C84D-A86B-4CF3C4DE74F8}" type="slidenum">
              <a:rPr lang="uk-UA" smtClean="0"/>
              <a:pPr/>
              <a:t>‹N°›</a:t>
            </a:fld>
            <a:endParaRPr lang="uk-UA"/>
          </a:p>
        </p:txBody>
      </p:sp>
      <p:sp>
        <p:nvSpPr>
          <p:cNvPr id="2" name="Title Placeholder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endParaRPr lang="en-CA"/>
          </a:p>
        </p:txBody>
      </p:sp>
    </p:spTree>
    <p:extLst>
      <p:ext uri="{BB962C8B-B14F-4D97-AF65-F5344CB8AC3E}">
        <p14:creationId xmlns:p14="http://schemas.microsoft.com/office/powerpoint/2010/main" val="901259332"/>
      </p:ext>
    </p:extLst>
  </p:cSld>
  <p:clrMap bg1="lt1" tx1="dk1" bg2="lt2" tx2="dk2" accent1="accent1" accent2="accent2" accent3="accent3" accent4="accent4" accent5="accent5" accent6="accent6" hlink="hlink" folHlink="folHlink"/>
  <p:sldLayoutIdLst>
    <p:sldLayoutId id="2147483679" r:id="rId1"/>
    <p:sldLayoutId id="2147483684" r:id="rId2"/>
    <p:sldLayoutId id="2147483699" r:id="rId3"/>
    <p:sldLayoutId id="2147483698" r:id="rId4"/>
    <p:sldLayoutId id="2147483701" r:id="rId5"/>
    <p:sldLayoutId id="2147483683" r:id="rId6"/>
    <p:sldLayoutId id="2147483688" r:id="rId7"/>
    <p:sldLayoutId id="2147483689" r:id="rId8"/>
    <p:sldLayoutId id="2147483690" r:id="rId9"/>
    <p:sldLayoutId id="2147483691" r:id="rId10"/>
    <p:sldLayoutId id="2147483692" r:id="rId11"/>
    <p:sldLayoutId id="2147483696" r:id="rId12"/>
    <p:sldLayoutId id="2147483703" r:id="rId13"/>
    <p:sldLayoutId id="2147483704" r:id="rId14"/>
    <p:sldLayoutId id="2147483744" r:id="rId15"/>
    <p:sldLayoutId id="2147483746" r:id="rId16"/>
    <p:sldLayoutId id="2147483747" r:id="rId17"/>
    <p:sldLayoutId id="2147483748" r:id="rId18"/>
    <p:sldLayoutId id="2147483749" r:id="rId19"/>
    <p:sldLayoutId id="2147483750" r:id="rId20"/>
    <p:sldLayoutId id="2147483751" r:id="rId21"/>
    <p:sldLayoutId id="2147483752" r:id="rId22"/>
    <p:sldLayoutId id="2147483754" r:id="rId23"/>
    <p:sldLayoutId id="2147483755" r:id="rId24"/>
    <p:sldLayoutId id="2147483760" r:id="rId25"/>
    <p:sldLayoutId id="2147483759" r:id="rId26"/>
    <p:sldLayoutId id="2147483758" r:id="rId27"/>
    <p:sldLayoutId id="2147483795" r:id="rId28"/>
    <p:sldLayoutId id="2147483796" r:id="rId29"/>
    <p:sldLayoutId id="2147483797" r:id="rId30"/>
    <p:sldLayoutId id="2147483798" r:id="rId31"/>
    <p:sldLayoutId id="2147483799" r:id="rId32"/>
  </p:sldLayoutIdLst>
  <p:hf hdr="0" dt="0"/>
  <p:txStyles>
    <p:titleStyle>
      <a:lvl1pPr algn="l" defTabSz="457200" rtl="0" eaLnBrk="1" latinLnBrk="0" hangingPunct="1">
        <a:spcBef>
          <a:spcPct val="0"/>
        </a:spcBef>
        <a:buNone/>
        <a:defRPr sz="2800" b="0" i="0" u="none" kern="1200">
          <a:solidFill>
            <a:srgbClr val="003946"/>
          </a:solidFill>
          <a:latin typeface="Calibri"/>
          <a:ea typeface="+mj-ea"/>
          <a:cs typeface="Calibri"/>
        </a:defRPr>
      </a:lvl1pPr>
    </p:titleStyle>
    <p:bodyStyle>
      <a:lvl1pPr marL="0" indent="0" algn="l" defTabSz="457200" rtl="0" eaLnBrk="1" latinLnBrk="0" hangingPunct="1">
        <a:spcBef>
          <a:spcPct val="20000"/>
        </a:spcBef>
        <a:buFont typeface="Arial"/>
        <a:buNone/>
        <a:defRPr sz="1800" kern="1200">
          <a:solidFill>
            <a:srgbClr val="003946"/>
          </a:solidFill>
          <a:latin typeface="Calibri"/>
          <a:ea typeface="+mn-ea"/>
          <a:cs typeface="Calibri"/>
        </a:defRPr>
      </a:lvl1pPr>
      <a:lvl2pPr marL="271463" indent="-271463" algn="l" defTabSz="457200" rtl="0" eaLnBrk="1" latinLnBrk="0" hangingPunct="1">
        <a:spcBef>
          <a:spcPct val="20000"/>
        </a:spcBef>
        <a:buClr>
          <a:srgbClr val="EAAB00"/>
        </a:buClr>
        <a:buFont typeface="Arial"/>
        <a:buChar char="•"/>
        <a:tabLst/>
        <a:defRPr sz="1400" kern="1200">
          <a:solidFill>
            <a:srgbClr val="003946"/>
          </a:solidFill>
          <a:latin typeface="Calibri"/>
          <a:ea typeface="+mn-ea"/>
          <a:cs typeface="Calibri"/>
        </a:defRPr>
      </a:lvl2pPr>
      <a:lvl3pPr marL="449263" indent="-177800" algn="l" defTabSz="457200" rtl="0" eaLnBrk="1" latinLnBrk="0" hangingPunct="1">
        <a:spcBef>
          <a:spcPct val="20000"/>
        </a:spcBef>
        <a:buClr>
          <a:srgbClr val="EAAB00"/>
        </a:buClr>
        <a:buFont typeface="Arial"/>
        <a:buChar char="•"/>
        <a:tabLst/>
        <a:defRPr sz="1400" kern="1200">
          <a:solidFill>
            <a:srgbClr val="003946"/>
          </a:solidFill>
          <a:latin typeface="Calibri"/>
          <a:ea typeface="+mn-ea"/>
          <a:cs typeface="Calibri"/>
        </a:defRPr>
      </a:lvl3pPr>
      <a:lvl4pPr marL="627063" indent="-177800" algn="l" defTabSz="457200" rtl="0" eaLnBrk="1" latinLnBrk="0" hangingPunct="1">
        <a:spcBef>
          <a:spcPct val="20000"/>
        </a:spcBef>
        <a:buClr>
          <a:srgbClr val="EAAB00"/>
        </a:buClr>
        <a:buFont typeface="Arial"/>
        <a:buChar char="•"/>
        <a:tabLst/>
        <a:defRPr sz="1400" kern="1200">
          <a:solidFill>
            <a:srgbClr val="003946"/>
          </a:solidFill>
          <a:latin typeface="Calibri"/>
          <a:ea typeface="+mn-ea"/>
          <a:cs typeface="Calibri"/>
        </a:defRPr>
      </a:lvl4pPr>
      <a:lvl5pPr marL="804863" indent="-177800" algn="l" defTabSz="457200" rtl="0" eaLnBrk="1" latinLnBrk="0" hangingPunct="1">
        <a:spcBef>
          <a:spcPct val="20000"/>
        </a:spcBef>
        <a:buClr>
          <a:srgbClr val="EAAB00"/>
        </a:buClr>
        <a:buFont typeface="Arial"/>
        <a:buChar char="•"/>
        <a:tabLst/>
        <a:defRPr sz="1400" kern="1200">
          <a:solidFill>
            <a:srgbClr val="003946"/>
          </a:solidFill>
          <a:latin typeface="Calibri"/>
          <a:ea typeface="+mn-ea"/>
          <a:cs typeface="Calibri"/>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341" y="274541"/>
            <a:ext cx="7887320" cy="99397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341" y="1369395"/>
            <a:ext cx="7887320" cy="3263063"/>
          </a:xfrm>
          <a:prstGeom prst="rect">
            <a:avLst/>
          </a:prstGeom>
        </p:spPr>
        <p:txBody>
          <a:bodyPr vert="horz" lIns="91440" tIns="45720" rIns="91440" bIns="45720" rtlCol="0">
            <a:normAutofit/>
          </a:bodyPr>
          <a:lstStyle/>
          <a:p>
            <a:pPr lvl="0"/>
            <a:r>
              <a:rPr lang="en-US"/>
              <a:t>Edit Master text styles</a:t>
            </a:r>
          </a:p>
        </p:txBody>
      </p:sp>
      <p:sp>
        <p:nvSpPr>
          <p:cNvPr id="4" name="Date Placeholder 3"/>
          <p:cNvSpPr>
            <a:spLocks noGrp="1"/>
          </p:cNvSpPr>
          <p:nvPr>
            <p:ph type="dt" sz="half" idx="2"/>
          </p:nvPr>
        </p:nvSpPr>
        <p:spPr>
          <a:xfrm>
            <a:off x="628341" y="4768076"/>
            <a:ext cx="2056987" cy="272886"/>
          </a:xfrm>
          <a:prstGeom prst="rect">
            <a:avLst/>
          </a:prstGeom>
        </p:spPr>
        <p:txBody>
          <a:bodyPr vert="horz" lIns="91440" tIns="45720" rIns="91440" bIns="45720" rtlCol="0" anchor="ctr"/>
          <a:lstStyle>
            <a:lvl1pPr algn="l">
              <a:defRPr sz="125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029261" y="4768076"/>
            <a:ext cx="3085480" cy="272886"/>
          </a:xfrm>
          <a:prstGeom prst="rect">
            <a:avLst/>
          </a:prstGeom>
        </p:spPr>
        <p:txBody>
          <a:bodyPr vert="horz" lIns="91440" tIns="45720" rIns="91440" bIns="45720" rtlCol="0" anchor="ctr"/>
          <a:lstStyle>
            <a:lvl1pPr algn="ctr">
              <a:defRPr sz="1250">
                <a:solidFill>
                  <a:schemeClr val="tx1">
                    <a:tint val="75000"/>
                  </a:schemeClr>
                </a:solidFill>
              </a:defRPr>
            </a:lvl1pPr>
          </a:lstStyle>
          <a:p>
            <a:r>
              <a:rPr lang="en-US" dirty="0"/>
              <a:t>PROFESSIONAL DEVELOPMENT</a:t>
            </a:r>
          </a:p>
        </p:txBody>
      </p:sp>
      <p:sp>
        <p:nvSpPr>
          <p:cNvPr id="6" name="Slide Number Placeholder 5"/>
          <p:cNvSpPr>
            <a:spLocks noGrp="1"/>
          </p:cNvSpPr>
          <p:nvPr>
            <p:ph type="sldNum" sz="quarter" idx="4"/>
          </p:nvPr>
        </p:nvSpPr>
        <p:spPr>
          <a:xfrm>
            <a:off x="6458673" y="4768076"/>
            <a:ext cx="2056987" cy="272886"/>
          </a:xfrm>
          <a:prstGeom prst="rect">
            <a:avLst/>
          </a:prstGeom>
        </p:spPr>
        <p:txBody>
          <a:bodyPr vert="horz" lIns="91440" tIns="45720" rIns="91440" bIns="45720" rtlCol="0" anchor="ctr"/>
          <a:lstStyle>
            <a:lvl1pPr algn="r">
              <a:defRPr sz="1250">
                <a:solidFill>
                  <a:schemeClr val="tx1">
                    <a:tint val="75000"/>
                  </a:schemeClr>
                </a:solidFill>
              </a:defRPr>
            </a:lvl1pPr>
          </a:lstStyle>
          <a:p>
            <a:fld id="{AEC93E72-D9C1-4C5A-A33E-F460796873D3}" type="slidenum">
              <a:rPr lang="en-US" smtClean="0"/>
              <a:t>‹N°›</a:t>
            </a:fld>
            <a:endParaRPr lang="en-US" dirty="0"/>
          </a:p>
        </p:txBody>
      </p:sp>
    </p:spTree>
    <p:custDataLst>
      <p:tags r:id="rId21"/>
    </p:custDataLst>
    <p:extLst>
      <p:ext uri="{BB962C8B-B14F-4D97-AF65-F5344CB8AC3E}">
        <p14:creationId xmlns:p14="http://schemas.microsoft.com/office/powerpoint/2010/main" val="3466277915"/>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94" r:id="rId14"/>
    <p:sldLayoutId id="2147483775" r:id="rId15"/>
    <p:sldLayoutId id="2147483776" r:id="rId16"/>
    <p:sldLayoutId id="2147483777" r:id="rId17"/>
    <p:sldLayoutId id="2147483778" r:id="rId18"/>
    <p:sldLayoutId id="2147483779" r:id="rId19"/>
  </p:sldLayoutIdLst>
  <p:hf hdr="0" dt="0"/>
  <p:txStyles>
    <p:titleStyle>
      <a:lvl1pPr algn="l" defTabSz="952439" rtl="0" eaLnBrk="1" latinLnBrk="0" hangingPunct="1">
        <a:lnSpc>
          <a:spcPct val="90000"/>
        </a:lnSpc>
        <a:spcBef>
          <a:spcPct val="0"/>
        </a:spcBef>
        <a:buNone/>
        <a:defRPr sz="1875" kern="1200">
          <a:solidFill>
            <a:srgbClr val="53565A"/>
          </a:solidFill>
          <a:latin typeface="Sun Life Sans" panose="020B0504030304030303" pitchFamily="34" charset="0"/>
          <a:ea typeface="+mj-ea"/>
          <a:cs typeface="+mj-cs"/>
        </a:defRPr>
      </a:lvl1pPr>
    </p:titleStyle>
    <p:bodyStyle>
      <a:lvl1pPr marL="0" indent="0" algn="l" defTabSz="952439" rtl="0" eaLnBrk="1" latinLnBrk="0" hangingPunct="1">
        <a:lnSpc>
          <a:spcPct val="90000"/>
        </a:lnSpc>
        <a:spcBef>
          <a:spcPts val="1042"/>
        </a:spcBef>
        <a:buFont typeface="Arial" panose="020B0604020202020204" pitchFamily="34" charset="0"/>
        <a:buNone/>
        <a:defRPr sz="1458" kern="1200">
          <a:solidFill>
            <a:srgbClr val="53565A"/>
          </a:solidFill>
          <a:latin typeface="Sun Life Sans" panose="020B0504030304030303" pitchFamily="34" charset="0"/>
          <a:ea typeface="+mn-ea"/>
          <a:cs typeface="+mn-cs"/>
        </a:defRPr>
      </a:lvl1pPr>
      <a:lvl2pPr marL="714329" indent="-238110" algn="l" defTabSz="952439" rtl="0" eaLnBrk="1" latinLnBrk="0" hangingPunct="1">
        <a:lnSpc>
          <a:spcPct val="90000"/>
        </a:lnSpc>
        <a:spcBef>
          <a:spcPts val="521"/>
        </a:spcBef>
        <a:buFont typeface="Arial" panose="020B0604020202020204" pitchFamily="34" charset="0"/>
        <a:buChar char="•"/>
        <a:defRPr sz="1667" kern="1200">
          <a:solidFill>
            <a:schemeClr val="tx1"/>
          </a:solidFill>
          <a:latin typeface="+mn-lt"/>
          <a:ea typeface="+mn-ea"/>
          <a:cs typeface="+mn-cs"/>
        </a:defRPr>
      </a:lvl2pPr>
      <a:lvl3pPr marL="1190549" indent="-238110" algn="l" defTabSz="952439" rtl="0" eaLnBrk="1" latinLnBrk="0" hangingPunct="1">
        <a:lnSpc>
          <a:spcPct val="90000"/>
        </a:lnSpc>
        <a:spcBef>
          <a:spcPts val="521"/>
        </a:spcBef>
        <a:buFont typeface="Arial" panose="020B0604020202020204" pitchFamily="34" charset="0"/>
        <a:buChar char="•"/>
        <a:defRPr sz="1667" kern="1200">
          <a:solidFill>
            <a:schemeClr val="tx1"/>
          </a:solidFill>
          <a:latin typeface="+mn-lt"/>
          <a:ea typeface="+mn-ea"/>
          <a:cs typeface="+mn-cs"/>
        </a:defRPr>
      </a:lvl3pPr>
      <a:lvl4pPr marL="1666769" indent="-238110" algn="l" defTabSz="952439" rtl="0" eaLnBrk="1" latinLnBrk="0" hangingPunct="1">
        <a:lnSpc>
          <a:spcPct val="90000"/>
        </a:lnSpc>
        <a:spcBef>
          <a:spcPts val="521"/>
        </a:spcBef>
        <a:buFont typeface="Arial" panose="020B0604020202020204" pitchFamily="34" charset="0"/>
        <a:buChar char="•"/>
        <a:defRPr sz="1667" kern="1200">
          <a:solidFill>
            <a:schemeClr val="tx1"/>
          </a:solidFill>
          <a:latin typeface="+mn-lt"/>
          <a:ea typeface="+mn-ea"/>
          <a:cs typeface="+mn-cs"/>
        </a:defRPr>
      </a:lvl4pPr>
      <a:lvl5pPr marL="2142988" indent="-238110" algn="l" defTabSz="952439" rtl="0" eaLnBrk="1" latinLnBrk="0" hangingPunct="1">
        <a:lnSpc>
          <a:spcPct val="90000"/>
        </a:lnSpc>
        <a:spcBef>
          <a:spcPts val="521"/>
        </a:spcBef>
        <a:buFont typeface="Arial" panose="020B0604020202020204" pitchFamily="34" charset="0"/>
        <a:buChar char="•"/>
        <a:defRPr sz="1667" kern="1200">
          <a:solidFill>
            <a:schemeClr val="tx1"/>
          </a:solidFill>
          <a:latin typeface="+mn-lt"/>
          <a:ea typeface="+mn-ea"/>
          <a:cs typeface="+mn-cs"/>
        </a:defRPr>
      </a:lvl5pPr>
      <a:lvl6pPr marL="2619207" indent="-238110" algn="l" defTabSz="952439"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6pPr>
      <a:lvl7pPr marL="3095427" indent="-238110" algn="l" defTabSz="952439"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7pPr>
      <a:lvl8pPr marL="3571646" indent="-238110" algn="l" defTabSz="952439"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8pPr>
      <a:lvl9pPr marL="4047866" indent="-238110" algn="l" defTabSz="952439"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9pPr>
    </p:bodyStyle>
    <p:otherStyle>
      <a:defPPr>
        <a:defRPr lang="en-US"/>
      </a:defPPr>
      <a:lvl1pPr marL="0" algn="l" defTabSz="952439" rtl="0" eaLnBrk="1" latinLnBrk="0" hangingPunct="1">
        <a:defRPr sz="1875" kern="1200">
          <a:solidFill>
            <a:schemeClr val="tx1"/>
          </a:solidFill>
          <a:latin typeface="+mn-lt"/>
          <a:ea typeface="+mn-ea"/>
          <a:cs typeface="+mn-cs"/>
        </a:defRPr>
      </a:lvl1pPr>
      <a:lvl2pPr marL="476219" algn="l" defTabSz="952439" rtl="0" eaLnBrk="1" latinLnBrk="0" hangingPunct="1">
        <a:defRPr sz="1875" kern="1200">
          <a:solidFill>
            <a:schemeClr val="tx1"/>
          </a:solidFill>
          <a:latin typeface="+mn-lt"/>
          <a:ea typeface="+mn-ea"/>
          <a:cs typeface="+mn-cs"/>
        </a:defRPr>
      </a:lvl2pPr>
      <a:lvl3pPr marL="952439" algn="l" defTabSz="952439" rtl="0" eaLnBrk="1" latinLnBrk="0" hangingPunct="1">
        <a:defRPr sz="1875" kern="1200">
          <a:solidFill>
            <a:schemeClr val="tx1"/>
          </a:solidFill>
          <a:latin typeface="+mn-lt"/>
          <a:ea typeface="+mn-ea"/>
          <a:cs typeface="+mn-cs"/>
        </a:defRPr>
      </a:lvl3pPr>
      <a:lvl4pPr marL="1428659" algn="l" defTabSz="952439" rtl="0" eaLnBrk="1" latinLnBrk="0" hangingPunct="1">
        <a:defRPr sz="1875" kern="1200">
          <a:solidFill>
            <a:schemeClr val="tx1"/>
          </a:solidFill>
          <a:latin typeface="+mn-lt"/>
          <a:ea typeface="+mn-ea"/>
          <a:cs typeface="+mn-cs"/>
        </a:defRPr>
      </a:lvl4pPr>
      <a:lvl5pPr marL="1904878" algn="l" defTabSz="952439" rtl="0" eaLnBrk="1" latinLnBrk="0" hangingPunct="1">
        <a:defRPr sz="1875" kern="1200">
          <a:solidFill>
            <a:schemeClr val="tx1"/>
          </a:solidFill>
          <a:latin typeface="+mn-lt"/>
          <a:ea typeface="+mn-ea"/>
          <a:cs typeface="+mn-cs"/>
        </a:defRPr>
      </a:lvl5pPr>
      <a:lvl6pPr marL="2381098" algn="l" defTabSz="952439" rtl="0" eaLnBrk="1" latinLnBrk="0" hangingPunct="1">
        <a:defRPr sz="1875" kern="1200">
          <a:solidFill>
            <a:schemeClr val="tx1"/>
          </a:solidFill>
          <a:latin typeface="+mn-lt"/>
          <a:ea typeface="+mn-ea"/>
          <a:cs typeface="+mn-cs"/>
        </a:defRPr>
      </a:lvl6pPr>
      <a:lvl7pPr marL="2857317" algn="l" defTabSz="952439" rtl="0" eaLnBrk="1" latinLnBrk="0" hangingPunct="1">
        <a:defRPr sz="1875" kern="1200">
          <a:solidFill>
            <a:schemeClr val="tx1"/>
          </a:solidFill>
          <a:latin typeface="+mn-lt"/>
          <a:ea typeface="+mn-ea"/>
          <a:cs typeface="+mn-cs"/>
        </a:defRPr>
      </a:lvl7pPr>
      <a:lvl8pPr marL="3333537" algn="l" defTabSz="952439" rtl="0" eaLnBrk="1" latinLnBrk="0" hangingPunct="1">
        <a:defRPr sz="1875" kern="1200">
          <a:solidFill>
            <a:schemeClr val="tx1"/>
          </a:solidFill>
          <a:latin typeface="+mn-lt"/>
          <a:ea typeface="+mn-ea"/>
          <a:cs typeface="+mn-cs"/>
        </a:defRPr>
      </a:lvl8pPr>
      <a:lvl9pPr marL="3809756" algn="l" defTabSz="952439" rtl="0" eaLnBrk="1" latinLnBrk="0" hangingPunct="1">
        <a:defRPr sz="187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PROFESSIONAL DEVELOPMENT</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D0B62E8-4833-C84D-A86B-4CF3C4DE74F8}" type="slidenum">
              <a:rPr lang="uk-UA" smtClean="0"/>
              <a:pPr/>
              <a:t>‹N°›</a:t>
            </a:fld>
            <a:endParaRPr lang="uk-UA"/>
          </a:p>
        </p:txBody>
      </p:sp>
    </p:spTree>
    <p:extLst>
      <p:ext uri="{BB962C8B-B14F-4D97-AF65-F5344CB8AC3E}">
        <p14:creationId xmlns:p14="http://schemas.microsoft.com/office/powerpoint/2010/main" val="2676205815"/>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3" Type="http://schemas.openxmlformats.org/officeDocument/2006/relationships/notesSlide" Target="../notesSlides/notesSlide1.xml" /><Relationship Id="rId2" Type="http://schemas.openxmlformats.org/officeDocument/2006/relationships/slideLayout" Target="../slideLayouts/slideLayout25.xml" /><Relationship Id="rId1" Type="http://schemas.openxmlformats.org/officeDocument/2006/relationships/tags" Target="../tags/tag24.xml" /><Relationship Id="rId5" Type="http://schemas.openxmlformats.org/officeDocument/2006/relationships/image" Target="../media/image35.png" /><Relationship Id="rId4" Type="http://schemas.openxmlformats.org/officeDocument/2006/relationships/image" Target="../media/image34.jpeg" /></Relationships>
</file>

<file path=ppt/slides/_rels/slide10.xml.rels>&#65279;<?xml version="1.0" encoding="utf-8" standalone="yes"?><Relationships xmlns="http://schemas.openxmlformats.org/package/2006/relationships"><Relationship Id="rId3" Type="http://schemas.openxmlformats.org/officeDocument/2006/relationships/notesSlide" Target="../notesSlides/notesSlide10.xml" /><Relationship Id="rId2" Type="http://schemas.openxmlformats.org/officeDocument/2006/relationships/slideLayout" Target="../slideLayouts/slideLayout31.xml" /><Relationship Id="rId1" Type="http://schemas.openxmlformats.org/officeDocument/2006/relationships/tags" Target="../tags/tag33.xml" /><Relationship Id="rId4" Type="http://schemas.openxmlformats.org/officeDocument/2006/relationships/image" Target="../media/image45.png" /></Relationships>
</file>

<file path=ppt/slides/_rels/slide11.xml.rels>&#65279;<?xml version="1.0" encoding="utf-8" standalone="yes"?><Relationships xmlns="http://schemas.openxmlformats.org/package/2006/relationships"><Relationship Id="rId3" Type="http://schemas.openxmlformats.org/officeDocument/2006/relationships/notesSlide" Target="../notesSlides/notesSlide11.xml" /><Relationship Id="rId2" Type="http://schemas.openxmlformats.org/officeDocument/2006/relationships/slideLayout" Target="../slideLayouts/slideLayout30.xml" /><Relationship Id="rId1" Type="http://schemas.openxmlformats.org/officeDocument/2006/relationships/tags" Target="../tags/tag34.xml" /><Relationship Id="rId5" Type="http://schemas.openxmlformats.org/officeDocument/2006/relationships/image" Target="../media/image41.png" /><Relationship Id="rId4" Type="http://schemas.openxmlformats.org/officeDocument/2006/relationships/image" Target="../media/image38.png" /></Relationships>
</file>

<file path=ppt/slides/_rels/slide12.xml.rels>&#65279;<?xml version="1.0" encoding="utf-8" standalone="yes"?><Relationships xmlns="http://schemas.openxmlformats.org/package/2006/relationships"><Relationship Id="rId3" Type="http://schemas.openxmlformats.org/officeDocument/2006/relationships/notesSlide" Target="../notesSlides/notesSlide12.xml" /><Relationship Id="rId2" Type="http://schemas.openxmlformats.org/officeDocument/2006/relationships/slideLayout" Target="../slideLayouts/slideLayout31.xml" /><Relationship Id="rId1" Type="http://schemas.openxmlformats.org/officeDocument/2006/relationships/tags" Target="../tags/tag35.xml" /><Relationship Id="rId4" Type="http://schemas.openxmlformats.org/officeDocument/2006/relationships/image" Target="../media/image40.jpeg" /></Relationships>
</file>

<file path=ppt/slides/_rels/slide13.xml.rels>&#65279;<?xml version="1.0" encoding="utf-8" standalone="yes"?><Relationships xmlns="http://schemas.openxmlformats.org/package/2006/relationships"><Relationship Id="rId3" Type="http://schemas.openxmlformats.org/officeDocument/2006/relationships/notesSlide" Target="../notesSlides/notesSlide13.xml" /><Relationship Id="rId2" Type="http://schemas.openxmlformats.org/officeDocument/2006/relationships/slideLayout" Target="../slideLayouts/slideLayout30.xml" /><Relationship Id="rId1" Type="http://schemas.openxmlformats.org/officeDocument/2006/relationships/tags" Target="../tags/tag36.xml" /><Relationship Id="rId5" Type="http://schemas.openxmlformats.org/officeDocument/2006/relationships/image" Target="../media/image38.png" /><Relationship Id="rId4" Type="http://schemas.openxmlformats.org/officeDocument/2006/relationships/image" Target="../media/image46.jpeg" /></Relationships>
</file>

<file path=ppt/slides/_rels/slide14.xml.rels>&#65279;<?xml version="1.0" encoding="utf-8" standalone="yes"?><Relationships xmlns="http://schemas.openxmlformats.org/package/2006/relationships"><Relationship Id="rId3" Type="http://schemas.openxmlformats.org/officeDocument/2006/relationships/notesSlide" Target="../notesSlides/notesSlide14.xml" /><Relationship Id="rId2" Type="http://schemas.openxmlformats.org/officeDocument/2006/relationships/slideLayout" Target="../slideLayouts/slideLayout31.xml" /><Relationship Id="rId1" Type="http://schemas.openxmlformats.org/officeDocument/2006/relationships/tags" Target="../tags/tag37.xml" /><Relationship Id="rId4" Type="http://schemas.openxmlformats.org/officeDocument/2006/relationships/image" Target="../media/image40.jpeg" /></Relationships>
</file>

<file path=ppt/slides/_rels/slide15.xml.rels>&#65279;<?xml version="1.0" encoding="utf-8" standalone="yes"?><Relationships xmlns="http://schemas.openxmlformats.org/package/2006/relationships"><Relationship Id="rId3" Type="http://schemas.openxmlformats.org/officeDocument/2006/relationships/notesSlide" Target="../notesSlides/notesSlide15.xml" /><Relationship Id="rId2" Type="http://schemas.openxmlformats.org/officeDocument/2006/relationships/slideLayout" Target="../slideLayouts/slideLayout31.xml" /><Relationship Id="rId1" Type="http://schemas.openxmlformats.org/officeDocument/2006/relationships/tags" Target="../tags/tag38.xml" /><Relationship Id="rId4" Type="http://schemas.openxmlformats.org/officeDocument/2006/relationships/image" Target="../media/image47.png" /></Relationships>
</file>

<file path=ppt/slides/_rels/slide16.xml.rels>&#65279;<?xml version="1.0" encoding="utf-8" standalone="yes"?><Relationships xmlns="http://schemas.openxmlformats.org/package/2006/relationships"><Relationship Id="rId3" Type="http://schemas.openxmlformats.org/officeDocument/2006/relationships/notesSlide" Target="../notesSlides/notesSlide16.xml" /><Relationship Id="rId2" Type="http://schemas.openxmlformats.org/officeDocument/2006/relationships/slideLayout" Target="../slideLayouts/slideLayout31.xml" /><Relationship Id="rId1" Type="http://schemas.openxmlformats.org/officeDocument/2006/relationships/tags" Target="../tags/tag39.xml" /><Relationship Id="rId4" Type="http://schemas.openxmlformats.org/officeDocument/2006/relationships/image" Target="../media/image40.jpeg" /></Relationships>
</file>

<file path=ppt/slides/_rels/slide17.xml.rels>&#65279;<?xml version="1.0" encoding="utf-8" standalone="yes"?><Relationships xmlns="http://schemas.openxmlformats.org/package/2006/relationships"><Relationship Id="rId3" Type="http://schemas.openxmlformats.org/officeDocument/2006/relationships/notesSlide" Target="../notesSlides/notesSlide17.xml" /><Relationship Id="rId2" Type="http://schemas.openxmlformats.org/officeDocument/2006/relationships/slideLayout" Target="../slideLayouts/slideLayout31.xml" /><Relationship Id="rId1" Type="http://schemas.openxmlformats.org/officeDocument/2006/relationships/tags" Target="../tags/tag40.xml" /><Relationship Id="rId6" Type="http://schemas.openxmlformats.org/officeDocument/2006/relationships/image" Target="../media/image50.png" /><Relationship Id="rId5" Type="http://schemas.openxmlformats.org/officeDocument/2006/relationships/image" Target="../media/image49.png" /><Relationship Id="rId4" Type="http://schemas.openxmlformats.org/officeDocument/2006/relationships/image" Target="../media/image48.png" /></Relationships>
</file>

<file path=ppt/slides/_rels/slide18.xml.rels>&#65279;<?xml version="1.0" encoding="utf-8" standalone="yes"?><Relationships xmlns="http://schemas.openxmlformats.org/package/2006/relationships"><Relationship Id="rId3" Type="http://schemas.openxmlformats.org/officeDocument/2006/relationships/notesSlide" Target="../notesSlides/notesSlide18.xml" /><Relationship Id="rId2" Type="http://schemas.openxmlformats.org/officeDocument/2006/relationships/slideLayout" Target="../slideLayouts/slideLayout31.xml" /><Relationship Id="rId1" Type="http://schemas.openxmlformats.org/officeDocument/2006/relationships/tags" Target="../tags/tag41.xml" /><Relationship Id="rId4" Type="http://schemas.openxmlformats.org/officeDocument/2006/relationships/image" Target="../media/image48.png" /></Relationships>
</file>

<file path=ppt/slides/_rels/slide19.xml.rels>&#65279;<?xml version="1.0" encoding="utf-8" standalone="yes"?><Relationships xmlns="http://schemas.openxmlformats.org/package/2006/relationships"><Relationship Id="rId3" Type="http://schemas.openxmlformats.org/officeDocument/2006/relationships/notesSlide" Target="../notesSlides/notesSlide19.xml" /><Relationship Id="rId2" Type="http://schemas.openxmlformats.org/officeDocument/2006/relationships/slideLayout" Target="../slideLayouts/slideLayout31.xml" /><Relationship Id="rId1" Type="http://schemas.openxmlformats.org/officeDocument/2006/relationships/tags" Target="../tags/tag42.xml" /><Relationship Id="rId4" Type="http://schemas.openxmlformats.org/officeDocument/2006/relationships/image" Target="../media/image48.png" /></Relationships>
</file>

<file path=ppt/slides/_rels/slide2.xml.rels>&#65279;<?xml version="1.0" encoding="utf-8" standalone="yes"?><Relationships xmlns="http://schemas.openxmlformats.org/package/2006/relationships"><Relationship Id="rId3" Type="http://schemas.openxmlformats.org/officeDocument/2006/relationships/notesSlide" Target="../notesSlides/notesSlide2.xml" /><Relationship Id="rId2" Type="http://schemas.openxmlformats.org/officeDocument/2006/relationships/slideLayout" Target="../slideLayouts/slideLayout32.xml" /><Relationship Id="rId1" Type="http://schemas.openxmlformats.org/officeDocument/2006/relationships/tags" Target="../tags/tag25.xml" /><Relationship Id="rId4" Type="http://schemas.openxmlformats.org/officeDocument/2006/relationships/image" Target="../media/image36.jpeg" /></Relationships>
</file>

<file path=ppt/slides/_rels/slide20.xml.rels>&#65279;<?xml version="1.0" encoding="utf-8" standalone="yes"?><Relationships xmlns="http://schemas.openxmlformats.org/package/2006/relationships"><Relationship Id="rId3" Type="http://schemas.openxmlformats.org/officeDocument/2006/relationships/notesSlide" Target="../notesSlides/notesSlide20.xml" /><Relationship Id="rId2" Type="http://schemas.openxmlformats.org/officeDocument/2006/relationships/slideLayout" Target="../slideLayouts/slideLayout30.xml" /><Relationship Id="rId1" Type="http://schemas.openxmlformats.org/officeDocument/2006/relationships/tags" Target="../tags/tag43.xml" /><Relationship Id="rId5" Type="http://schemas.openxmlformats.org/officeDocument/2006/relationships/image" Target="../media/image38.png" /><Relationship Id="rId4" Type="http://schemas.openxmlformats.org/officeDocument/2006/relationships/image" Target="../media/image51.jpeg" /></Relationships>
</file>

<file path=ppt/slides/_rels/slide21.xml.rels>&#65279;<?xml version="1.0" encoding="utf-8" standalone="yes"?><Relationships xmlns="http://schemas.openxmlformats.org/package/2006/relationships"><Relationship Id="rId3" Type="http://schemas.openxmlformats.org/officeDocument/2006/relationships/notesSlide" Target="../notesSlides/notesSlide21.xml" /><Relationship Id="rId2" Type="http://schemas.openxmlformats.org/officeDocument/2006/relationships/slideLayout" Target="../slideLayouts/slideLayout31.xml" /><Relationship Id="rId1" Type="http://schemas.openxmlformats.org/officeDocument/2006/relationships/tags" Target="../tags/tag44.xml" /><Relationship Id="rId4" Type="http://schemas.openxmlformats.org/officeDocument/2006/relationships/image" Target="../media/image49.png" /></Relationships>
</file>

<file path=ppt/slides/_rels/slide22.xml.rels>&#65279;<?xml version="1.0" encoding="utf-8" standalone="yes"?><Relationships xmlns="http://schemas.openxmlformats.org/package/2006/relationships"><Relationship Id="rId3" Type="http://schemas.openxmlformats.org/officeDocument/2006/relationships/notesSlide" Target="../notesSlides/notesSlide22.xml" /><Relationship Id="rId2" Type="http://schemas.openxmlformats.org/officeDocument/2006/relationships/slideLayout" Target="../slideLayouts/slideLayout31.xml" /><Relationship Id="rId1" Type="http://schemas.openxmlformats.org/officeDocument/2006/relationships/tags" Target="../tags/tag45.xml" /><Relationship Id="rId4" Type="http://schemas.openxmlformats.org/officeDocument/2006/relationships/image" Target="../media/image49.png" /></Relationships>
</file>

<file path=ppt/slides/_rels/slide23.xml.rels>&#65279;<?xml version="1.0" encoding="utf-8" standalone="yes"?><Relationships xmlns="http://schemas.openxmlformats.org/package/2006/relationships"><Relationship Id="rId3" Type="http://schemas.openxmlformats.org/officeDocument/2006/relationships/notesSlide" Target="../notesSlides/notesSlide23.xml" /><Relationship Id="rId2" Type="http://schemas.openxmlformats.org/officeDocument/2006/relationships/slideLayout" Target="../slideLayouts/slideLayout30.xml" /><Relationship Id="rId1" Type="http://schemas.openxmlformats.org/officeDocument/2006/relationships/tags" Target="../tags/tag46.xml" /><Relationship Id="rId5" Type="http://schemas.openxmlformats.org/officeDocument/2006/relationships/image" Target="../media/image38.png" /><Relationship Id="rId4" Type="http://schemas.openxmlformats.org/officeDocument/2006/relationships/image" Target="../media/image52.jpeg" /></Relationships>
</file>

<file path=ppt/slides/_rels/slide24.xml.rels>&#65279;<?xml version="1.0" encoding="utf-8" standalone="yes"?><Relationships xmlns="http://schemas.openxmlformats.org/package/2006/relationships"><Relationship Id="rId3" Type="http://schemas.openxmlformats.org/officeDocument/2006/relationships/notesSlide" Target="../notesSlides/notesSlide24.xml" /><Relationship Id="rId2" Type="http://schemas.openxmlformats.org/officeDocument/2006/relationships/slideLayout" Target="../slideLayouts/slideLayout30.xml" /><Relationship Id="rId1" Type="http://schemas.openxmlformats.org/officeDocument/2006/relationships/tags" Target="../tags/tag47.xml" /><Relationship Id="rId4" Type="http://schemas.openxmlformats.org/officeDocument/2006/relationships/image" Target="../media/image52.jpeg" /></Relationships>
</file>

<file path=ppt/slides/_rels/slide25.xml.rels>&#65279;<?xml version="1.0" encoding="utf-8" standalone="yes"?><Relationships xmlns="http://schemas.openxmlformats.org/package/2006/relationships"><Relationship Id="rId3" Type="http://schemas.openxmlformats.org/officeDocument/2006/relationships/notesSlide" Target="../notesSlides/notesSlide25.xml" /><Relationship Id="rId2" Type="http://schemas.openxmlformats.org/officeDocument/2006/relationships/slideLayout" Target="../slideLayouts/slideLayout31.xml" /><Relationship Id="rId1" Type="http://schemas.openxmlformats.org/officeDocument/2006/relationships/tags" Target="../tags/tag48.xml" /><Relationship Id="rId4" Type="http://schemas.openxmlformats.org/officeDocument/2006/relationships/image" Target="../media/image50.png" /></Relationships>
</file>

<file path=ppt/slides/_rels/slide26.xml.rels>&#65279;<?xml version="1.0" encoding="utf-8" standalone="yes"?><Relationships xmlns="http://schemas.openxmlformats.org/package/2006/relationships"><Relationship Id="rId3" Type="http://schemas.openxmlformats.org/officeDocument/2006/relationships/notesSlide" Target="../notesSlides/notesSlide26.xml" /><Relationship Id="rId2" Type="http://schemas.openxmlformats.org/officeDocument/2006/relationships/slideLayout" Target="../slideLayouts/slideLayout31.xml" /><Relationship Id="rId1" Type="http://schemas.openxmlformats.org/officeDocument/2006/relationships/tags" Target="../tags/tag49.xml" /><Relationship Id="rId4" Type="http://schemas.openxmlformats.org/officeDocument/2006/relationships/image" Target="../media/image50.png" /></Relationships>
</file>

<file path=ppt/slides/_rels/slide27.xml.rels>&#65279;<?xml version="1.0" encoding="utf-8" standalone="yes"?><Relationships xmlns="http://schemas.openxmlformats.org/package/2006/relationships"><Relationship Id="rId3" Type="http://schemas.openxmlformats.org/officeDocument/2006/relationships/notesSlide" Target="../notesSlides/notesSlide27.xml" /><Relationship Id="rId2" Type="http://schemas.openxmlformats.org/officeDocument/2006/relationships/slideLayout" Target="../slideLayouts/slideLayout30.xml" /><Relationship Id="rId1" Type="http://schemas.openxmlformats.org/officeDocument/2006/relationships/tags" Target="../tags/tag50.xml" /><Relationship Id="rId5" Type="http://schemas.openxmlformats.org/officeDocument/2006/relationships/image" Target="../media/image38.png" /><Relationship Id="rId4" Type="http://schemas.openxmlformats.org/officeDocument/2006/relationships/image" Target="../media/image53.jpeg" /></Relationships>
</file>

<file path=ppt/slides/_rels/slide28.xml.rels>&#65279;<?xml version="1.0" encoding="utf-8" standalone="yes"?><Relationships xmlns="http://schemas.openxmlformats.org/package/2006/relationships"><Relationship Id="rId3" Type="http://schemas.openxmlformats.org/officeDocument/2006/relationships/notesSlide" Target="../notesSlides/notesSlide28.xml" /><Relationship Id="rId2" Type="http://schemas.openxmlformats.org/officeDocument/2006/relationships/slideLayout" Target="../slideLayouts/slideLayout30.xml" /><Relationship Id="rId1" Type="http://schemas.openxmlformats.org/officeDocument/2006/relationships/tags" Target="../tags/tag51.xml" /><Relationship Id="rId4" Type="http://schemas.openxmlformats.org/officeDocument/2006/relationships/image" Target="../media/image53.jpeg" /></Relationships>
</file>

<file path=ppt/slides/_rels/slide29.xml.rels>&#65279;<?xml version="1.0" encoding="utf-8" standalone="yes"?><Relationships xmlns="http://schemas.openxmlformats.org/package/2006/relationships"><Relationship Id="rId3" Type="http://schemas.openxmlformats.org/officeDocument/2006/relationships/notesSlide" Target="../notesSlides/notesSlide29.xml" /><Relationship Id="rId2" Type="http://schemas.openxmlformats.org/officeDocument/2006/relationships/slideLayout" Target="../slideLayouts/slideLayout31.xml" /><Relationship Id="rId1" Type="http://schemas.openxmlformats.org/officeDocument/2006/relationships/tags" Target="../tags/tag52.xml" /></Relationships>
</file>

<file path=ppt/slides/_rels/slide3.xml.rels>&#65279;<?xml version="1.0" encoding="utf-8" standalone="yes"?><Relationships xmlns="http://schemas.openxmlformats.org/package/2006/relationships"><Relationship Id="rId3" Type="http://schemas.openxmlformats.org/officeDocument/2006/relationships/notesSlide" Target="../notesSlides/notesSlide3.xml" /><Relationship Id="rId2" Type="http://schemas.openxmlformats.org/officeDocument/2006/relationships/slideLayout" Target="../slideLayouts/slideLayout25.xml" /><Relationship Id="rId1" Type="http://schemas.openxmlformats.org/officeDocument/2006/relationships/tags" Target="../tags/tag26.xml" /><Relationship Id="rId4" Type="http://schemas.openxmlformats.org/officeDocument/2006/relationships/image" Target="../media/image37.jpeg" /></Relationships>
</file>

<file path=ppt/slides/_rels/slide30.xml.rels>&#65279;<?xml version="1.0" encoding="utf-8" standalone="yes"?><Relationships xmlns="http://schemas.openxmlformats.org/package/2006/relationships"><Relationship Id="rId3" Type="http://schemas.openxmlformats.org/officeDocument/2006/relationships/notesSlide" Target="../notesSlides/notesSlide30.xml" /><Relationship Id="rId2" Type="http://schemas.openxmlformats.org/officeDocument/2006/relationships/slideLayout" Target="../slideLayouts/slideLayout31.xml" /><Relationship Id="rId1" Type="http://schemas.openxmlformats.org/officeDocument/2006/relationships/tags" Target="../tags/tag53.xml" /><Relationship Id="rId5" Type="http://schemas.openxmlformats.org/officeDocument/2006/relationships/image" Target="../media/image38.png" /><Relationship Id="rId4" Type="http://schemas.openxmlformats.org/officeDocument/2006/relationships/image" Target="../media/image54.jpeg" /></Relationships>
</file>

<file path=ppt/slides/_rels/slide31.xml.rels>&#65279;<?xml version="1.0" encoding="utf-8" standalone="yes"?><Relationships xmlns="http://schemas.openxmlformats.org/package/2006/relationships"><Relationship Id="rId3" Type="http://schemas.openxmlformats.org/officeDocument/2006/relationships/notesSlide" Target="../notesSlides/notesSlide31.xml" /><Relationship Id="rId2" Type="http://schemas.openxmlformats.org/officeDocument/2006/relationships/slideLayout" Target="../slideLayouts/slideLayout31.xml" /><Relationship Id="rId1" Type="http://schemas.openxmlformats.org/officeDocument/2006/relationships/tags" Target="../tags/tag54.xml" /><Relationship Id="rId6" Type="http://schemas.openxmlformats.org/officeDocument/2006/relationships/hyperlink" Target="https://myadvocis.ca/prior-learning-exemptions-and-equivalencies/" TargetMode="External" /><Relationship Id="rId5" Type="http://schemas.openxmlformats.org/officeDocument/2006/relationships/hyperlink" Target="https://fpcanada.ca/students-and-candidates/education-exemptions" TargetMode="External" /><Relationship Id="rId4" Type="http://schemas.openxmlformats.org/officeDocument/2006/relationships/image" Target="../media/image54.jpeg" /></Relationships>
</file>

<file path=ppt/slides/_rels/slide32.xml.rels>&#65279;<?xml version="1.0" encoding="utf-8" standalone="yes"?><Relationships xmlns="http://schemas.openxmlformats.org/package/2006/relationships"><Relationship Id="rId3" Type="http://schemas.openxmlformats.org/officeDocument/2006/relationships/notesSlide" Target="../notesSlides/notesSlide32.xml" /><Relationship Id="rId2" Type="http://schemas.openxmlformats.org/officeDocument/2006/relationships/slideLayout" Target="../slideLayouts/slideLayout30.xml" /><Relationship Id="rId1" Type="http://schemas.openxmlformats.org/officeDocument/2006/relationships/tags" Target="../tags/tag55.xml" /><Relationship Id="rId5" Type="http://schemas.openxmlformats.org/officeDocument/2006/relationships/image" Target="../media/image38.png" /><Relationship Id="rId4" Type="http://schemas.openxmlformats.org/officeDocument/2006/relationships/image" Target="../media/image55.jpeg" /></Relationships>
</file>

<file path=ppt/slides/_rels/slide33.xml.rels>&#65279;<?xml version="1.0" encoding="utf-8" standalone="yes"?><Relationships xmlns="http://schemas.openxmlformats.org/package/2006/relationships"><Relationship Id="rId3" Type="http://schemas.openxmlformats.org/officeDocument/2006/relationships/notesSlide" Target="../notesSlides/notesSlide33.xml" /><Relationship Id="rId2" Type="http://schemas.openxmlformats.org/officeDocument/2006/relationships/slideLayout" Target="../slideLayouts/slideLayout31.xml" /><Relationship Id="rId1" Type="http://schemas.openxmlformats.org/officeDocument/2006/relationships/tags" Target="../tags/tag56.xml" /><Relationship Id="rId4" Type="http://schemas.openxmlformats.org/officeDocument/2006/relationships/image" Target="../media/image40.jpeg" /></Relationships>
</file>

<file path=ppt/slides/_rels/slide34.xml.rels>&#65279;<?xml version="1.0" encoding="utf-8" standalone="yes"?><Relationships xmlns="http://schemas.openxmlformats.org/package/2006/relationships"><Relationship Id="rId3" Type="http://schemas.openxmlformats.org/officeDocument/2006/relationships/notesSlide" Target="../notesSlides/notesSlide34.xml" /><Relationship Id="rId2" Type="http://schemas.openxmlformats.org/officeDocument/2006/relationships/slideLayout" Target="../slideLayouts/slideLayout31.xml" /><Relationship Id="rId1" Type="http://schemas.openxmlformats.org/officeDocument/2006/relationships/tags" Target="../tags/tag57.xml" /><Relationship Id="rId5" Type="http://schemas.openxmlformats.org/officeDocument/2006/relationships/image" Target="../media/image57.png" /><Relationship Id="rId4" Type="http://schemas.openxmlformats.org/officeDocument/2006/relationships/image" Target="../media/image56.png" /></Relationships>
</file>

<file path=ppt/slides/_rels/slide35.xml.rels>&#65279;<?xml version="1.0" encoding="utf-8" standalone="yes"?><Relationships xmlns="http://schemas.openxmlformats.org/package/2006/relationships"><Relationship Id="rId3" Type="http://schemas.openxmlformats.org/officeDocument/2006/relationships/notesSlide" Target="../notesSlides/notesSlide35.xml" /><Relationship Id="rId2" Type="http://schemas.openxmlformats.org/officeDocument/2006/relationships/slideLayout" Target="../slideLayouts/slideLayout31.xml" /><Relationship Id="rId1" Type="http://schemas.openxmlformats.org/officeDocument/2006/relationships/tags" Target="../tags/tag58.xml" /><Relationship Id="rId4" Type="http://schemas.openxmlformats.org/officeDocument/2006/relationships/image" Target="../media/image57.png" /></Relationships>
</file>

<file path=ppt/slides/_rels/slide36.xml.rels>&#65279;<?xml version="1.0" encoding="utf-8" standalone="yes"?><Relationships xmlns="http://schemas.openxmlformats.org/package/2006/relationships"><Relationship Id="rId3" Type="http://schemas.openxmlformats.org/officeDocument/2006/relationships/notesSlide" Target="../notesSlides/notesSlide36.xml" /><Relationship Id="rId2" Type="http://schemas.openxmlformats.org/officeDocument/2006/relationships/slideLayout" Target="../slideLayouts/slideLayout31.xml" /><Relationship Id="rId1" Type="http://schemas.openxmlformats.org/officeDocument/2006/relationships/tags" Target="../tags/tag59.xml" /><Relationship Id="rId4" Type="http://schemas.openxmlformats.org/officeDocument/2006/relationships/image" Target="../media/image57.png" /></Relationships>
</file>

<file path=ppt/slides/_rels/slide37.xml.rels>&#65279;<?xml version="1.0" encoding="utf-8" standalone="yes"?><Relationships xmlns="http://schemas.openxmlformats.org/package/2006/relationships"><Relationship Id="rId3" Type="http://schemas.openxmlformats.org/officeDocument/2006/relationships/notesSlide" Target="../notesSlides/notesSlide37.xml" /><Relationship Id="rId2" Type="http://schemas.openxmlformats.org/officeDocument/2006/relationships/slideLayout" Target="../slideLayouts/slideLayout25.xml" /><Relationship Id="rId1" Type="http://schemas.openxmlformats.org/officeDocument/2006/relationships/tags" Target="../tags/tag60.xml" /><Relationship Id="rId4" Type="http://schemas.openxmlformats.org/officeDocument/2006/relationships/image" Target="../media/image58.jpeg" /></Relationships>
</file>

<file path=ppt/slides/_rels/slide38.xml.rels>&#65279;<?xml version="1.0" encoding="utf-8" standalone="yes"?><Relationships xmlns="http://schemas.openxmlformats.org/package/2006/relationships"><Relationship Id="rId3" Type="http://schemas.openxmlformats.org/officeDocument/2006/relationships/notesSlide" Target="../notesSlides/notesSlide38.xml" /><Relationship Id="rId2" Type="http://schemas.openxmlformats.org/officeDocument/2006/relationships/slideLayout" Target="../slideLayouts/slideLayout31.xml" /><Relationship Id="rId1" Type="http://schemas.openxmlformats.org/officeDocument/2006/relationships/tags" Target="../tags/tag61.xml" /><Relationship Id="rId4" Type="http://schemas.openxmlformats.org/officeDocument/2006/relationships/image" Target="../media/image56.png" /></Relationships>
</file>

<file path=ppt/slides/_rels/slide39.xml.rels>&#65279;<?xml version="1.0" encoding="utf-8" standalone="yes"?><Relationships xmlns="http://schemas.openxmlformats.org/package/2006/relationships"><Relationship Id="rId3" Type="http://schemas.openxmlformats.org/officeDocument/2006/relationships/notesSlide" Target="../notesSlides/notesSlide39.xml" /><Relationship Id="rId2" Type="http://schemas.openxmlformats.org/officeDocument/2006/relationships/slideLayout" Target="../slideLayouts/slideLayout31.xml" /><Relationship Id="rId1" Type="http://schemas.openxmlformats.org/officeDocument/2006/relationships/tags" Target="../tags/tag62.xml" /><Relationship Id="rId4" Type="http://schemas.openxmlformats.org/officeDocument/2006/relationships/image" Target="../media/image56.png" /></Relationships>
</file>

<file path=ppt/slides/_rels/slide4.xml.rels>&#65279;<?xml version="1.0" encoding="utf-8" standalone="yes"?><Relationships xmlns="http://schemas.openxmlformats.org/package/2006/relationships"><Relationship Id="rId3" Type="http://schemas.openxmlformats.org/officeDocument/2006/relationships/notesSlide" Target="../notesSlides/notesSlide4.xml" /><Relationship Id="rId2" Type="http://schemas.openxmlformats.org/officeDocument/2006/relationships/slideLayout" Target="../slideLayouts/slideLayout25.xml" /><Relationship Id="rId1" Type="http://schemas.openxmlformats.org/officeDocument/2006/relationships/tags" Target="../tags/tag27.xml" /><Relationship Id="rId5" Type="http://schemas.openxmlformats.org/officeDocument/2006/relationships/image" Target="../media/image39.jpg" /><Relationship Id="rId4" Type="http://schemas.openxmlformats.org/officeDocument/2006/relationships/image" Target="../media/image38.png" /></Relationships>
</file>

<file path=ppt/slides/_rels/slide40.xml.rels>&#65279;<?xml version="1.0" encoding="utf-8" standalone="yes"?><Relationships xmlns="http://schemas.openxmlformats.org/package/2006/relationships"><Relationship Id="rId3" Type="http://schemas.openxmlformats.org/officeDocument/2006/relationships/notesSlide" Target="../notesSlides/notesSlide40.xml" /><Relationship Id="rId2" Type="http://schemas.openxmlformats.org/officeDocument/2006/relationships/slideLayout" Target="../slideLayouts/slideLayout25.xml" /><Relationship Id="rId1" Type="http://schemas.openxmlformats.org/officeDocument/2006/relationships/tags" Target="../tags/tag63.xml" /><Relationship Id="rId4" Type="http://schemas.openxmlformats.org/officeDocument/2006/relationships/image" Target="../media/image58.jpeg" /></Relationships>
</file>

<file path=ppt/slides/_rels/slide41.xml.rels>&#65279;<?xml version="1.0" encoding="utf-8" standalone="yes"?><Relationships xmlns="http://schemas.openxmlformats.org/package/2006/relationships"><Relationship Id="rId3" Type="http://schemas.openxmlformats.org/officeDocument/2006/relationships/notesSlide" Target="../notesSlides/notesSlide41.xml" /><Relationship Id="rId2" Type="http://schemas.openxmlformats.org/officeDocument/2006/relationships/slideLayout" Target="../slideLayouts/slideLayout25.xml" /><Relationship Id="rId1" Type="http://schemas.openxmlformats.org/officeDocument/2006/relationships/tags" Target="../tags/tag64.xml" /><Relationship Id="rId4" Type="http://schemas.openxmlformats.org/officeDocument/2006/relationships/image" Target="../media/image37.jpeg" /></Relationships>
</file>

<file path=ppt/slides/_rels/slide42.xml.rels>&#65279;<?xml version="1.0" encoding="utf-8" standalone="yes"?><Relationships xmlns="http://schemas.openxmlformats.org/package/2006/relationships"><Relationship Id="rId3" Type="http://schemas.openxmlformats.org/officeDocument/2006/relationships/notesSlide" Target="../notesSlides/notesSlide42.xml" /><Relationship Id="rId2" Type="http://schemas.openxmlformats.org/officeDocument/2006/relationships/slideLayout" Target="../slideLayouts/slideLayout31.xml" /><Relationship Id="rId1" Type="http://schemas.openxmlformats.org/officeDocument/2006/relationships/tags" Target="../tags/tag65.xml" /><Relationship Id="rId4" Type="http://schemas.openxmlformats.org/officeDocument/2006/relationships/image" Target="../media/image59.jpeg" /></Relationships>
</file>

<file path=ppt/slides/_rels/slide43.xml.rels>&#65279;<?xml version="1.0" encoding="utf-8" standalone="yes"?><Relationships xmlns="http://schemas.openxmlformats.org/package/2006/relationships"><Relationship Id="rId8" Type="http://schemas.openxmlformats.org/officeDocument/2006/relationships/hyperlink" Target="https://slfsf.force.com/AdvisorHub/s/insurance-distribution-home?language=en_US" TargetMode="External" /><Relationship Id="rId3" Type="http://schemas.openxmlformats.org/officeDocument/2006/relationships/notesSlide" Target="../notesSlides/notesSlide43.xml" /><Relationship Id="rId7" Type="http://schemas.openxmlformats.org/officeDocument/2006/relationships/hyperlink" Target="https://www.clarica.com/AdvisorBusinessCentre/distsecure/F/content/content.asp?ID=/root/sites/advisorabc/french/live/navigation/left%20navbar/Tools/subitems=Sales_Concepts/subitems=Business_owner_solutions" TargetMode="External" /><Relationship Id="rId2" Type="http://schemas.openxmlformats.org/officeDocument/2006/relationships/slideLayout" Target="../slideLayouts/slideLayout31.xml" /><Relationship Id="rId1" Type="http://schemas.openxmlformats.org/officeDocument/2006/relationships/tags" Target="../tags/tag66.xml" /><Relationship Id="rId6" Type="http://schemas.openxmlformats.org/officeDocument/2006/relationships/hyperlink" Target="mailto:FinancialPlanning@sunlife.com" TargetMode="External" /><Relationship Id="rId5" Type="http://schemas.openxmlformats.org/officeDocument/2006/relationships/image" Target="../media/image61.png" /><Relationship Id="rId4" Type="http://schemas.openxmlformats.org/officeDocument/2006/relationships/image" Target="../media/image60.png" /><Relationship Id="rId9" Type="http://schemas.openxmlformats.org/officeDocument/2006/relationships/hyperlink" Target="https://slfsf.force.com/AdvisorHub/s/efps-home?language=en_US" TargetMode="External" /></Relationships>
</file>

<file path=ppt/slides/_rels/slide44.xml.rels>&#65279;<?xml version="1.0" encoding="utf-8" standalone="yes"?><Relationships xmlns="http://schemas.openxmlformats.org/package/2006/relationships"><Relationship Id="rId3" Type="http://schemas.openxmlformats.org/officeDocument/2006/relationships/notesSlide" Target="../notesSlides/notesSlide44.xml" /><Relationship Id="rId2" Type="http://schemas.openxmlformats.org/officeDocument/2006/relationships/slideLayout" Target="../slideLayouts/slideLayout25.xml" /><Relationship Id="rId1" Type="http://schemas.openxmlformats.org/officeDocument/2006/relationships/tags" Target="../tags/tag67.xml" /><Relationship Id="rId5" Type="http://schemas.openxmlformats.org/officeDocument/2006/relationships/image" Target="../media/image35.png" /><Relationship Id="rId4" Type="http://schemas.openxmlformats.org/officeDocument/2006/relationships/image" Target="../media/image34.jpeg" /></Relationships>
</file>

<file path=ppt/slides/_rels/slide45.xml.rels>&#65279;<?xml version="1.0" encoding="utf-8" standalone="yes"?><Relationships xmlns="http://schemas.openxmlformats.org/package/2006/relationships"><Relationship Id="rId3" Type="http://schemas.openxmlformats.org/officeDocument/2006/relationships/notesSlide" Target="../notesSlides/notesSlide45.xml" /><Relationship Id="rId2" Type="http://schemas.openxmlformats.org/officeDocument/2006/relationships/slideLayout" Target="../slideLayouts/slideLayout15.xml" /><Relationship Id="rId1" Type="http://schemas.openxmlformats.org/officeDocument/2006/relationships/tags" Target="../tags/tag68.xml" /></Relationships>
</file>

<file path=ppt/slides/_rels/slide46.xml.rels>&#65279;<?xml version="1.0" encoding="utf-8" standalone="yes"?><Relationships xmlns="http://schemas.openxmlformats.org/package/2006/relationships"><Relationship Id="rId3" Type="http://schemas.openxmlformats.org/officeDocument/2006/relationships/notesSlide" Target="../notesSlides/notesSlide46.xml" /><Relationship Id="rId2" Type="http://schemas.openxmlformats.org/officeDocument/2006/relationships/slideLayout" Target="../slideLayouts/slideLayout25.xml" /><Relationship Id="rId1" Type="http://schemas.openxmlformats.org/officeDocument/2006/relationships/tags" Target="../tags/tag69.xml" /><Relationship Id="rId5" Type="http://schemas.openxmlformats.org/officeDocument/2006/relationships/image" Target="../media/image39.jpg" /><Relationship Id="rId4" Type="http://schemas.openxmlformats.org/officeDocument/2006/relationships/image" Target="../media/image38.png" /></Relationships>
</file>

<file path=ppt/slides/_rels/slide47.xml.rels>&#65279;<?xml version="1.0" encoding="utf-8" standalone="yes"?><Relationships xmlns="http://schemas.openxmlformats.org/package/2006/relationships"><Relationship Id="rId3" Type="http://schemas.openxmlformats.org/officeDocument/2006/relationships/notesSlide" Target="../notesSlides/notesSlide47.xml" /><Relationship Id="rId2" Type="http://schemas.openxmlformats.org/officeDocument/2006/relationships/slideLayout" Target="../slideLayouts/slideLayout31.xml" /><Relationship Id="rId1" Type="http://schemas.openxmlformats.org/officeDocument/2006/relationships/tags" Target="../tags/tag70.xml" /><Relationship Id="rId4" Type="http://schemas.openxmlformats.org/officeDocument/2006/relationships/image" Target="../media/image40.jpeg" /></Relationships>
</file>

<file path=ppt/slides/_rels/slide48.xml.rels>&#65279;<?xml version="1.0" encoding="utf-8" standalone="yes"?><Relationships xmlns="http://schemas.openxmlformats.org/package/2006/relationships"><Relationship Id="rId3" Type="http://schemas.openxmlformats.org/officeDocument/2006/relationships/notesSlide" Target="../notesSlides/notesSlide48.xml" /><Relationship Id="rId2" Type="http://schemas.openxmlformats.org/officeDocument/2006/relationships/slideLayout" Target="../slideLayouts/slideLayout31.xml" /><Relationship Id="rId1" Type="http://schemas.openxmlformats.org/officeDocument/2006/relationships/tags" Target="../tags/tag71.xml" /><Relationship Id="rId4" Type="http://schemas.openxmlformats.org/officeDocument/2006/relationships/image" Target="../media/image47.png" /></Relationships>
</file>

<file path=ppt/slides/_rels/slide49.xml.rels>&#65279;<?xml version="1.0" encoding="utf-8" standalone="yes"?><Relationships xmlns="http://schemas.openxmlformats.org/package/2006/relationships"><Relationship Id="rId3" Type="http://schemas.openxmlformats.org/officeDocument/2006/relationships/notesSlide" Target="../notesSlides/notesSlide49.xml" /><Relationship Id="rId2" Type="http://schemas.openxmlformats.org/officeDocument/2006/relationships/slideLayout" Target="../slideLayouts/slideLayout31.xml" /><Relationship Id="rId1" Type="http://schemas.openxmlformats.org/officeDocument/2006/relationships/tags" Target="../tags/tag72.xml" /><Relationship Id="rId4" Type="http://schemas.openxmlformats.org/officeDocument/2006/relationships/image" Target="../media/image40.jpeg" /></Relationships>
</file>

<file path=ppt/slides/_rels/slide5.xml.rels>&#65279;<?xml version="1.0" encoding="utf-8" standalone="yes"?><Relationships xmlns="http://schemas.openxmlformats.org/package/2006/relationships"><Relationship Id="rId3" Type="http://schemas.openxmlformats.org/officeDocument/2006/relationships/notesSlide" Target="../notesSlides/notesSlide5.xml" /><Relationship Id="rId2" Type="http://schemas.openxmlformats.org/officeDocument/2006/relationships/slideLayout" Target="../slideLayouts/slideLayout31.xml" /><Relationship Id="rId1" Type="http://schemas.openxmlformats.org/officeDocument/2006/relationships/tags" Target="../tags/tag28.xml" /><Relationship Id="rId4" Type="http://schemas.openxmlformats.org/officeDocument/2006/relationships/image" Target="../media/image40.jpeg" /></Relationships>
</file>

<file path=ppt/slides/_rels/slide50.xml.rels>&#65279;<?xml version="1.0" encoding="utf-8" standalone="yes"?><Relationships xmlns="http://schemas.openxmlformats.org/package/2006/relationships"><Relationship Id="rId3" Type="http://schemas.openxmlformats.org/officeDocument/2006/relationships/notesSlide" Target="../notesSlides/notesSlide50.xml" /><Relationship Id="rId2" Type="http://schemas.openxmlformats.org/officeDocument/2006/relationships/slideLayout" Target="../slideLayouts/slideLayout31.xml" /><Relationship Id="rId1" Type="http://schemas.openxmlformats.org/officeDocument/2006/relationships/tags" Target="../tags/tag73.xml" /><Relationship Id="rId4" Type="http://schemas.openxmlformats.org/officeDocument/2006/relationships/image" Target="../media/image62.png" /></Relationships>
</file>

<file path=ppt/slides/_rels/slide51.xml.rels>&#65279;<?xml version="1.0" encoding="utf-8" standalone="yes"?><Relationships xmlns="http://schemas.openxmlformats.org/package/2006/relationships"><Relationship Id="rId3" Type="http://schemas.openxmlformats.org/officeDocument/2006/relationships/notesSlide" Target="../notesSlides/notesSlide51.xml" /><Relationship Id="rId2" Type="http://schemas.openxmlformats.org/officeDocument/2006/relationships/slideLayout" Target="../slideLayouts/slideLayout31.xml" /><Relationship Id="rId1" Type="http://schemas.openxmlformats.org/officeDocument/2006/relationships/tags" Target="../tags/tag74.xml" /><Relationship Id="rId4" Type="http://schemas.openxmlformats.org/officeDocument/2006/relationships/image" Target="../media/image62.png" /></Relationships>
</file>

<file path=ppt/slides/_rels/slide52.xml.rels>&#65279;<?xml version="1.0" encoding="utf-8" standalone="yes"?><Relationships xmlns="http://schemas.openxmlformats.org/package/2006/relationships"><Relationship Id="rId3" Type="http://schemas.openxmlformats.org/officeDocument/2006/relationships/notesSlide" Target="../notesSlides/notesSlide52.xml" /><Relationship Id="rId2" Type="http://schemas.openxmlformats.org/officeDocument/2006/relationships/slideLayout" Target="../slideLayouts/slideLayout31.xml" /><Relationship Id="rId1" Type="http://schemas.openxmlformats.org/officeDocument/2006/relationships/tags" Target="../tags/tag75.xml" /><Relationship Id="rId4" Type="http://schemas.openxmlformats.org/officeDocument/2006/relationships/image" Target="../media/image62.png" /></Relationships>
</file>

<file path=ppt/slides/_rels/slide53.xml.rels>&#65279;<?xml version="1.0" encoding="utf-8" standalone="yes"?><Relationships xmlns="http://schemas.openxmlformats.org/package/2006/relationships"><Relationship Id="rId3" Type="http://schemas.openxmlformats.org/officeDocument/2006/relationships/notesSlide" Target="../notesSlides/notesSlide53.xml" /><Relationship Id="rId2" Type="http://schemas.openxmlformats.org/officeDocument/2006/relationships/slideLayout" Target="../slideLayouts/slideLayout30.xml" /><Relationship Id="rId1" Type="http://schemas.openxmlformats.org/officeDocument/2006/relationships/tags" Target="../tags/tag76.xml" /><Relationship Id="rId4" Type="http://schemas.openxmlformats.org/officeDocument/2006/relationships/image" Target="../media/image63.jpeg" /></Relationships>
</file>

<file path=ppt/slides/_rels/slide54.xml.rels>&#65279;<?xml version="1.0" encoding="utf-8" standalone="yes"?><Relationships xmlns="http://schemas.openxmlformats.org/package/2006/relationships"><Relationship Id="rId3" Type="http://schemas.openxmlformats.org/officeDocument/2006/relationships/notesSlide" Target="../notesSlides/notesSlide54.xml" /><Relationship Id="rId2" Type="http://schemas.openxmlformats.org/officeDocument/2006/relationships/slideLayout" Target="../slideLayouts/slideLayout30.xml" /><Relationship Id="rId1" Type="http://schemas.openxmlformats.org/officeDocument/2006/relationships/tags" Target="../tags/tag77.xml" /><Relationship Id="rId5" Type="http://schemas.openxmlformats.org/officeDocument/2006/relationships/image" Target="../media/image38.png" /><Relationship Id="rId4" Type="http://schemas.openxmlformats.org/officeDocument/2006/relationships/image" Target="../media/image55.jpeg" /></Relationships>
</file>

<file path=ppt/slides/_rels/slide55.xml.rels>&#65279;<?xml version="1.0" encoding="utf-8" standalone="yes"?><Relationships xmlns="http://schemas.openxmlformats.org/package/2006/relationships"><Relationship Id="rId3" Type="http://schemas.openxmlformats.org/officeDocument/2006/relationships/notesSlide" Target="../notesSlides/notesSlide55.xml" /><Relationship Id="rId2" Type="http://schemas.openxmlformats.org/officeDocument/2006/relationships/slideLayout" Target="../slideLayouts/slideLayout31.xml" /><Relationship Id="rId1" Type="http://schemas.openxmlformats.org/officeDocument/2006/relationships/tags" Target="../tags/tag78.xml" /><Relationship Id="rId4" Type="http://schemas.openxmlformats.org/officeDocument/2006/relationships/image" Target="../media/image40.jpeg" /></Relationships>
</file>

<file path=ppt/slides/_rels/slide56.xml.rels>&#65279;<?xml version="1.0" encoding="utf-8" standalone="yes"?><Relationships xmlns="http://schemas.openxmlformats.org/package/2006/relationships"><Relationship Id="rId3" Type="http://schemas.openxmlformats.org/officeDocument/2006/relationships/notesSlide" Target="../notesSlides/notesSlide56.xml" /><Relationship Id="rId2" Type="http://schemas.openxmlformats.org/officeDocument/2006/relationships/slideLayout" Target="../slideLayouts/slideLayout31.xml" /><Relationship Id="rId1" Type="http://schemas.openxmlformats.org/officeDocument/2006/relationships/tags" Target="../tags/tag79.xml" /><Relationship Id="rId4" Type="http://schemas.openxmlformats.org/officeDocument/2006/relationships/image" Target="../media/image64.png" /></Relationships>
</file>

<file path=ppt/slides/_rels/slide57.xml.rels>&#65279;<?xml version="1.0" encoding="utf-8" standalone="yes"?><Relationships xmlns="http://schemas.openxmlformats.org/package/2006/relationships"><Relationship Id="rId3" Type="http://schemas.openxmlformats.org/officeDocument/2006/relationships/notesSlide" Target="../notesSlides/notesSlide57.xml" /><Relationship Id="rId2" Type="http://schemas.openxmlformats.org/officeDocument/2006/relationships/slideLayout" Target="../slideLayouts/slideLayout31.xml" /><Relationship Id="rId1" Type="http://schemas.openxmlformats.org/officeDocument/2006/relationships/tags" Target="../tags/tag80.xml" /><Relationship Id="rId5" Type="http://schemas.openxmlformats.org/officeDocument/2006/relationships/image" Target="../media/image38.png" /><Relationship Id="rId4" Type="http://schemas.openxmlformats.org/officeDocument/2006/relationships/image" Target="../media/image64.png" /></Relationships>
</file>

<file path=ppt/slides/_rels/slide58.xml.rels>&#65279;<?xml version="1.0" encoding="utf-8" standalone="yes"?><Relationships xmlns="http://schemas.openxmlformats.org/package/2006/relationships"><Relationship Id="rId3" Type="http://schemas.openxmlformats.org/officeDocument/2006/relationships/notesSlide" Target="../notesSlides/notesSlide58.xml" /><Relationship Id="rId2" Type="http://schemas.openxmlformats.org/officeDocument/2006/relationships/slideLayout" Target="../slideLayouts/slideLayout30.xml" /><Relationship Id="rId1" Type="http://schemas.openxmlformats.org/officeDocument/2006/relationships/tags" Target="../tags/tag81.xml" /><Relationship Id="rId4" Type="http://schemas.openxmlformats.org/officeDocument/2006/relationships/image" Target="../media/image65.jpeg" /></Relationships>
</file>

<file path=ppt/slides/_rels/slide59.xml.rels>&#65279;<?xml version="1.0" encoding="utf-8" standalone="yes"?><Relationships xmlns="http://schemas.openxmlformats.org/package/2006/relationships"><Relationship Id="rId3" Type="http://schemas.openxmlformats.org/officeDocument/2006/relationships/notesSlide" Target="../notesSlides/notesSlide59.xml" /><Relationship Id="rId2" Type="http://schemas.openxmlformats.org/officeDocument/2006/relationships/slideLayout" Target="../slideLayouts/slideLayout31.xml" /><Relationship Id="rId1" Type="http://schemas.openxmlformats.org/officeDocument/2006/relationships/tags" Target="../tags/tag82.xml" /><Relationship Id="rId4" Type="http://schemas.openxmlformats.org/officeDocument/2006/relationships/image" Target="../media/image57.png" /></Relationships>
</file>

<file path=ppt/slides/_rels/slide6.xml.rels>&#65279;<?xml version="1.0" encoding="utf-8" standalone="yes"?><Relationships xmlns="http://schemas.openxmlformats.org/package/2006/relationships"><Relationship Id="rId3" Type="http://schemas.openxmlformats.org/officeDocument/2006/relationships/notesSlide" Target="../notesSlides/notesSlide6.xml" /><Relationship Id="rId7" Type="http://schemas.openxmlformats.org/officeDocument/2006/relationships/image" Target="../media/image44.png" /><Relationship Id="rId2" Type="http://schemas.openxmlformats.org/officeDocument/2006/relationships/slideLayout" Target="../slideLayouts/slideLayout31.xml" /><Relationship Id="rId1" Type="http://schemas.openxmlformats.org/officeDocument/2006/relationships/tags" Target="../tags/tag29.xml" /><Relationship Id="rId6" Type="http://schemas.openxmlformats.org/officeDocument/2006/relationships/image" Target="../media/image43.png" /><Relationship Id="rId5" Type="http://schemas.openxmlformats.org/officeDocument/2006/relationships/image" Target="../media/image42.png" /><Relationship Id="rId4" Type="http://schemas.openxmlformats.org/officeDocument/2006/relationships/image" Target="../media/image41.png" /></Relationships>
</file>

<file path=ppt/slides/_rels/slide60.xml.rels>&#65279;<?xml version="1.0" encoding="utf-8" standalone="yes"?><Relationships xmlns="http://schemas.openxmlformats.org/package/2006/relationships"><Relationship Id="rId3" Type="http://schemas.openxmlformats.org/officeDocument/2006/relationships/notesSlide" Target="../notesSlides/notesSlide60.xml" /><Relationship Id="rId2" Type="http://schemas.openxmlformats.org/officeDocument/2006/relationships/slideLayout" Target="../slideLayouts/slideLayout31.xml" /><Relationship Id="rId1" Type="http://schemas.openxmlformats.org/officeDocument/2006/relationships/tags" Target="../tags/tag83.xml" /><Relationship Id="rId4" Type="http://schemas.openxmlformats.org/officeDocument/2006/relationships/image" Target="../media/image57.png" /></Relationships>
</file>

<file path=ppt/slides/_rels/slide61.xml.rels>&#65279;<?xml version="1.0" encoding="utf-8" standalone="yes"?><Relationships xmlns="http://schemas.openxmlformats.org/package/2006/relationships"><Relationship Id="rId3" Type="http://schemas.openxmlformats.org/officeDocument/2006/relationships/notesSlide" Target="../notesSlides/notesSlide61.xml" /><Relationship Id="rId2" Type="http://schemas.openxmlformats.org/officeDocument/2006/relationships/slideLayout" Target="../slideLayouts/slideLayout25.xml" /><Relationship Id="rId1" Type="http://schemas.openxmlformats.org/officeDocument/2006/relationships/tags" Target="../tags/tag84.xml" /><Relationship Id="rId4" Type="http://schemas.openxmlformats.org/officeDocument/2006/relationships/image" Target="../media/image58.jpeg" /></Relationships>
</file>

<file path=ppt/slides/_rels/slide62.xml.rels>&#65279;<?xml version="1.0" encoding="utf-8" standalone="yes"?><Relationships xmlns="http://schemas.openxmlformats.org/package/2006/relationships"><Relationship Id="rId3" Type="http://schemas.openxmlformats.org/officeDocument/2006/relationships/notesSlide" Target="../notesSlides/notesSlide62.xml" /><Relationship Id="rId2" Type="http://schemas.openxmlformats.org/officeDocument/2006/relationships/slideLayout" Target="../slideLayouts/slideLayout31.xml" /><Relationship Id="rId1" Type="http://schemas.openxmlformats.org/officeDocument/2006/relationships/tags" Target="../tags/tag85.xml" /><Relationship Id="rId4" Type="http://schemas.openxmlformats.org/officeDocument/2006/relationships/image" Target="../media/image56.png" /></Relationships>
</file>

<file path=ppt/slides/_rels/slide63.xml.rels>&#65279;<?xml version="1.0" encoding="utf-8" standalone="yes"?><Relationships xmlns="http://schemas.openxmlformats.org/package/2006/relationships"><Relationship Id="rId3" Type="http://schemas.openxmlformats.org/officeDocument/2006/relationships/notesSlide" Target="../notesSlides/notesSlide63.xml" /><Relationship Id="rId2" Type="http://schemas.openxmlformats.org/officeDocument/2006/relationships/slideLayout" Target="../slideLayouts/slideLayout31.xml" /><Relationship Id="rId1" Type="http://schemas.openxmlformats.org/officeDocument/2006/relationships/tags" Target="../tags/tag86.xml" /><Relationship Id="rId4" Type="http://schemas.openxmlformats.org/officeDocument/2006/relationships/image" Target="../media/image56.png" /></Relationships>
</file>

<file path=ppt/slides/_rels/slide64.xml.rels>&#65279;<?xml version="1.0" encoding="utf-8" standalone="yes"?><Relationships xmlns="http://schemas.openxmlformats.org/package/2006/relationships"><Relationship Id="rId3" Type="http://schemas.openxmlformats.org/officeDocument/2006/relationships/notesSlide" Target="../notesSlides/notesSlide64.xml" /><Relationship Id="rId2" Type="http://schemas.openxmlformats.org/officeDocument/2006/relationships/slideLayout" Target="../slideLayouts/slideLayout25.xml" /><Relationship Id="rId1" Type="http://schemas.openxmlformats.org/officeDocument/2006/relationships/tags" Target="../tags/tag87.xml" /><Relationship Id="rId4" Type="http://schemas.openxmlformats.org/officeDocument/2006/relationships/image" Target="../media/image58.jpeg" /></Relationships>
</file>

<file path=ppt/slides/_rels/slide7.xml.rels>&#65279;<?xml version="1.0" encoding="utf-8" standalone="yes"?><Relationships xmlns="http://schemas.openxmlformats.org/package/2006/relationships"><Relationship Id="rId3" Type="http://schemas.openxmlformats.org/officeDocument/2006/relationships/notesSlide" Target="../notesSlides/notesSlide7.xml" /><Relationship Id="rId2" Type="http://schemas.openxmlformats.org/officeDocument/2006/relationships/slideLayout" Target="../slideLayouts/slideLayout30.xml" /><Relationship Id="rId1" Type="http://schemas.openxmlformats.org/officeDocument/2006/relationships/tags" Target="../tags/tag30.xml" /><Relationship Id="rId5" Type="http://schemas.openxmlformats.org/officeDocument/2006/relationships/image" Target="../media/image44.png" /><Relationship Id="rId4" Type="http://schemas.openxmlformats.org/officeDocument/2006/relationships/image" Target="../media/image38.png" /></Relationships>
</file>

<file path=ppt/slides/_rels/slide8.xml.rels>&#65279;<?xml version="1.0" encoding="utf-8" standalone="yes"?><Relationships xmlns="http://schemas.openxmlformats.org/package/2006/relationships"><Relationship Id="rId3" Type="http://schemas.openxmlformats.org/officeDocument/2006/relationships/notesSlide" Target="../notesSlides/notesSlide8.xml" /><Relationship Id="rId2" Type="http://schemas.openxmlformats.org/officeDocument/2006/relationships/slideLayout" Target="../slideLayouts/slideLayout30.xml" /><Relationship Id="rId1" Type="http://schemas.openxmlformats.org/officeDocument/2006/relationships/tags" Target="../tags/tag31.xml" /><Relationship Id="rId5" Type="http://schemas.openxmlformats.org/officeDocument/2006/relationships/image" Target="../media/image43.png" /><Relationship Id="rId4" Type="http://schemas.openxmlformats.org/officeDocument/2006/relationships/image" Target="../media/image38.png" /></Relationships>
</file>

<file path=ppt/slides/_rels/slide9.xml.rels>&#65279;<?xml version="1.0" encoding="utf-8" standalone="yes"?><Relationships xmlns="http://schemas.openxmlformats.org/package/2006/relationships"><Relationship Id="rId3" Type="http://schemas.openxmlformats.org/officeDocument/2006/relationships/notesSlide" Target="../notesSlides/notesSlide9.xml" /><Relationship Id="rId2" Type="http://schemas.openxmlformats.org/officeDocument/2006/relationships/slideLayout" Target="../slideLayouts/slideLayout30.xml" /><Relationship Id="rId1" Type="http://schemas.openxmlformats.org/officeDocument/2006/relationships/tags" Target="../tags/tag32.xml" /><Relationship Id="rId5" Type="http://schemas.openxmlformats.org/officeDocument/2006/relationships/image" Target="../media/image43.png" /><Relationship Id="rId4" Type="http://schemas.openxmlformats.org/officeDocument/2006/relationships/image" Target="../media/image38.png" /></Relationships>
</file>

<file path=ppt/slides/slide1.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10" name="Picture 9"/><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738270" y="0"/><a:ext cx="7706821" cy="5143500"/></a:xfrm><a:prstGeom prst="rect"><a:avLst/></a:prstGeom></p:spPr></p:pic><p:sp><p:nvSpPr><p:cNvPr id="9" name="Oval 8"/><p:cNvSpPr/><p:nvPr/></p:nvSpPr><p:spPr><a:xfrm><a:off x="-1536353" y="-817579"/><a:ext cx="6778659" cy="6778659"/></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5" name="Oval 14"/><p:cNvSpPr/><p:nvPr/></p:nvSpPr><p:spPr><a:xfrm><a:off x="3780235" y="-1408734"/><a:ext cx="6778659" cy="677865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2" name="TextBox 11"/><p:cNvSpPr txBox="1"/><p:nvPr/></p:nvSpPr><p:spPr><a:xfrm><a:off x="390906" y="824768"/><a:ext cx="4686300" cy="2123658"/></a:xfrm><a:prstGeom prst="rect"><a:avLst/></a:prstGeom><a:noFill/></p:spPr><p:txBody><a:bodyPr wrap="square" rtlCol="0"><a:spAutoFit/></a:bodyPr><a:lstStyle/><a:p><a:r><a:rPr lang="fr-CA" dirty="1" sz="4400"><a:solidFill><a:srgbClr val="003946"/></a:solidFill><a:latin typeface="Sun Life Sans Black" panose="020B0A04030304030303" pitchFamily="34" charset="0"/></a:rPr><a:t>Solutions pour les propriétaires d’entreprise</a:t></a:r></a:p></a:t></a:r></a:p></a:t></a:r></a:p></a:t></a:r></a:p></a:t></a:r></a:p></a:t></a:r></a:p><a:p></a:p><a:p></a:p></p:txBody></p:sp><p:sp><p:nvSpPr><p:cNvPr id="16" name="Title 5"><a:extLst><a:ext uri="{FF2B5EF4-FFF2-40B4-BE49-F238E27FC236}"><a16:creationId xmlns:a16="http://schemas.microsoft.com/office/drawing/2014/main" id="{42C97E06-D0D1-E049-A70E-3FBBC94AD452}"/></a:ext></a:extLst></p:cNvPr><p:cNvSpPr><a:spLocks noGrp="1"/></p:cNvSpPr><p:nvPr><p:ph type="title"/></p:nvPr></p:nvSpPr><p:spPr><a:xfrm><a:off x="390906" y="2996246"/><a:ext cx="7886700" cy="1422019"/></a:xfrm></p:spPr><p:txBody><a:bodyPr anchor="t"><a:noAutofit/></a:bodyPr><a:lstStyle/><a:p><a:r><a:rPr lang="fr-CA" dirty="1"><a:solidFill><a:srgbClr val="EAAB00"/></a:solidFill><a:latin typeface="Sun Life Sans Light" panose="020B0304030304030303" pitchFamily="34" charset="0"/></a:rPr><a:t>Titres</a:t></a:r></a:p></p:txBody></p:sp><p:sp><p:nvSpPr><p:cNvPr id="17" name="Rectangle 16"><a:extLst><a:ext uri="{FF2B5EF4-FFF2-40B4-BE49-F238E27FC236}"><a16:creationId xmlns:a16="http://schemas.microsoft.com/office/drawing/2014/main" id="{D08DD8AD-722E-6444-A142-112CFEE8104A}"/></a:ext></a:extLst></p:cNvPr><p:cNvSpPr/><p:nvPr/></p:nvSpPr><p:spPr><a:xfrm><a:off x="390906" y="4484899"/><a:ext cx="5277884" cy="461665"/></a:xfrm><a:prstGeom prst="rect"><a:avLst/></a:prstGeom></p:spPr><p:txBody><a:bodyPr wrap="square" anchor="t"><a:spAutoFit/></a:bodyPr><a:lstStyle/><a:p><a:pPr><a:defRPr/></a:pPr><a:r><a:rPr lang="fr-CA" dirty="1" sz="1200"><a:solidFill><a:srgbClr val="003946"/></a:solidFill><a:latin typeface="Sun Life Sans Light" panose="020B0304030304030303" pitchFamily="34" charset="0"/></a:rPr><a:t>&lt;ENTRER LE NOM&gt;</a:t></a:r></a:p><a:p><a:pPr><a:defRPr/></a:pPr><a:r><a:rPr lang="fr-CA" dirty="1" sz="1200"><a:solidFill><a:srgbClr val="003946"/></a:solidFill><a:latin typeface="Sun Life Sans Light" panose="020B0304030304030303" pitchFamily="34" charset="0"/></a:rPr><a:t>&lt;ENTRER LE TITRE&gt;</a:t></a:r></a:p></p:txBody></p:sp><p:pic><p:nvPicPr><p:cNvPr id="11" name="Picture 10"/><p:cNvPicPr><a:picLocks noChangeAspect="1"/></p:cNvPicPr><p:nvPr/></p:nvPicPr><p:blipFill><a:blip r:embed="rId5" cstate="screen"><a:extLst><a:ext uri="{28A0092B-C50C-407E-A947-70E740481C1C}"><a14:useLocalDpi xmlns:a14="http://schemas.microsoft.com/office/drawing/2010/main" val="0"/></a:ext></a:extLst></a:blip><a:stretch><a:fillRect/></a:stretch></p:blipFill><p:spPr><a:xfrm><a:off x="533581" y="223729"/><a:ext cx="2090888" cy="505996"/></a:xfrm><a:prstGeom prst="rect"><a:avLst/></a:prstGeom></p:spPr></p:pic></p:spTree><p:custDataLst><p:tags r:id="rId1"/></p:custDataLst><p:extLst><p:ext uri="{BB962C8B-B14F-4D97-AF65-F5344CB8AC3E}"><p14:creationId xmlns:p14="http://schemas.microsoft.com/office/powerpoint/2010/main" val="666222145"/></p:ext></p:extLst></p:cSld><p:clrMapOvr><a:masterClrMapping/></p:clrMapOvr></p:sld>
</file>

<file path=ppt/slides/slide10.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4" name="TextBox 33"><a:extLst><a:ext uri="{FF2B5EF4-FFF2-40B4-BE49-F238E27FC236}"><a16:creationId xmlns:a16="http://schemas.microsoft.com/office/drawing/2014/main" id="{01DE9704-546F-6444-936B-5500656EDCC3}"/></a:ext></a:extLst></p:cNvPr><p:cNvSpPr txBox="1"/><p:nvPr/></p:nvSpPr><p:spPr><a:xfrm><a:off x="1794426" y="1718935"/><a:ext cx="3009494" cy="1815882"/></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Quelles sont les conséquences de la planification sur les ventes?</a:t></a:r></a:p></a:t></a:r></a:p></a:t></a:r></a:p></a:t></a:r></a:p></a:t></a:r></a:p></a:t></a:r></a:p></p:txBody></p:sp><p:pic><p:nvPicPr><p:cNvPr id="11" name="Picture 10"/><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803920" y="1609717"/><a:ext cx="2563557" cy="2163642"/></a:xfrm><a:prstGeom prst="rect"><a:avLst/></a:prstGeom></p:spPr></p:pic><p:sp><p:nvSpPr><p:cNvPr id="12" name="TextBox 11"><a:extLst><a:ext uri="{FF2B5EF4-FFF2-40B4-BE49-F238E27FC236}"><a16:creationId xmlns:a16="http://schemas.microsoft.com/office/drawing/2014/main" id="{EFFAC51D-686C-6149-B1B3-36925C5CAAAF}"/></a:ext></a:extLst></p:cNvPr><p:cNvSpPr txBox="1"/><p:nvPr/></p:nvSpPr><p:spPr><a:xfrm><a:off x="2554131" y="239929"/><a:ext cx="2249789" cy="707886"/></a:xfrm><a:prstGeom prst="rect"><a:avLst/></a:prstGeom><a:noFill/></p:spPr><p:txBody><a:bodyPr wrap="square" rtlCol="0"><a:spAutoFit/></a:bodyPr><a:lstStyle/><a:p><a:r><a:rPr lang="fr-CA" dirty="1" sz="4000"><a:solidFill><a:srgbClr val="003946"/></a:solidFill><a:latin typeface="Sun Life Sans" panose="02000503000000020004" pitchFamily="2" charset="77"/></a:rPr><a:t>de l’industrie</a:t></a:r></a:p></p:txBody></p:sp><p:sp><p:nvSpPr><p:cNvPr id="13" name="TextBox 12"/><p:cNvSpPr txBox="1"/><p:nvPr/></p:nvSpPr><p:spPr><a:xfrm><a:off x="4572000" y="175267"/><a:ext cx="2760528" cy="830997"/></a:xfrm><a:prstGeom prst="rect"><a:avLst/></a:prstGeom><a:noFill/></p:spPr><p:txBody><a:bodyPr wrap="square" rtlCol="0"><a:spAutoFit/></a:bodyPr><a:lstStyle/><a:p><a:r><a:rPr lang="fr-CA" dirty="1" sz="4800"><a:solidFill><a:srgbClr val="EAAB00"/></a:solidFill><a:latin typeface="Sun Life Script" pitchFamily="2" charset="0"/></a:rPr><a:t>Aperçu</a:t></a:r></a:p></p:txBody></p:sp></p:spTree><p:custDataLst><p:tags r:id="rId1"/></p:custDataLst><p:extLst><p:ext uri="{BB962C8B-B14F-4D97-AF65-F5344CB8AC3E}"><p14:creationId xmlns:p14="http://schemas.microsoft.com/office/powerpoint/2010/main" val="397669066"/></p:ext></p:extLst></p:cSld><p:clrMapOvr><a:masterClrMapping/></p:clrMapOvr></p:sld>
</file>

<file path=ppt/slides/slide11.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Rectangle 1"/><p:cNvSpPr/><p:nvPr/></p:nvSpPr><p:spPr><a:xfrm><a:off x="220717" y="4557551"/><a:ext cx="8056180" cy="585949"/></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0" name="Oval 29"/><p:cNvSpPr/><p:nvPr/></p:nvSpPr><p:spPr><a:xfrm><a:off x="3537952"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1" name="Oval 10"/><p:cNvSpPr/><p:nvPr/></p:nvSpPr><p:spPr><a:xfrm><a:off x="2294692"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2513921" y="-1820903"/><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8" name="TextBox 7"/><p:cNvSpPr txBox="1"/><p:nvPr/></p:nvSpPr><p:spPr><a:xfrm><a:off x="3322343" y="200784"/><a:ext cx="3076686" cy="646331"/></a:xfrm><a:prstGeom prst="rect"><a:avLst/></a:prstGeom><a:noFill/></p:spPr><p:txBody><a:bodyPr wrap="square" rtlCol="0"><a:spAutoFit/></a:bodyPr><a:lstStyle/><a:p><a:r><a:rPr lang="fr-CA" dirty="1" sz="3600"><a:solidFill><a:srgbClr val="003946"/></a:solidFill><a:latin typeface="Sun Life Sans" panose="020B0504030304030303" pitchFamily="34" charset="0"/></a:rPr><a:t>de l’industrie</a:t></a:r></a:p><a:solidFill><a:schemeClr val="tx2"/></a:solidFill><a:latin typeface="Sun Life Sans" panose="020B0504030304030303" pitchFamily="34" charset="0"/></a:rPr><a:t>Les conseillers qui effectuent une planification régulière vendent </a:t></a:r><a:r><a:rPr lang="fr-CA" dirty="1" b="1"><a:solidFill><a:schemeClr val="tx2"/></a:solidFill><a:latin typeface="Sun Life Sans" panose="020B0504030304030303" pitchFamily="34" charset="0"/></a:rPr><a:t>24 %</a:t></a:r><a:r><a:rPr lang="fr-CA" dirty="1"><a:solidFill><a:schemeClr val="tx2"/></a:solidFill><a:latin typeface="Sun Life Sans" panose="020B0504030304030303" pitchFamily="34" charset="0"/></a:rPr><a:t> plus de produits d’assurance et </a:t></a:r><a:r><a:rPr lang="fr-CA" dirty="1" b="1"><a:solidFill><a:schemeClr val="tx2"/></a:solidFill><a:latin typeface="Sun Life Sans" panose="020B0504030304030303" pitchFamily="34" charset="0"/></a:rPr><a:t>41 %</a:t></a:r><a:r><a:rPr lang="fr-CA" dirty="1"><a:solidFill><a:schemeClr val="tx2"/></a:solidFill><a:latin typeface="Sun Life Sans" panose="020B0504030304030303" pitchFamily="34" charset="0"/></a:rPr><a:t> plus de produits de gestion de patrimoine</a:t></a:r></a:p></p:txBody></p:sp><p:sp><p:nvSpPr><p:cNvPr id="17" name="TextBox 16"/><p:cNvSpPr txBox="1"/><p:nvPr/></p:nvSpPr><p:spPr><a:xfrm><a:off x="3875435" y="1952846"/><a:ext cx="3976658" cy="923330"/></a:xfrm><a:prstGeom prst="rect"><a:avLst/></a:prstGeom><a:noFill/></p:spPr><p:txBody><a:bodyPr wrap="square" rtlCol="0"><a:spAutoFit/></a:bodyPr><a:lstStyle/><a:p><a:r><a:rPr lang="fr-CA" dirty="1"><a:solidFill><a:schemeClr val="tx2"/></a:solidFill><a:latin typeface="Sun Life Sans" panose="020B0504030304030303" pitchFamily="34" charset="0"/></a:rPr><a:t>Les Clients pour qui une analyse des besoins a été effectuée ont </a:t></a:r><a:r><a:rPr lang="fr-CA" dirty="1" b="1"><a:solidFill><a:schemeClr val="tx2"/></a:solidFill><a:latin typeface="Sun Life Sans" panose="020B0504030304030303" pitchFamily="34" charset="0"/></a:rPr><a:t>50 %</a:t></a:r><a:r><a:rPr lang="fr-CA" dirty="1"><a:solidFill><a:schemeClr val="tx2"/></a:solidFill><a:latin typeface="Sun Life Sans" panose="020B0504030304030303" pitchFamily="34" charset="0"/></a:rPr><a:t> plus de chance de souscrire une assurance</a:t></a:r></a:p></p:txBody></p:sp><p:pic><p:nvPicPr><p:cNvPr id="18" name="Picture 1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1202956"/><a:ext cx="503674" cy="503674"/></a:xfrm><a:prstGeom prst="rect"><a:avLst/></a:prstGeom></p:spPr></p:pic><p:pic><p:nvPicPr><p:cNvPr id="20" name="Picture 19"/><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2181697"/><a:ext cx="503674" cy="503674"/></a:xfrm><a:prstGeom prst="rect"><a:avLst/></a:prstGeom></p:spPr></p:pic><p:pic><p:nvPicPr><p:cNvPr id="23" name="Picture 22"/><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3160437"/><a:ext cx="503674" cy="503674"/></a:xfrm><a:prstGeom prst="rect"><a:avLst/></a:prstGeom></p:spPr></p:pic><p:sp><p:nvSpPr><p:cNvPr id="27" name="TextBox 26"/><p:cNvSpPr txBox="1"/><p:nvPr/></p:nvSpPr><p:spPr><a:xfrm><a:off x="3875435" y="3073738"/><a:ext cx="4521989" cy="646331"/></a:xfrm><a:prstGeom prst="rect"><a:avLst/></a:prstGeom><a:noFill/></p:spPr><p:txBody><a:bodyPr wrap="square" rtlCol="0"><a:spAutoFit/></a:bodyPr><a:lstStyle/><a:p><a:r><a:rPr lang="fr-CA" dirty="1"><a:solidFill><a:schemeClr val="tx2"/></a:solidFill><a:latin typeface="Sun Life Sans" panose="020B0504030304030303" pitchFamily="34" charset="0"/></a:rPr><a:t>50 % de ces Clients sont en bonne voie d’atteindre leurs objectifs financiers par rapport à seulement 22 % des autres Clients</a:t></a:r></a:p></p:txBody></p:sp><p:sp><p:nvSpPr><p:cNvPr id="22" name="Rounded Rectangle 21"/><p:cNvSpPr/><p:nvPr/></p:nvSpPr><p:spPr><a:xfrm><a:off x="413568" y="1503485"/><a:ext cx="1944000" cy="1736724"/></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Valeur pour l’entreprise</a:t></a:r></a:p></p:txBody></p:sp><p:pic><p:nvPicPr><p:cNvPr id="25" name="Picture 24"/><p:cNvPicPr><a:picLocks noChangeAspect="1"/></p:cNvPicPr><p:nvPr/></p:nvPicPr><p:blipFill><a:blip r:embed="rId5" cstate="screen"><a:extLst><a:ext uri="{28A0092B-C50C-407E-A947-70E740481C1C}"><a14:useLocalDpi xmlns:a14="http://schemas.microsoft.com/office/drawing/2010/main" val="0"/></a:ext></a:extLst></a:blip><a:stretch><a:fillRect/></a:stretch></p:blipFill><p:spPr><a:xfrm><a:off x="993283" y="1005261"/><a:ext cx="899571" cy="900000"/></a:xfrm><a:prstGeom prst="rect"><a:avLst/></a:prstGeom></p:spPr></p:pic></p:spTree><p:custDataLst><p:tags r:id="rId1"/></p:custDataLst><p:extLst><p:ext uri="{BB962C8B-B14F-4D97-AF65-F5344CB8AC3E}"><p14:creationId xmlns:p14="http://schemas.microsoft.com/office/powerpoint/2010/main" val="77876317"/></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12.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1944776" y="-663462"/><a:ext cx="11111204" cy="7417320"/></a:xfrm><a:prstGeom prst="rect"><a:avLst/></a:prstGeom></p:spPr></p:pic><p:sp><p:nvSpPr><p:cNvPr id="7" name="Oval 6"/><p:cNvSpPr/><p:nvPr/></p:nvSpPr><p:spPr><a:xfrm><a:off x="4646693" y="-256500"/><a:ext cx="5400000" cy="54000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5" name="Oval 14"/><p:cNvSpPr/><p:nvPr/></p:nvSpPr><p:spPr><a:xfrm><a:off x="4418092" y="-556591"/><a:ext cx="5288749" cy="528874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5663550" y="1132809"/><a:ext cx="3552888" cy="2123658"/></a:xfrm><a:prstGeom prst="rect"><a:avLst/></a:prstGeom><a:noFill/></p:spPr><p:txBody><a:bodyPr wrap="square" rtlCol="0"><a:spAutoFit/></a:bodyPr><a:lstStyle/><a:p><a:r><a:rPr lang="fr-CA" dirty="1" sz="4400"><a:solidFill><a:srgbClr val="003946"/></a:solidFill><a:latin typeface="Sun Life Sans" panose="020B0504030304030303" pitchFamily="34" charset="0"/></a:rPr><a:t>Changements réglementaires à</a:t></a:r></a:p></a:p></a:p></a:p></a:p></a:p></p:txBody></p:sp><p:sp><p:nvSpPr><p:cNvPr id="14" name="Title 5"><a:extLst><a:ext uri="{FF2B5EF4-FFF2-40B4-BE49-F238E27FC236}"><a16:creationId xmlns:a16="http://schemas.microsoft.com/office/drawing/2014/main" id="{42C97E06-D0D1-E049-A70E-3FBBC94AD452}"/></a:ext></a:extLst></p:cNvPr><p:cNvSpPr txBox="1"><a:spLocks/></p:cNvSpPr><p:nvPr/></p:nvSpPr><p:spPr><a:xfrm><a:off x="6663468" y="2389044"/><a:ext cx="4047272"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r><a:rPr lang="fr-CA" dirty="1" sz="4800"><a:solidFill><a:srgbClr val="EAAB00"/></a:solidFill><a:latin typeface="Sun Life Script" pitchFamily="2" charset="0"/></a:rPr><a:t>l’horizon</a:t></a:r></a:p></p:txBody></p:sp></p:spTree><p:custDataLst><p:tags r:id="rId1"/></p:custDataLst><p:extLst><p:ext uri="{BB962C8B-B14F-4D97-AF65-F5344CB8AC3E}"><p14:creationId xmlns:p14="http://schemas.microsoft.com/office/powerpoint/2010/main" val="3934048344"/></p:ext></p:extLst></p:cSld><p:clrMapOvr><a:masterClrMapping/></p:clrMapOvr></p:sld>
</file>

<file path=ppt/slides/slide13.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15" name="Picture 14"/><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526833" y="-51276"/><a:ext cx="7792164" cy="5194776"/></a:xfrm><a:prstGeom prst="rect"><a:avLst/></a:prstGeom></p:spPr></p:pic><p:sp><p:nvSpPr><p:cNvPr id="11" name="Oval 10"/><p:cNvSpPr/><p:nvPr/></p:nvSpPr><p:spPr><a:xfrm><a:off x="-821122" y="-1044072"/><a:ext cx="6814417"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1858566" y="-2046198"/><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8" name="TextBox 7"/><p:cNvSpPr txBox="1"/><p:nvPr/></p:nvSpPr><p:spPr><a:xfrm><a:off x="204372" y="345703"/><a:ext cx="2101506" cy="646331"/></a:xfrm><a:prstGeom prst="rect"><a:avLst/></a:prstGeom><a:noFill/></p:spPr><p:txBody><a:bodyPr wrap="square" rtlCol="0"><a:spAutoFit/></a:bodyPr><a:lstStyle/><a:p><a:r><a:rPr lang="fr-CA" dirty="1" sz="3600"><a:solidFill><a:srgbClr val="003946"/></a:solidFill><a:latin typeface="Sun Life Sans" panose="020B0504030304030303" pitchFamily="34" charset="0"/></a:rPr><a:t>À</a:t></a:r></a:p></a:rPr><a:t>Recours aux titres de conseiller financier et de planificateur financier</a:t></a:r></a:p></p:txBody></p:sp><p:pic><p:nvPicPr><p:cNvPr id="16" name="Picture 15"/><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45696" y="1594324"/><a:ext cx="503674" cy="503674"/></a:xfrm><a:prstGeom prst="rect"><a:avLst/></a:prstGeom></p:spPr></p:pic><p:pic><p:nvPicPr><p:cNvPr id="17" name="Picture 16"/><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45696" y="2539749"/><a:ext cx="503674" cy="503674"/></a:xfrm><a:prstGeom prst="rect"><a:avLst/></a:prstGeom></p:spPr></p:pic><p:sp><p:nvSpPr><p:cNvPr id="24" name="TextBox 23"/><p:cNvSpPr txBox="1"/><p:nvPr/></p:nvSpPr><p:spPr><a:xfrm><a:off x="1777432" y="244403"/><a:ext cx="3948483" cy="830997"/></a:xfrm><a:prstGeom prst="rect"><a:avLst/></a:prstGeom><a:noFill/></p:spPr><p:txBody><a:bodyPr wrap="square" rtlCol="0"><a:spAutoFit/></a:bodyPr><a:lstStyle/><a:p><a:r><a:rPr lang="fr-CA" dirty="1" sz="4800"><a:solidFill><a:srgbClr val="EAAB00"/></a:solidFill><a:latin typeface="Sun Life Script" pitchFamily="2" charset="0"/></a:rPr><a:t>l’horizon</a:t></a:r></a:p></p:txBody></p:sp><p:sp><p:nvSpPr><p:cNvPr id="14" name="TextBox 13"/><p:cNvSpPr txBox="1"/><p:nvPr/></p:nvSpPr><p:spPr><a:xfrm><a:off x="1368826" y="3425927"/><a:ext cx="4576188" cy="646331"/></a:xfrm><a:prstGeom prst="rect"><a:avLst/></a:prstGeom><a:noFill/></p:spPr><p:txBody><a:bodyPr wrap="square" rtlCol="0"><a:spAutoFit/></a:bodyPr><a:lstStyle/><a:p><a:r><a:rPr lang="fr-CA" dirty="1"><a:solidFill><a:srgbClr val="003946"/></a:solidFill><a:latin typeface="Sun Life Sans" panose="020B0504030304030303" pitchFamily="34" charset="0"/></a:rPr><a:t>Moment tout indiqué pour avoir une longueur d’avance sur les changements réglementaires</a:t></a:r></a:p></p:txBody></p:sp><p:pic><p:nvPicPr><p:cNvPr id="18" name="Picture 17"/><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45696" y="3485174"/><a:ext cx="503674" cy="503674"/></a:xfrm><a:prstGeom prst="rect"><a:avLst/></a:prstGeom></p:spPr></p:pic></p:spTree><p:custDataLst><p:tags r:id="rId1"/></p:custDataLst><p:extLst><p:ext uri="{BB962C8B-B14F-4D97-AF65-F5344CB8AC3E}"><p14:creationId xmlns:p14="http://schemas.microsoft.com/office/powerpoint/2010/main" val="124676038"/></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14.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1944776" y="-663462"/><a:ext cx="11111204" cy="7417320"/></a:xfrm><a:prstGeom prst="rect"><a:avLst/></a:prstGeom></p:spPr></p:pic><p:sp><p:nvSpPr><p:cNvPr id="7" name="Oval 6"/><p:cNvSpPr/><p:nvPr/></p:nvSpPr><p:spPr><a:xfrm><a:off x="4646693" y="-256500"/><a:ext cx="5400000" cy="54000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5" name="Oval 14"/><p:cNvSpPr/><p:nvPr/></p:nvSpPr><p:spPr><a:xfrm><a:off x="4418092" y="-556591"/><a:ext cx="5288749" cy="528874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5157494" y="1291180"/><a:ext cx="3552888" cy="769441"/></a:xfrm><a:prstGeom prst="rect"><a:avLst/></a:prstGeom><a:noFill/></p:spPr><p:txBody><a:bodyPr wrap="square" rtlCol="0"><a:spAutoFit/></a:bodyPr><a:lstStyle/><a:p><a:r><a:rPr lang="fr-CA" dirty="1" sz="4400"><a:solidFill><a:srgbClr val="003946"/></a:solidFill><a:latin typeface="Sun Life Sans" panose="020B0504030304030303" pitchFamily="34" charset="0"/></a:rPr><a:t>Avantages des</a:t></a:r></a:p></a:p></a:p></a:p></a:p></a:p></p:txBody></p:sp><p:sp><p:nvSpPr><p:cNvPr id="14" name="Title 5"><a:extLst><a:ext uri="{FF2B5EF4-FFF2-40B4-BE49-F238E27FC236}"><a16:creationId xmlns:a16="http://schemas.microsoft.com/office/drawing/2014/main" id="{42C97E06-D0D1-E049-A70E-3FBBC94AD452}"/></a:ext></a:extLst></p:cNvPr><p:cNvSpPr txBox="1"><a:spLocks/></p:cNvSpPr><p:nvPr/></p:nvSpPr><p:spPr><a:xfrm><a:off x="5663550" y="1825946"/><a:ext cx="4047272"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r><a:rPr lang="fr-CA" dirty="1" sz="4800"><a:solidFill><a:srgbClr val="EAAB00"/></a:solidFill><a:latin typeface="Sun Life Script" pitchFamily="2" charset="0"/></a:rPr><a:t>titres professionnels</a:t></a:r></a:p></p:txBody></p:sp></p:spTree><p:custDataLst><p:tags r:id="rId1"/></p:custDataLst><p:extLst><p:ext uri="{BB962C8B-B14F-4D97-AF65-F5344CB8AC3E}"><p14:creationId xmlns:p14="http://schemas.microsoft.com/office/powerpoint/2010/main" val="3612290677"/></p:ext></p:extLst></p:cSld><p:clrMapOvr><a:masterClrMapping/></p:clrMapOvr></p:sld>
</file>

<file path=ppt/slides/slide15.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1" name="Rectangle 20"/><p:cNvSpPr/><p:nvPr/></p:nvSpPr><p:spPr><a:xfrm><a:off x="330200" y="4711700"/><a:ext cx="3657600" cy="2921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1710384" y="108083"/><a:ext cx="2811683" cy="707886"/></a:xfrm><a:prstGeom prst="rect"><a:avLst/></a:prstGeom><a:noFill/></p:spPr><p:txBody><a:bodyPr wrap="square" rtlCol="0"><a:spAutoFit/></a:bodyPr><a:lstStyle/><a:p><a:r><a:rPr lang="fr-CA" dirty="1" sz="4000"><a:solidFill><a:srgbClr val="003946"/></a:solidFill><a:latin typeface="Sun Life Sans" panose="02000503000000020004" pitchFamily="2" charset="77"/></a:rPr><a:t>Avantages des</a:t></a:r><a:r><a:rPr lang="fr-CA" dirty="1" sz="4000"><a:solidFill><a:srgbClr val="003946"/></a:solidFill><a:latin typeface="Sun Life Sans" panose="02000503000000020004" pitchFamily="2" charset="77"/></a:rPr><a:t> </a:t></a:r></a:p><a:r><a:rPr lang="fr-CA" dirty="1" sz="4000"><a:solidFill><a:srgbClr val="003946"/></a:solidFill><a:latin typeface="Sun Life Sans" panose="02000503000000020004" pitchFamily="2" charset="77"/></a:rPr><a:t> </a:t></a:r></a:p><a:r><a:rPr lang="fr-CA" dirty="1" sz="4000"><a:solidFill><a:srgbClr val="003946"/></a:solidFill><a:latin typeface="Sun Life Sans" panose="02000503000000020004" pitchFamily="2" charset="77"/></a:rPr><a:t> </a:t></a:r></a:p><a:r><a:rPr lang="fr-CA" dirty="1" sz="4000"><a:solidFill><a:srgbClr val="003946"/></a:solidFill><a:latin typeface="Sun Life Sans" panose="02000503000000020004" pitchFamily="2" charset="77"/></a:rPr><a:t> </a:t></a:r></a:p><a:r><a:rPr lang="fr-CA" dirty="1" sz="4000"><a:solidFill><a:srgbClr val="003946"/></a:solidFill><a:latin typeface="Sun Life Sans" panose="02000503000000020004" pitchFamily="2" charset="77"/></a:rPr><a:t> </a:t></a:r></a:p><a:r><a:rPr lang="fr-CA" dirty="1" sz="4000"><a:solidFill><a:srgbClr val="003946"/></a:solidFill><a:latin typeface="Sun Life Sans" panose="02000503000000020004" pitchFamily="2" charset="77"/></a:rPr><a:t> </a:t></a:r></a:p></p:txBody></p:sp><p:sp><p:nvSpPr><p:cNvPr id="15" name="TextBox 14"/><p:cNvSpPr txBox="1"/><p:nvPr/></p:nvSpPr><p:spPr><a:xfrm><a:off x="4403335" y="60605"/><a:ext cx="3335665" cy="830997"/></a:xfrm><a:prstGeom prst="rect"><a:avLst/></a:prstGeom><a:noFill/></p:spPr><p:txBody><a:bodyPr wrap="square" rtlCol="0"><a:spAutoFit/></a:bodyPr><a:lstStyle/><a:p><a:r><a:rPr lang="fr-CA" dirty="1" sz="4800"><a:solidFill><a:srgbClr val="EAAB00"/></a:solidFill><a:latin typeface="Sun Life Script" pitchFamily="2" charset="0"/></a:rPr><a:t>titres professionnels</a:t></a:r></a:p></p:txBody></p:sp><p:sp><p:nvSpPr><p:cNvPr id="12" name="Oval 11"/><p:cNvSpPr/><p:nvPr/></p:nvSpPr><p:spPr><a:xfrm><a:off x="1527383" y="1581916"/><a:ext cx="6120000" cy="6120000"/></a:xfrm><a:prstGeom prst="ellipse"><a:avLst/></a:prstGeom><a:noFill/><a:ln><a:solidFill><a:schemeClr val="accent1"/></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ln><a:solidFill><a:schemeClr val="accent1"/></a:solidFill></a:ln><a:noFill/></a:endParaRPr></a:p></p:txBody></p:sp><p:sp><p:nvSpPr><p:cNvPr id="13" name="Oval 12"/><p:cNvSpPr/><p:nvPr/></p:nvSpPr><p:spPr><a:xfrm><a:off x="1239385" y="3225703"/><a:ext cx="1620000" cy="1620000"/></a:xfrm><a:prstGeom prst="ellipse"><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400" b="1"><a:solidFill><a:schemeClr val="bg1"/></a:solidFill><a:latin typeface="Sun Life Sans" panose="020B0504030304030303" pitchFamily="34" charset="0"/></a:rPr><a:t>Connaissances</a:t></a:r></a:p></p:txBody></p:sp><p:sp><p:nvSpPr><p:cNvPr id="16" name="Oval 15"/><p:cNvSpPr/><p:nvPr/></p:nvSpPr><p:spPr><a:xfrm><a:off x="2533115" y="1239228"/><a:ext cx="1620000" cy="1620000"/></a:xfrm><a:prstGeom prst="ellipse"><a:avLst/></a:prstGeom><a:solidFill><a:schemeClr val="accent1"/></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350" b="1"><a:solidFill><a:schemeClr val="tx2"/></a:solidFill><a:latin typeface="Sun Life Sans" panose="020B0504030304030303" pitchFamily="34" charset="0"/></a:rPr><a:t>Efficacité</a:t></a:r></a:p></p:txBody></p:sp><p:sp><p:nvSpPr><p:cNvPr id="17" name="Oval 16"/><p:cNvSpPr/><p:nvPr/></p:nvSpPr><p:spPr><a:xfrm><a:off x="5092744" y="1239228"/><a:ext cx="1620000" cy="1620000"/></a:xfrm><a:prstGeom prst="ellipse"><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400" b="1"><a:solidFill><a:schemeClr val="bg1"/></a:solidFill><a:latin typeface="Sun Life Sans" panose="020B0504030304030303" pitchFamily="34" charset="0"/></a:rPr><a:t>Crédibilité</a:t></a:r></a:p></p:txBody></p:sp><p:pic><p:nvPicPr><p:cNvPr id="18" name="Picture 1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474671" y="2680666"/><a:ext cx="2462834" cy="2462834"/></a:xfrm><a:prstGeom prst="rect"><a:avLst/></a:prstGeom></p:spPr></p:pic><p:sp><p:nvSpPr><p:cNvPr id="20" name="Oval 19"/><p:cNvSpPr/><p:nvPr/></p:nvSpPr><p:spPr><a:xfrm><a:off x="6352269" y="3225703"/><a:ext cx="1620000" cy="1620000"/></a:xfrm><a:prstGeom prst="ellipse"><a:avLst/></a:prstGeom><a:solidFill><a:schemeClr val="accent1"/></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400" b="1"><a:solidFill><a:schemeClr val="tx2"/></a:solidFill><a:latin typeface="Sun Life Sans" panose="020B0504030304030303" pitchFamily="34" charset="0"/></a:rPr><a:t>Réseautage</a:t></a:r></a:p></p:txBody></p:sp></p:spTree><p:custDataLst><p:tags r:id="rId1"/></p:custDataLst><p:extLst><p:ext uri="{BB962C8B-B14F-4D97-AF65-F5344CB8AC3E}"><p14:creationId xmlns:p14="http://schemas.microsoft.com/office/powerpoint/2010/main" val="3945752453"/></p:ext></p:extLst></p:cSld><p:clrMapOvr><a:masterClrMapping/></p:clrMapOvr></p:sld>
</file>

<file path=ppt/slides/slide16.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1944776" y="-663462"/><a:ext cx="11111204" cy="7417320"/></a:xfrm><a:prstGeom prst="rect"><a:avLst/></a:prstGeom></p:spPr></p:pic><p:sp><p:nvSpPr><p:cNvPr id="7" name="Oval 6"/><p:cNvSpPr/><p:nvPr/></p:nvSpPr><p:spPr><a:xfrm><a:off x="4646693" y="-256500"/><a:ext cx="5400000" cy="54000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5" name="Oval 14"/><p:cNvSpPr/><p:nvPr/></p:nvSpPr><p:spPr><a:xfrm><a:off x="4418092" y="-556591"/><a:ext cx="5288749" cy="528874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5157494" y="1052644"/><a:ext cx="3552888" cy="2123658"/></a:xfrm><a:prstGeom prst="rect"><a:avLst/></a:prstGeom><a:noFill/></p:spPr><p:txBody><a:bodyPr wrap="square" rtlCol="0"><a:spAutoFit/></a:bodyPr><a:lstStyle/><a:p><a:r><a:rPr lang="fr-CA" dirty="1" sz="4400"><a:solidFill><a:srgbClr val="003946"/></a:solidFill><a:latin typeface="Sun Life Sans" panose="020B0504030304030303" pitchFamily="34" charset="0"/></a:rPr><a:t>en planification financière</a:t></a:r></a:p></a:p></a:p></a:p></a:p></a:p></p:txBody></p:sp><p:sp><p:nvSpPr><p:cNvPr id="14" name="Title 5"><a:extLst><a:ext uri="{FF2B5EF4-FFF2-40B4-BE49-F238E27FC236}"><a16:creationId xmlns:a16="http://schemas.microsoft.com/office/drawing/2014/main" id="{42C97E06-D0D1-E049-A70E-3FBBC94AD452}"/></a:ext></a:extLst></p:cNvPr><p:cNvSpPr txBox="1"><a:spLocks/></p:cNvSpPr><p:nvPr/></p:nvSpPr><p:spPr><a:xfrm><a:off x="5829495" y="2960058"/><a:ext cx="4047272"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r><a:rPr lang="fr-CA" dirty="1" sz="4800"><a:solidFill><a:srgbClr val="EAAB00"/></a:solidFill><a:latin typeface="Sun Life Script" pitchFamily="2" charset="0"/></a:rPr><a:t>Principaux titres professionnels</a:t></a:r></a:p></p:txBody></p:sp></p:spTree><p:custDataLst><p:tags r:id="rId1"/></p:custDataLst><p:extLst><p:ext uri="{BB962C8B-B14F-4D97-AF65-F5344CB8AC3E}"><p14:creationId xmlns:p14="http://schemas.microsoft.com/office/powerpoint/2010/main" val="947054980"/></p:ext></p:extLst></p:cSld><p:clrMapOvr><a:masterClrMapping/></p:clrMapOvr></p:sld>
</file>

<file path=ppt/slides/slide17.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621100" y="139442"/><a:ext cx="1399653" cy="707886"/></a:xfrm><a:prstGeom prst="rect"><a:avLst/></a:prstGeom><a:noFill/></p:spPr><p:txBody><a:bodyPr wrap="square" rtlCol="0"><a:spAutoFit/></a:bodyPr><a:lstStyle/><a:p><a:r><a:rPr lang="fr-CA" dirty="1" sz="4000"><a:solidFill><a:srgbClr val="003946"/></a:solidFill><a:latin typeface="Sun Life Sans" panose="02000503000000020004" pitchFamily="2" charset="77"/></a:rPr><a:t>Principaux</a:t></a:r></a:p></a:p></a:p></a:p></a:p></a:p></p:txBody></p:sp><p:sp><p:nvSpPr><p:cNvPr id="15" name="TextBox 14"/><p:cNvSpPr txBox="1"/><p:nvPr/></p:nvSpPr><p:spPr><a:xfrm><a:off x="3814623" y="77887"/><a:ext cx="3588026" cy="830997"/></a:xfrm><a:prstGeom prst="rect"><a:avLst/></a:prstGeom><a:noFill/></p:spPr><p:txBody><a:bodyPr wrap="square" rtlCol="0"><a:spAutoFit/></a:t></a:r></a:p><p:txBody><a:bodyPr rtlCol="0" anchor="ctr"/><a:lstStyle/><a:p><a:pPr algn="ctr"/><a:r><a:rPr lang="fr-CA" dirty="1" sz="1600"><a:solidFill><a:schemeClr val="bg1"/></a:solidFill><a:latin typeface="Sun Life Sans" panose="020B0504030304030303" pitchFamily="34" charset="0"/></a:rPr><a:t>Qualified Associate Financial Planner (QAFP)*</a:t></a:r></a:p></p:txBody></p:sp><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116819" y="2468254"/><a:ext cx="1654920" cy="1654920"/></a:xfrm><a:prstGeom prst="rect"><a:avLst/></a:prstGeom></p:spPr></p:pic><p:sp><p:nvSpPr><p:cNvPr id="13" name="Rounded Rectangle 12"/><p:cNvSpPr/><p:nvPr/></p:nvSpPr><p:spPr><a:xfrm><a:off x="3864318" y="1418537"/><a:ext cx="2857846" cy="729375"/></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solidFill><a:schemeClr val="bg1"/></a:solidFill><a:latin typeface="Sun Life Sans" panose="020B0504030304030303" pitchFamily="34" charset="0"/></a:rPr><a:t>Planificateur</a:t></a:r><a:r><a:rPr lang="fr-CA" dirty="1" sz="1600"><a:solidFill><a:schemeClr val="bg1"/></a:solidFill><a:latin typeface="Sun Life Sans" panose="020B0504030304030303" pitchFamily="34" charset="0"/></a:rPr><a:t> </a:t></a:r></a:p><a:p><a:pPr algn="ctr"/><a:r><a:rPr lang="fr-CA" dirty="1" sz="1600"><a:solidFill><a:schemeClr val="bg1"/></a:solidFill><a:latin typeface="Sun Life Sans" panose="020B0504030304030303" pitchFamily="34" charset="0"/></a:rPr><a:t>financier agréé (CFP)**</a:t></a:r></a:p></p:txBody></p:sp><p:pic><p:nvPicPr><p:cNvPr id="16" name="Picture 15"/><p:cNvPicPr><a:picLocks noChangeAspect="1"/></p:cNvPicPr><p:nvPr/></p:nvPicPr><p:blipFill><a:blip r:embed="rId5" cstate="screen"><a:extLst><a:ext uri="{28A0092B-C50C-407E-A947-70E740481C1C}"><a14:useLocalDpi xmlns:a14="http://schemas.microsoft.com/office/drawing/2010/main" val="0"/></a:ext></a:extLst></a:blip><a:stretch><a:fillRect/></a:stretch></p:blipFill><p:spPr><a:xfrm><a:off x="2533026" y="956159"/><a:ext cx="1654920" cy="1654132"/></a:xfrm><a:prstGeom prst="rect"><a:avLst/></a:prstGeom></p:spPr></p:pic><p:sp><p:nvSpPr><p:cNvPr id="17" name="Rounded Rectangle 16"/><p:cNvSpPr/><p:nvPr/></p:nvSpPr><p:spPr><a:xfrm><a:off x="6101019" y="2923774"/><a:ext cx="2857846" cy="729375"/></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solidFill><a:schemeClr val="bg1"/></a:solidFill><a:latin typeface="Sun Life Sans" panose="020B0504030304030303" pitchFamily="34" charset="0"/></a:rPr><a:t>Assureur-vie</a:t></a:r></a:p><a:p><a:pPr algn="ctr"/><a:r><a:rPr lang="fr-CA" dirty="1" sz="1600"><a:solidFill><a:schemeClr val="bg1"/></a:solidFill><a:latin typeface="Sun Life Sans" panose="020B0504030304030303" pitchFamily="34" charset="0"/></a:rPr><a:t>agréé (AVA)***</a:t></a:r></a:p></p:txBody></p:sp><p:pic><p:nvPicPr><p:cNvPr id="18" name="Picture 17"/><p:cNvPicPr><a:picLocks noChangeAspect="1"/></p:cNvPicPr><p:nvPr/></p:nvPicPr><p:blipFill><a:blip r:embed="rId6" cstate="screen"><a:extLst><a:ext uri="{28A0092B-C50C-407E-A947-70E740481C1C}"><a14:useLocalDpi xmlns:a14="http://schemas.microsoft.com/office/drawing/2010/main" val="0"/></a:ext></a:extLst></a:blip><a:stretch><a:fillRect/></a:stretch></p:blipFill><p:spPr><a:xfrm><a:off x="4819422" y="2461002"/><a:ext cx="1654920" cy="1654920"/></a:xfrm><a:prstGeom prst="rect"><a:avLst/></a:prstGeom></p:spPr></p:pic><p:sp><p:nvSpPr><p:cNvPr id="5" name="TextBox 4"/><p:cNvSpPr txBox="1"/><p:nvPr/></p:nvSpPr><p:spPr><a:xfrm><a:off x="1" y="4460833"/><a:ext cx="9144000" cy="646331"/></a:xfrm><a:prstGeom prst="rect"><a:avLst/></a:prstGeom><a:noFill/></p:spPr><p:txBody><a:bodyPr wrap="square" rtlCol="0"><a:spAutoFit/></a:bodyPr><a:lstStyle/><a:p><a:r><a:rPr lang="fr-CA" dirty="1" sz="900"><a:latin typeface="Arial" panose="020B0604020202020204" pitchFamily="34" charset="0"/><a:cs typeface="Arial" panose="020B0604020202020204" pitchFamily="34" charset="0"/></a:rPr><a:t>* Le titre de QAFP n’est pas accepté par les organismes de réglementation québécois. Ce titre ne peut pas être utilisé au Québec pour les conseillers autorisés.</a:t></a:r></a:p><a:p><a:r><a:rPr lang="fr-CA" dirty="1" sz="900"><a:latin typeface="Arial" panose="020B0604020202020204" pitchFamily="34" charset="0"/><a:cs typeface="Arial" panose="020B0604020202020204" pitchFamily="34" charset="0"/></a:rPr><a:t>* Le titre de CFP n’est pas accepté par les organismes de réglementation québécois. Ce titre ne peut pas être utilisé au Québec pour les conseillers autorisés.</a:t></a:r><a:r><a:rPr lang="fr-CA" dirty="1" sz="900"><a:latin typeface="Arial" panose="020B0604020202020204" pitchFamily="34" charset="0"/><a:cs typeface="Arial" panose="020B0604020202020204" pitchFamily="34" charset="0"/></a:rPr><a:t> </a:t></a:r><a:r><a:rPr lang="fr-CA" dirty="1" sz="900"><a:latin typeface="Arial" panose="020B0604020202020204" pitchFamily="34" charset="0"/><a:cs typeface="Arial" panose="020B0604020202020204" pitchFamily="34" charset="0"/></a:rPr><a:t>Les titulaires du titre de CFP peuvent obtenir le titre de planificateur financier au Québec en présentant une demande d’équivalence.</a:t></a:r><a:r><a:rPr lang="fr-CA" dirty="1" sz="900"><a:latin typeface="Arial" panose="020B0604020202020204" pitchFamily="34" charset="0"/><a:cs typeface="Arial" panose="020B0604020202020204" pitchFamily="34" charset="0"/></a:rPr><a:t> </a:t></a:r></a:p><a:p><a:r><a:rPr lang="fr-CA" dirty="1" sz="900"><a:latin typeface="Arial" panose="020B0604020202020204" pitchFamily="34" charset="0"/><a:cs typeface="Arial" panose="020B0604020202020204" pitchFamily="34" charset="0"/></a:rPr><a:t>*** Les conseillers autorisés au Québec ne peuvent pas utiliser le titre d’AVA et doivent présenter une demande d’équivalence.</a:t></a:r><a:r><a:rPr lang="fr-CA" dirty="1" sz="900"><a:latin typeface="Arial" panose="020B0604020202020204" pitchFamily="34" charset="0"/><a:cs typeface="Arial" panose="020B0604020202020204" pitchFamily="34" charset="0"/></a:rPr><a:t>  </a:t></a:r><a:r><a:rPr lang="fr-CA" dirty="1" sz="900"><a:latin typeface="Arial" panose="020B0604020202020204" pitchFamily="34" charset="0"/><a:cs typeface="Arial" panose="020B0604020202020204" pitchFamily="34" charset="0"/></a:rPr><a:t>Le titre d’AVA ne peut pas remplacer le titre de planificateur financier.</a:t></a:r></a:p></p:txBody></p:sp></p:spTree><p:custDataLst><p:tags r:id="rId1"/></p:custDataLst><p:extLst><p:ext uri="{BB962C8B-B14F-4D97-AF65-F5344CB8AC3E}"><p14:creationId xmlns:p14="http://schemas.microsoft.com/office/powerpoint/2010/main" val="1203819072"/></p:ext></p:extLst></p:cSld><p:clrMapOvr><a:masterClrMapping/></p:clrMapOvr></p:sld>
</file>

<file path=ppt/slides/slide18.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621100" y="139442"/><a:ext cx="1399653" cy="707886"/></a:xfrm><a:prstGeom prst="rect"><a:avLst/></a:prstGeom><a:noFill/></p:spPr><p:txBody><a:bodyPr wrap="square" rtlCol="0"><a:spAutoFit/></a:bodyPr><a:lstStyle/><a:p><a:r><a:rPr lang="fr-CA" dirty="1" sz="4000"><a:solidFill><a:srgbClr val="003946"/></a:solidFill><a:latin typeface="Sun Life Sans" panose="02000503000000020004" pitchFamily="2" charset="77"/></a:rPr><a:t>Principaux</a:t></a:r></a:p></a:p></a:p></a:p></a:p></a:p></p:txBody></p:sp><p:sp><p:nvSpPr><p:cNvPr id="15" name="TextBox 14"/><p:cNvSpPr txBox="1"/><p:nvPr/></p:nvSpPr><p:spPr><a:xfrm><a:off x="3814623" y="77887"/><a:ext cx="3588026" cy="830997"/></a:xfrm><a:prstGeom prst="rect"><a:avLst/></a:prstGeom><a:noFill/></p:spPr><p:txBody><a:bodyPr wrap="square" rtlCol="0"><a:spAutoFit/></a:t></a:r></a:p><p:txBody><a:bodyPr rtlCol="0" anchor="ctr"/><a:lstStyle/><a:p><a:pPr algn="ctr"/><a:r><a:rPr lang="fr-CA" dirty="1" sz="1600"><a:solidFill><a:schemeClr val="bg1"/></a:solidFill><a:latin typeface="Sun Life Sans" panose="020B0504030304030303" pitchFamily="34" charset="0"/></a:rPr><a:t>Qualified Associate Financial Planner (QAFP)</a:t></a:r></a:p></p:txBody></p:sp><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73091" y="665773"/><a:ext cx="1654920" cy="1654920"/></a:xfrm><a:prstGeom prst="rect"><a:avLst/></a:prstGeom></p:spPr></p:pic><p:sp><p:nvSpPr><p:cNvPr id="19" name="TextBox 18"><a:extLst><a:ext uri="{FF2B5EF4-FFF2-40B4-BE49-F238E27FC236}"><a16:creationId xmlns:a16="http://schemas.microsoft.com/office/drawing/2014/main" id="{01DE9704-546F-6444-936B-5500656EDCC3}"/></a:ext></a:extLst></p:cNvPr><p:cNvSpPr txBox="1"/><p:nvPr/></p:nvSpPr><p:spPr><a:xfrm><a:off x="5026306" y="1171795"/><a:ext cx="3207054"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Qu’est-ce que c’est?</a:t></a:r></a:p></p:txBody></p:sp><p:sp><p:nvSpPr><p:cNvPr id="20" name="TextBox 19"><a:extLst><a:ext uri="{FF2B5EF4-FFF2-40B4-BE49-F238E27FC236}"><a16:creationId xmlns:a16="http://schemas.microsoft.com/office/drawing/2014/main" id="{01DE9704-546F-6444-936B-5500656EDCC3}"/></a:ext></a:extLst></p:cNvPr><p:cNvSpPr txBox="1"/><p:nvPr/></p:nvSpPr><p:spPr><a:xfrm><a:off x="1918897" y="2583604"/><a:ext cx="5699728" cy="1077218"/></a:xfrm><a:prstGeom prst="rect"><a:avLst/></a:prstGeom><a:noFill/></p:spPr><p:txBody><a:bodyPr wrap="square" numCol="1" spcCol="457200" rtlCol="0"><a:spAutoFit/></a:bodyPr><a:lstStyle/><a:p><a:r><a:rPr lang="fr-CA" dirty="1" sz="1600"><a:solidFill><a:schemeClr val="tx2"/></a:solidFill><a:latin typeface="Sun Life Sans" panose="020B0504030304030303" pitchFamily="34" charset="0"/></a:rPr><a:t>Les professionnels détenant ce titre ont démontré les connaissances, les compétences, l’expérience et l’éthique nécessaires pour offrir des </a:t></a:r><a:r><a:rPr lang="fr-CA" dirty="1" b="1" sz="1600"><a:solidFill><a:schemeClr val="tx2"/></a:solidFill><a:latin typeface="Sun Life Sans" panose="020B0504030304030303" pitchFamily="34" charset="0"/></a:rPr><a:t>stratégies et des solutions globales en matière de planification financière à la plupart des Canadiens et répondre à leurs besoins en matière de planification financière</a:t></a:r><a:r><a:rPr lang="fr-CA" dirty="1" sz="1600"><a:solidFill><a:schemeClr val="tx2"/></a:solidFill><a:latin typeface="Sun Life Sans" panose="020B0504030304030303" pitchFamily="34" charset="0"/></a:rPr><a:t>.</a:t></a:r></a:p></p:txBody></p:sp><p:sp><p:nvSpPr><p:cNvPr id="21" name="Oval 20"/><p:cNvSpPr/><p:nvPr/></p:nvSpPr><p:spPr><a:xfrm><a:off x="7133158" y="3526024"/><a:ext cx="2520000" cy="2520000"/></a:xfrm><a:prstGeom prst="ellipse"><a:avLst/></a:prstGeom><a:solidFill><a:srgbClr val="FFCB05"/></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solidFill><a:schemeClr val="tx2"/></a:solidFill></a:endParaRPr></a:p></p:txBody></p:sp></p:spTree><p:custDataLst><p:tags r:id="rId1"/></p:custDataLst><p:extLst><p:ext uri="{BB962C8B-B14F-4D97-AF65-F5344CB8AC3E}"><p14:creationId xmlns:p14="http://schemas.microsoft.com/office/powerpoint/2010/main" val="3149342966"/></p:ext></p:extLst></p:cSld><p:clrMapOvr><a:masterClrMapping/></p:clrMapOvr></p:sld>
</file>

<file path=ppt/slides/slide19.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621100" y="139442"/><a:ext cx="1399653" cy="707886"/></a:xfrm><a:prstGeom prst="rect"><a:avLst/></a:prstGeom><a:noFill/></p:spPr><p:txBody><a:bodyPr wrap="square" rtlCol="0"><a:spAutoFit/></a:bodyPr><a:lstStyle/><a:p><a:r><a:rPr lang="fr-CA" dirty="1" sz="4000"><a:solidFill><a:srgbClr val="003946"/></a:solidFill><a:latin typeface="Sun Life Sans" panose="02000503000000020004" pitchFamily="2" charset="77"/></a:rPr><a:t>Principaux</a:t></a:r></a:p></a:p></a:p></a:p></a:p></a:p></p:txBody></p:sp><p:sp><p:nvSpPr><p:cNvPr id="15" name="TextBox 14"/><p:cNvSpPr txBox="1"/><p:nvPr/></p:nvSpPr><p:spPr><a:xfrm><a:off x="3814623" y="77887"/><a:ext cx="3588026" cy="830997"/></a:xfrm><a:prstGeom prst="rect"><a:avLst/></a:prstGeom><a:noFill/></p:spPr><p:txBody><a:bodyPr wrap="square" rtlCol="0"><a:spAutoFit/></a:t></a:r></a:p><p:txBody><a:bodyPr rtlCol="0" anchor="ctr"/><a:lstStyle/><a:p><a:pPr algn="ctr"/><a:r><a:rPr lang="fr-CA" dirty="1" sz="1600"><a:solidFill><a:schemeClr val="bg1"/></a:solidFill><a:latin typeface="Sun Life Sans" panose="020B0504030304030303" pitchFamily="34" charset="0"/></a:rPr><a:t>Qualified Associate Financial Planner (QAFP)</a:t></a:r></a:p></p:txBody></p:sp><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73091" y="665773"/><a:ext cx="1654920" cy="1654920"/></a:xfrm><a:prstGeom prst="rect"><a:avLst/></a:prstGeom></p:spPr></p:pic><p:sp><p:nvSpPr><p:cNvPr id="19" name="TextBox 18"><a:extLst><a:ext uri="{FF2B5EF4-FFF2-40B4-BE49-F238E27FC236}"><a16:creationId xmlns:a16="http://schemas.microsoft.com/office/drawing/2014/main" id="{01DE9704-546F-6444-936B-5500656EDCC3}"/></a:ext></a:extLst></p:cNvPr><p:cNvSpPr txBox="1"/><p:nvPr/></p:nvSpPr><p:spPr><a:xfrm><a:off x="5026306" y="1171795"/><a:ext cx="3644728"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Comment obtenir ce titre?</a:t></a:r></a:p></p:txBody></p:sp><p:sp><p:nvSpPr><p:cNvPr id="11" name="Rounded Rectangle 10"/><p:cNvSpPr/><p:nvPr/></p:nvSpPr><p:spPr><a:xfrm><a:off x="2503098" y="2069743"/><a:ext cx="4680000" cy="432000"/></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latin typeface="Sun Life Sans" panose="020B0504030304030303" pitchFamily="34" charset="0"/></a:rPr><a:t>Programme d’études de base approuvé par le FC Canada Institute</a:t></a:r></a:p></p:txBody></p:sp><p:sp><p:nvSpPr><p:cNvPr id="12" name="Rounded Rectangle 11"/><p:cNvSpPr/><p:nvPr/></p:nvSpPr><p:spPr><a:xfrm><a:off x="2503098" y="2673262"/><a:ext cx="4680000" cy="432000"/></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latin typeface="Sun Life Sans" panose="020B0504030304030303" pitchFamily="34" charset="0"/></a:rPr><a:t>Cours d’introduction à l’éthique professionnelle</a:t></a:r></a:p></p:txBody></p:sp><p:sp><p:nvSpPr><p:cNvPr id="13" name="Rounded Rectangle 12"/><p:cNvSpPr/><p:nvPr/></p:nvSpPr><p:spPr><a:xfrm><a:off x="2503098" y="3276781"/><a:ext cx="4680000" cy="432000"/></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latin typeface="Sun Life Sans" panose="020B0504030304030303" pitchFamily="34" charset="0"/></a:rPr><a:t>Examen pour le titre de QAFP</a:t></a:r></a:p></p:txBody></p:sp><p:sp><p:nvSpPr><p:cNvPr id="16" name="Rounded Rectangle 15"/><p:cNvSpPr/><p:nvPr/></p:nvSpPr><p:spPr><a:xfrm><a:off x="2503098" y="3880300"/><a:ext cx="4680000" cy="432000"/></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latin typeface="Sun Life Sans" panose="020B0504030304030303" pitchFamily="34" charset="0"/></a:rPr><a:t>Présentation d’une demande de certification de QAFP</a:t></a:r></a:p></p:txBody></p:sp><p:sp><p:nvSpPr><p:cNvPr id="17" name="Rounded Rectangle 16"/><p:cNvSpPr/><p:nvPr/></p:nvSpPr><p:spPr><a:xfrm><a:off x="2503098" y="4483820"/><a:ext cx="4680000" cy="432000"/></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latin typeface="Sun Life Sans" panose="020B0504030304030303" pitchFamily="34" charset="0"/></a:rPr><a:t>Programme de formation professionnelle QAFP</a:t></a:r></a:p></p:txBody></p:sp><p:sp><p:nvSpPr><p:cNvPr id="18" name="Oval 17"/><p:cNvSpPr/><p:nvPr/></p:nvSpPr><p:spPr><a:xfrm><a:off x="2125835" y="2036656"/><a:ext cx="504000" cy="504000"/></a:xfrm><a:prstGeom prst="ellipse"><a:avLst/></a:prstGeom><a:solidFill><a:schemeClr val="accent1"/></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3200"><a:latin typeface="Sun Life Sans" panose="020B0504030304030303" pitchFamily="34" charset="0"/></a:rPr><a:t>1</a:t></a:r></a:p></p:txBody></p:sp><p:sp><p:nvSpPr><p:cNvPr id="22" name="Oval 21"/><p:cNvSpPr/><p:nvPr/></p:nvSpPr><p:spPr><a:xfrm><a:off x="2125835" y="2641660"/><a:ext cx="504000" cy="504000"/></a:xfrm><a:prstGeom prst="ellipse"><a:avLst/></a:prstGeom><a:solidFill><a:schemeClr val="accent1"/></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3200"><a:latin typeface="Sun Life Sans" panose="020B0504030304030303" pitchFamily="34" charset="0"/></a:rPr><a:t>2</a:t></a:r></a:p></p:txBody></p:sp><p:sp><p:nvSpPr><p:cNvPr id="23" name="Oval 22"/><p:cNvSpPr/><p:nvPr/></p:nvSpPr><p:spPr><a:xfrm><a:off x="2125835" y="3246664"/><a:ext cx="504000" cy="504000"/></a:xfrm><a:prstGeom prst="ellipse"><a:avLst/></a:prstGeom><a:solidFill><a:schemeClr val="accent1"/></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3200"><a:latin typeface="Sun Life Sans" panose="020B0504030304030303" pitchFamily="34" charset="0"/></a:rPr><a:t>3</a:t></a:r></a:p></p:txBody></p:sp><p:sp><p:nvSpPr><p:cNvPr id="24" name="Oval 23"/><p:cNvSpPr/><p:nvPr/></p:nvSpPr><p:spPr><a:xfrm><a:off x="2125835" y="3851668"/><a:ext cx="504000" cy="504000"/></a:xfrm><a:prstGeom prst="ellipse"><a:avLst/></a:prstGeom><a:solidFill><a:schemeClr val="accent1"/></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3200"><a:latin typeface="Sun Life Sans" panose="020B0504030304030303" pitchFamily="34" charset="0"/></a:rPr><a:t>4</a:t></a:r></a:p></p:txBody></p:sp><p:sp><p:nvSpPr><p:cNvPr id="25" name="Oval 24"/><p:cNvSpPr/><p:nvPr/></p:nvSpPr><p:spPr><a:xfrm><a:off x="2125835" y="4456674"/><a:ext cx="504000" cy="504000"/></a:xfrm><a:prstGeom prst="ellipse"><a:avLst/></a:prstGeom><a:solidFill><a:schemeClr val="accent1"/></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3200"><a:latin typeface="Sun Life Sans" panose="020B0504030304030303" pitchFamily="34" charset="0"/></a:rPr><a:t>5</a:t></a:r></a:p></p:txBody></p:sp></p:spTree><p:custDataLst><p:tags r:id="rId1"/></p:custDataLst><p:extLst><p:ext uri="{BB962C8B-B14F-4D97-AF65-F5344CB8AC3E}"><p14:creationId xmlns:p14="http://schemas.microsoft.com/office/powerpoint/2010/main" val="1362252138"/></p:ext></p:extLst></p:cSld><p:clrMapOvr><a:masterClrMapping/></p:clrMapOvr></p:sld>
</file>

<file path=ppt/slides/slide2.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4" name="Picture 3"/><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38842" y="-105816"/><a:ext cx="9683457" cy="6462655"/></a:xfrm><a:prstGeom prst="rect"><a:avLst/></a:prstGeom></p:spPr></p:pic><p:sp><p:nvSpPr><p:cNvPr id="7" name="Oval 6"/><p:cNvSpPr/><p:nvPr/></p:nvSpPr><p:spPr><a:xfrm><a:off x="1230851" y="2249615"/><a:ext cx="6850742" cy="685074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8" name="Oval 7"/><p:cNvSpPr/><p:nvPr/></p:nvSpPr><p:spPr><a:xfrm><a:off x="559694" y="-1125543"/><a:ext cx="8024612" cy="802461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6" name="TextBox 15"><a:extLst><a:ext uri="{FF2B5EF4-FFF2-40B4-BE49-F238E27FC236}"><a16:creationId xmlns:a16="http://schemas.microsoft.com/office/drawing/2014/main" id="{25968F19-4593-9A4E-995B-06EDE84DC81B}"/></a:ext></a:extLst></p:cNvPr><p:cNvSpPr txBox="1"/><p:nvPr/></p:nvSpPr><p:spPr><a:xfrm><a:off x="2396691" y="3427299"/><a:ext cx="4658627" cy="1200329"/></a:xfrm><a:prstGeom prst="rect"><a:avLst/></a:prstGeom><a:noFill/></p:spPr><p:txBody><a:bodyPr wrap="square" rtlCol="0"><a:spAutoFit/></a:bodyPr><a:lstStyle/><a:p><a:pPr marL="0" lvl="1" indent="0" algn="ctr"><a:lnSpc><a:spcPct val="100000"/></a:lnSpc><a:spcBef><a:spcPts val="1200"/></a:spcBef><a:buNone/><a:defRPr/></a:pPr><a:r><a:rPr lang="fr-CA" dirty="1" sz="2400"><a:solidFill><a:schemeClr val="tx2"/></a:solidFill><a:latin typeface="Sun Life Sans" panose="020B0504030304030303" pitchFamily="34" charset="0"/></a:rPr><a:t>Les Clients pour qui une analyse des besoins a été effectuée ont 50 % plus de chance de souscrire une assurance.</a:t></a:r></a:p></a:t></a:r></a:p></a:t></a:r></a:p></a:t></a:r></a:p></a:t></a:r></a:p></a:t></a:r></a:p></p:txBody></p:sp></p:spTree><p:custDataLst><p:tags r:id="rId1"/></p:custDataLst><p:extLst><p:ext uri="{BB962C8B-B14F-4D97-AF65-F5344CB8AC3E}"><p14:creationId xmlns:p14="http://schemas.microsoft.com/office/powerpoint/2010/main" val="1060233693"/></p:ext></p:extLst></p:cSld><p:clrMapOvr><a:masterClrMapping/></p:clrMapOvr></p:sld>
</file>

<file path=ppt/slides/slide20.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15" name="Picture 14"/><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833864" y="0"/><a:ext cx="7903166" cy="5143500"/></a:xfrm><a:prstGeom prst="rect"><a:avLst/></a:prstGeom></p:spPr></p:pic><p:sp><p:nvSpPr><p:cNvPr id="11" name="Oval 10"/><p:cNvSpPr/><p:nvPr/></p:nvSpPr><p:spPr><a:xfrm><a:off x="-979600" y="-1091241"/><a:ext cx="7678940"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1858566" y="-2046198"/><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0" name="TextBox 9"/><p:cNvSpPr txBox="1"/><p:nvPr/></p:nvSpPr><p:spPr><a:xfrm><a:off x="1368826" y="1669648"/><a:ext cx="4272874" cy="369332"/></a:xfrm><a:prstGeom prst="rect"><a:avLst/></a:prstGeom><a:noFill/></p:spPr><p:txBody><a:bodyPr wrap="square" rtlCol="0"><a:spAutoFit/></a:bodyPr><a:lstStyle/><a:p><a:r><a:rPr lang="fr-CA" dirty="1"><a:solidFill><a:srgbClr val="003946"/></a:solidFill><a:latin typeface="Sun Life Sans" panose="020B0504030304030303" pitchFamily="34" charset="0"/></a:rPr><a:t>Connaissances</a:t></a:r></a:p></a:p></a:p></a:p></a:p></a:p></p:txBody></p:sp><p:sp><p:nvSpPr><p:cNvPr id="12" name="TextBox 11"/><p:cNvSpPr txBox="1"/><p:nvPr/></p:nvSpPr><p:spPr><a:xfrm><a:off x="1368826" y="2572709"/><a:ext cx="4576188" cy="369332"/></a:xfrm><a:prstGeom prst="rect"><a:avLst/></a:prstGeom><a:noFill/></p:spPr><p:txBody><a:bodyPr wrap="square" rtlCol="0"><a:spAutoFit/></a:bodyPr><a:lstStyle/><a:p><a:r><a:rPr lang="fr-CA" dirty="1"><a:solidFill><a:srgbClr val="003946"/></a:solidFill><a:latin typeface="Sun Life Sans" panose="020B0504030304030303" pitchFamily="34" charset="0"/></a:rPr><a:t>Engagement à l’amélioration</a:t></a:r></a:p></p:txBody></p:sp><p:pic><p:nvPicPr><p:cNvPr id="16" name="Picture 15"/><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45696" y="1594324"/><a:ext cx="503674" cy="503674"/></a:xfrm><a:prstGeom prst="rect"><a:avLst/></a:prstGeom></p:spPr></p:pic><p:pic><p:nvPicPr><p:cNvPr id="17" name="Picture 16"/><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45696" y="2491170"/><a:ext cx="503674" cy="503674"/></a:xfrm><a:prstGeom prst="rect"><a:avLst/></a:prstGeom></p:spPr></p:pic><p:sp><p:nvSpPr><p:cNvPr id="18" name="TextBox 17"/><p:cNvSpPr txBox="1"/><p:nvPr/></p:nvSpPr><p:spPr><a:xfrm><a:off x="1368826" y="3463341"/><a:ext cx="4272874" cy="369332"/></a:xfrm><a:prstGeom prst="rect"><a:avLst/></a:prstGeom><a:noFill/></p:spPr><p:txBody><a:bodyPr wrap="square" rtlCol="0"><a:spAutoFit/></a:bodyPr><a:lstStyle/><a:p><a:r><a:rPr lang="fr-CA" dirty="1"><a:solidFill><a:srgbClr val="003946"/></a:solidFill><a:latin typeface="Sun Life Sans" panose="020B0504030304030303" pitchFamily="34" charset="0"/></a:rPr><a:t>Normes et défense des intérêts</a:t></a:r></a:p></p:txBody></p:sp><p:pic><p:nvPicPr><p:cNvPr id="19" name="Picture 18"/><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45696" y="3388017"/><a:ext cx="503674" cy="503674"/></a:xfrm><a:prstGeom prst="rect"><a:avLst/></a:prstGeom></p:spPr></p:pic><p:sp><p:nvSpPr><p:cNvPr id="20" name="TextBox 19"><a:extLst><a:ext uri="{FF2B5EF4-FFF2-40B4-BE49-F238E27FC236}"><a16:creationId xmlns:a16="http://schemas.microsoft.com/office/drawing/2014/main" id="{EFFAC51D-686C-6149-B1B3-36925C5CAAAF}"/></a:ext></a:extLst></p:cNvPr><p:cNvSpPr txBox="1"/><p:nvPr/></p:nvSpPr><p:spPr><a:xfrm><a:off x="664284" y="246579"/><a:ext cx="4703244" cy="707886"/></a:xfrm><a:prstGeom prst="rect"><a:avLst/></a:prstGeom><a:noFill/></p:spPr><p:txBody><a:bodyPr wrap="square" rtlCol="0"><a:spAutoFit/></a:bodyPr><a:lstStyle/><a:p><a:r><a:rPr lang="fr-CA" dirty="1" sz="4000"><a:solidFill><a:srgbClr val="003946"/></a:solidFill><a:latin typeface="Sun Life Sans" panose="02000503000000020004" pitchFamily="2" charset="77"/></a:rPr><a:t>titre de QAFP</a:t></a:r><a:r><a:rPr lang="fr-CA" dirty="1" sz="4000"><a:solidFill><a:srgbClr val="003946"/></a:solidFill><a:latin typeface="Sun Life Sans" panose="02000503000000020004" pitchFamily="2" charset="77"/></a:rPr><a:t> </a:t></a:r></a:p></p:txBody></p:sp><p:sp><p:nvSpPr><p:cNvPr id="21" name="TextBox 20"/><p:cNvSpPr txBox="1"/><p:nvPr/></p:nvSpPr><p:spPr><a:xfrm><a:off x="3781298" y="732849"/><a:ext cx="3588026" cy="830997"/></a:xfrm><a:prstGeom prst="rect"><a:avLst/></a:prstGeom><a:noFill/></p:spPr><p:txBody><a:bodyPr wrap="square" rtlCol="0"><a:spAutoFit/></a:bodyPr><a:lstStyle/><a:p><a:r><a:rPr lang="fr-CA" dirty="1" sz="4800"><a:solidFill><a:srgbClr val="EAAB00"/></a:solidFill><a:latin typeface="Sun Life Script" pitchFamily="2" charset="0"/></a:rPr><a:t>Avantages du</a:t></a:r></a:p></p:txBody></p:sp></p:spTree><p:custDataLst><p:tags r:id="rId1"/></p:custDataLst><p:extLst><p:ext uri="{BB962C8B-B14F-4D97-AF65-F5344CB8AC3E}"><p14:creationId xmlns:p14="http://schemas.microsoft.com/office/powerpoint/2010/main" val="2113449241"/></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21.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621100" y="139442"/><a:ext cx="1399653" cy="707886"/></a:xfrm><a:prstGeom prst="rect"><a:avLst/></a:prstGeom><a:noFill/></p:spPr><p:txBody><a:bodyPr wrap="square" rtlCol="0"><a:spAutoFit/></a:bodyPr><a:lstStyle/><a:p><a:r><a:rPr lang="fr-CA" dirty="1" sz="4000"><a:solidFill><a:srgbClr val="003946"/></a:solidFill><a:latin typeface="Sun Life Sans" panose="02000503000000020004" pitchFamily="2" charset="77"/></a:rPr><a:t>Principaux</a:t></a:r></a:p></a:p></a:p></a:p></a:p></a:p></p:txBody></p:sp><p:sp><p:nvSpPr><p:cNvPr id="15" name="TextBox 14"/><p:cNvSpPr txBox="1"/><p:nvPr/></p:nvSpPr><p:spPr><a:xfrm><a:off x="3814623" y="77887"/><a:ext cx="3588026" cy="830997"/></a:xfrm><a:prstGeom prst="rect"><a:avLst/></a:prstGeom><a:noFill/></p:spPr><p:txBody><a:bodyPr wrap="square" rtlCol="0"><a:spAutoFit/></a:t></a:r></a:p></a:lnRef><a:fillRef idx="3"><a:schemeClr val="accent1"/></a:fillRef><a:effectRef idx="2"><a:schemeClr val="accent1"/></a:effectRef><a:fontRef idx="minor"><a:schemeClr val="lt1"/></a:fontRef></p:style><p:txBody><a:bodyPr rtlCol="0" anchor="ctr"/><a:lstStyle/><a:p><a:pPr algn="ctr"/><a:r><a:rPr lang="fr-CA" dirty="1" sz="1600"><a:solidFill><a:schemeClr val="bg1"/></a:solidFill><a:latin typeface="Sun Life Sans" panose="020B0504030304030303" pitchFamily="34" charset="0"/></a:rPr><a:t>Planificateur</a:t></a:r><a:r><a:rPr lang="fr-CA" dirty="1" sz="1600"><a:solidFill><a:schemeClr val="bg1"/></a:solidFill><a:latin typeface="Sun Life Sans" panose="020B0504030304030303" pitchFamily="34" charset="0"/></a:rPr><a:t> </a:t></a:r></a:p><a:p><a:pPr algn="ctr"/><a:r><a:rPr lang="fr-CA" dirty="1" sz="1600"><a:solidFill><a:schemeClr val="bg1"/></a:solidFill><a:latin typeface="Sun Life Sans" panose="020B0504030304030303" pitchFamily="34" charset="0"/></a:rPr><a:t>financier agréé (CFP)**</a:t></a:r></a:p></p:txBody></p:sp><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73091" y="666167"/><a:ext cx="1654920" cy="1654132"/></a:xfrm><a:prstGeom prst="rect"><a:avLst/></a:prstGeom></p:spPr></p:pic><p:sp><p:nvSpPr><p:cNvPr id="19" name="TextBox 18"><a:extLst><a:ext uri="{FF2B5EF4-FFF2-40B4-BE49-F238E27FC236}"><a16:creationId xmlns:a16="http://schemas.microsoft.com/office/drawing/2014/main" id="{01DE9704-546F-6444-936B-5500656EDCC3}"/></a:ext></a:extLst></p:cNvPr><p:cNvSpPr txBox="1"/><p:nvPr/></p:nvSpPr><p:spPr><a:xfrm><a:off x="5026306" y="1171795"/><a:ext cx="3207054"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Qu’est-ce que c’est?</a:t></a:r></a:p></p:txBody></p:sp><p:sp><p:nvSpPr><p:cNvPr id="20" name="TextBox 19"><a:extLst><a:ext uri="{FF2B5EF4-FFF2-40B4-BE49-F238E27FC236}"><a16:creationId xmlns:a16="http://schemas.microsoft.com/office/drawing/2014/main" id="{01DE9704-546F-6444-936B-5500656EDCC3}"/></a:ext></a:extLst></p:cNvPr><p:cNvSpPr txBox="1"/><p:nvPr/></p:nvSpPr><p:spPr><a:xfrm><a:off x="1918897" y="2583604"/><a:ext cx="5699728" cy="1323439"/></a:xfrm><a:prstGeom prst="rect"><a:avLst/></a:prstGeom><a:noFill/></p:spPr><p:txBody><a:bodyPr wrap="square" numCol="1" spcCol="457200" rtlCol="0"><a:spAutoFit/></a:bodyPr><a:lstStyle/><a:p><a:r><a:rPr lang="fr-CA" dirty="1" sz="1600"><a:solidFill><a:schemeClr val="tx2"/></a:solidFill><a:latin typeface="Sun Life Sans" panose="020B0504030304030303" pitchFamily="34" charset="0"/></a:rPr><a:t>CFP professionals have demonstrated the knowledge, skills, experience and ethics to examine their clients’ entire financial picture, </a:t></a:r><a:r><a:rPr lang="fr-CA" dirty="1" b="1" sz="1600"><a:solidFill><a:schemeClr val="tx2"/></a:solidFill><a:latin typeface="Sun Life Sans" panose="020B0504030304030303" pitchFamily="34" charset="0"/></a:rPr><a:t>at the highest level of complexity </a:t></a:r><a:r><a:rPr lang="fr-CA" dirty="1" sz="1600"><a:solidFill><a:schemeClr val="tx2"/></a:solidFill><a:latin typeface="Sun Life Sans" panose="020B0504030304030303" pitchFamily="34" charset="0"/></a:rPr><a:t>required of the profession, and work with their clients to build a financial plan.</a:t></a:r><a:r><a:rPr lang="fr-CA" dirty="1" sz="1600"><a:solidFill><a:schemeClr val="tx2"/></a:solidFill><a:latin typeface="Sun Life Sans" panose="020B0504030304030303" pitchFamily="34" charset="0"/></a:rPr><a:t> </a:t></a:r></a:p></p:txBody></p:sp><p:sp><p:nvSpPr><p:cNvPr id="21" name="Oval 20"/><p:cNvSpPr/><p:nvPr/></p:nvSpPr><p:spPr><a:xfrm><a:off x="7133158" y="3526024"/><a:ext cx="2520000" cy="2520000"/></a:xfrm><a:prstGeom prst="ellipse"><a:avLst/></a:prstGeom><a:solidFill><a:srgbClr val="FFCB05"/></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solidFill><a:schemeClr val="tx2"/></a:solidFill></a:endParaRPr></a:p></p:txBody></p:sp></p:spTree><p:custDataLst><p:tags r:id="rId1"/></p:custDataLst><p:extLst><p:ext uri="{BB962C8B-B14F-4D97-AF65-F5344CB8AC3E}"><p14:creationId xmlns:p14="http://schemas.microsoft.com/office/powerpoint/2010/main" val="2544865308"/></p:ext></p:extLst></p:cSld><p:clrMapOvr><a:masterClrMapping/></p:clrMapOvr></p:sld>
</file>

<file path=ppt/slides/slide22.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621100" y="139442"/><a:ext cx="1399653" cy="707886"/></a:xfrm><a:prstGeom prst="rect"><a:avLst/></a:prstGeom><a:noFill/></p:spPr><p:txBody><a:bodyPr wrap="square" rtlCol="0"><a:spAutoFit/></a:bodyPr><a:lstStyle/><a:p><a:r><a:rPr lang="fr-CA" dirty="1" sz="4000"><a:solidFill><a:srgbClr val="003946"/></a:solidFill><a:latin typeface="Sun Life Sans" panose="02000503000000020004" pitchFamily="2" charset="77"/></a:rPr><a:t>Principaux</a:t></a:r></a:p></a:p></a:p></a:p></a:p></a:p></p:txBody></p:sp><p:sp><p:nvSpPr><p:cNvPr id="15" name="TextBox 14"/><p:cNvSpPr txBox="1"/><p:nvPr/></p:nvSpPr><p:spPr><a:xfrm><a:off x="3814623" y="77887"/><a:ext cx="3588026" cy="830997"/></a:xfrm><a:prstGeom prst="rect"><a:avLst/></a:prstGeom><a:noFill/></p:spPr><p:txBody><a:bodyPr wrap="square" rtlCol="0"><a:spAutoFit/></a:t></a:r></a:p></a:lnRef><a:fillRef idx="3"><a:schemeClr val="accent1"/></a:fillRef><a:effectRef idx="2"><a:schemeClr val="accent1"/></a:effectRef><a:fontRef idx="minor"><a:schemeClr val="lt1"/></a:fontRef></p:style><p:txBody><a:bodyPr rtlCol="0" anchor="ctr"/><a:lstStyle/><a:p><a:pPr algn="ctr"/><a:r><a:rPr lang="fr-CA" dirty="1" sz="1600"><a:solidFill><a:schemeClr val="bg1"/></a:solidFill><a:latin typeface="Sun Life Sans" panose="020B0504030304030303" pitchFamily="34" charset="0"/></a:rPr><a:t>Planificateur</a:t></a:r><a:r><a:rPr lang="fr-CA" dirty="1" sz="1600"><a:solidFill><a:schemeClr val="bg1"/></a:solidFill><a:latin typeface="Sun Life Sans" panose="020B0504030304030303" pitchFamily="34" charset="0"/></a:rPr><a:t> </a:t></a:r></a:p><a:p><a:pPr algn="ctr"/><a:r><a:rPr lang="fr-CA" dirty="1" sz="1600"><a:solidFill><a:schemeClr val="bg1"/></a:solidFill><a:latin typeface="Sun Life Sans" panose="020B0504030304030303" pitchFamily="34" charset="0"/></a:rPr><a:t>financier agréé (CFP)**</a:t></a:r></a:p></p:txBody></p:sp><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73091" y="666167"/><a:ext cx="1654920" cy="1654132"/></a:xfrm><a:prstGeom prst="rect"><a:avLst/></a:prstGeom></p:spPr></p:pic><p:sp><p:nvSpPr><p:cNvPr id="19" name="TextBox 18"><a:extLst><a:ext uri="{FF2B5EF4-FFF2-40B4-BE49-F238E27FC236}"><a16:creationId xmlns:a16="http://schemas.microsoft.com/office/drawing/2014/main" id="{01DE9704-546F-6444-936B-5500656EDCC3}"/></a:ext></a:extLst></p:cNvPr><p:cNvSpPr txBox="1"/><p:nvPr/></p:nvSpPr><p:spPr><a:xfrm><a:off x="5026305" y="1171795"/><a:ext cx="3746313"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Comment obtenir ce titre?</a:t></a:r></a:p></p:txBody></p:sp><p:sp><p:nvSpPr><p:cNvPr id="20" name="Rounded Rectangle 19"/><p:cNvSpPr/><p:nvPr/></p:nvSpPr><p:spPr><a:xfrm><a:off x="1073793" y="2371824"/><a:ext cx="3054324" cy="432000"/></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r><a:rPr lang="fr-CA" dirty="1" sz="1400"><a:latin typeface="Sun Life Sans" panose="020B0504030304030303" pitchFamily="34" charset="0"/></a:rPr><a:t>  </a:t></a:r><a:r><a:rPr lang="fr-CA" dirty="1" sz="1400"><a:latin typeface="Sun Life Sans" panose="020B0504030304030303" pitchFamily="34" charset="0"/></a:rPr><a:t>Direct Path to Certification</a:t></a:r></a:p></p:txBody></p:sp><p:sp><p:nvSpPr><p:cNvPr id="21" name="Oval 20"/><p:cNvSpPr/><p:nvPr/></p:nvSpPr><p:spPr><a:xfrm><a:off x="696530" y="2338737"/><a:ext cx="504000" cy="504000"/></a:xfrm><a:prstGeom prst="ellipse"><a:avLst/></a:prstGeom><a:solidFill><a:schemeClr val="accent1"/></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3200"><a:latin typeface="Sun Life Sans" panose="020B0504030304030303" pitchFamily="34" charset="0"/></a:rPr><a:t>1</a:t></a:r></a:p></p:txBody></p:sp><p:sp><p:nvSpPr><p:cNvPr id="26" name="Rounded Rectangle 25"/><p:cNvSpPr/><p:nvPr/></p:nvSpPr><p:spPr><a:xfrm><a:off x="5425331" y="2356113"/><a:ext cx="3054324" cy="432000"/></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r><a:rPr lang="fr-CA" dirty="1" sz="1400"><a:latin typeface="Sun Life Sans" panose="020B0504030304030303" pitchFamily="34" charset="0"/></a:rPr><a:t>  </a:t></a:r><a:r><a:rPr lang="fr-CA" dirty="1" sz="1400"><a:latin typeface="Sun Life Sans" panose="020B0504030304030303" pitchFamily="34" charset="0"/></a:rPr><a:t>QAFP Bridge Path to Certification</a:t></a:r></a:p></p:txBody></p:sp><p:sp><p:nvSpPr><p:cNvPr id="27" name="Oval 26"/><p:cNvSpPr/><p:nvPr/></p:nvSpPr><p:spPr><a:xfrm><a:off x="5048068" y="2323026"/><a:ext cx="504000" cy="504000"/></a:xfrm><a:prstGeom prst="ellipse"><a:avLst/></a:prstGeom><a:solidFill><a:schemeClr val="accent1"/></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3200"><a:latin typeface="Sun Life Sans" panose="020B0504030304030303" pitchFamily="34" charset="0"/></a:rPr><a:t>2</a:t></a:r></a:p></p:txBody></p:sp><p:sp><p:nvSpPr><p:cNvPr id="28" name="TextBox 27"><a:extLst><a:ext uri="{FF2B5EF4-FFF2-40B4-BE49-F238E27FC236}"><a16:creationId xmlns:a16="http://schemas.microsoft.com/office/drawing/2014/main" id="{01DE9704-546F-6444-936B-5500656EDCC3}"/></a:ext></a:extLst></p:cNvPr><p:cNvSpPr txBox="1"/><p:nvPr/></p:nvSpPr><p:spPr><a:xfrm><a:off x="696530" y="2875824"/><a:ext cx="3742305" cy="2031325"/></a:xfrm><a:prstGeom prst="rect"><a:avLst/></a:prstGeom><a:noFill/></p:spPr><p:txBody><a:bodyPr wrap="square" numCol="1" spcCol="457200" rtlCol="0"><a:spAutoFit/></a:bodyPr><a:lstStyle/><a:p><a:r><a:rPr lang="fr-CA" dirty="1" b="1" sz="1400"><a:solidFill><a:schemeClr val="tx2"/></a:solidFill><a:latin typeface="Sun Life Sans" panose="020B0504030304030303" pitchFamily="34" charset="0"/></a:rPr><a:t>Étape 1</a:t></a:r><a:r><a:rPr lang="fr-CA" dirty="1" u="none" b="1" sz="1400"><a:solidFill><a:schemeClr val="tx2"/></a:solidFill><a:latin typeface="Sun Life Sans" panose="020B0504030304030303" pitchFamily="34" charset="0"/></a:rPr><a:t> :</a:t></a:r><a:r><a:rPr lang="fr-CA" dirty="1" b="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Programme d’études de base approuvé par le FP Canada Institute</a:t></a:r><a:r><a:rPr lang="fr-CA" dirty="1" sz="1400"><a:solidFill><a:schemeClr val="tx2"/></a:solidFill><a:latin typeface="Sun Life Sans" panose="020B0504030304030303" pitchFamily="34" charset="0"/></a:rPr><a:t> </a:t></a:r></a:p><a:p><a:r><a:rPr lang="fr-CA" dirty="1" b="1" sz="1400"><a:solidFill><a:schemeClr val="tx2"/></a:solidFill><a:latin typeface="Sun Life Sans" panose="020B0504030304030303" pitchFamily="34" charset="0"/></a:rPr><a:t>Étape 2</a:t></a:r><a:r><a:rPr lang="fr-CA" dirty="1" u="none" b="1" sz="1400"><a:solidFill><a:schemeClr val="tx2"/></a:solidFill><a:latin typeface="Sun Life Sans" panose="020B0504030304030303" pitchFamily="34" charset="0"/></a:rPr><a:t> :</a:t></a:r><a:r><a:rPr lang="fr-CA" dirty="1" b="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FP Canada approved Advanced Curriculum program</a:t></a:r></a:p><a:p><a:r><a:rPr lang="fr-CA" dirty="1" b="1" sz="1400"><a:solidFill><a:schemeClr val="tx2"/></a:solidFill><a:latin typeface="Sun Life Sans" panose="020B0504030304030303" pitchFamily="34" charset="0"/></a:rPr><a:t>Step 3</a:t></a:r><a:r><a:rPr lang="fr-CA" dirty="1" sz="1400"><a:solidFill><a:schemeClr val="tx2"/></a:solidFill><a:latin typeface="Sun Life Sans" panose="020B0504030304030303" pitchFamily="34" charset="0"/></a:rPr><a:t>:</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Cours d’introduction à l’éthique professionnelle</a:t></a:r></a:p><a:p><a:r><a:rPr lang="fr-CA" dirty="1" b="1" sz="1400"><a:solidFill><a:schemeClr val="tx2"/></a:solidFill><a:latin typeface="Sun Life Sans" panose="020B0504030304030303" pitchFamily="34" charset="0"/></a:rPr><a:t>Étape 4</a:t></a:r><a:r><a:rPr lang="fr-CA" dirty="1" u="none" b="1" sz="1400"><a:solidFill><a:schemeClr val="tx2"/></a:solidFill><a:latin typeface="Sun Life Sans" panose="020B0504030304030303" pitchFamily="34" charset="0"/></a:rPr><a:t> :</a:t></a:r><a:r><a:rPr lang="fr-CA" dirty="1" b="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Programme de formation professionnelle CFP</a:t></a:r></a:p><a:p><a:r><a:rPr lang="fr-CA" dirty="1" b="1" sz="1400"><a:solidFill><a:schemeClr val="tx2"/></a:solidFill><a:latin typeface="Sun Life Sans" panose="020B0504030304030303" pitchFamily="34" charset="0"/></a:rPr><a:t>Étape 5</a:t></a:r><a:r><a:rPr lang="fr-CA" dirty="1" u="none" b="1" sz="1400"><a:solidFill><a:schemeClr val="tx2"/></a:solidFill><a:latin typeface="Sun Life Sans" panose="020B0504030304030303" pitchFamily="34" charset="0"/></a:rPr><a:t> :</a:t></a:r><a:r><a:rPr lang="fr-CA" dirty="1" b="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Examen du CFP</a:t></a:r></a:p><a:p><a:r><a:rPr lang="fr-CA" dirty="1" b="1" sz="1400"><a:solidFill><a:schemeClr val="tx2"/></a:solidFill><a:latin typeface="Sun Life Sans" panose="020B0504030304030303" pitchFamily="34" charset="0"/></a:rPr><a:t>Étape 6</a:t></a:r><a:r><a:rPr lang="fr-CA" dirty="1" u="none" b="1" sz="1400"><a:solidFill><a:schemeClr val="tx2"/></a:solidFill><a:latin typeface="Sun Life Sans" panose="020B0504030304030303" pitchFamily="34" charset="0"/></a:rPr><a:t> :</a:t></a:r><a:r><a:rPr lang="fr-CA" dirty="1" b="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Présentation d’une demande de certification de CFP.</a:t></a:r></a:p></p:txBody></p:sp><p:sp><p:nvSpPr><p:cNvPr id="29" name="TextBox 28"><a:extLst><a:ext uri="{FF2B5EF4-FFF2-40B4-BE49-F238E27FC236}"><a16:creationId xmlns:a16="http://schemas.microsoft.com/office/drawing/2014/main" id="{01DE9704-546F-6444-936B-5500656EDCC3}"/></a:ext></a:extLst></p:cNvPr><p:cNvSpPr txBox="1"/><p:nvPr/></p:nvSpPr><p:spPr><a:xfrm><a:off x="5030314" y="2875824"/><a:ext cx="3742305" cy="1600438"/></a:xfrm><a:prstGeom prst="rect"><a:avLst/></a:prstGeom><a:noFill/></p:spPr><p:txBody><a:bodyPr wrap="square" numCol="1" spcCol="457200" rtlCol="0"><a:spAutoFit/></a:bodyPr><a:lstStyle/><a:p><a:r><a:rPr lang="fr-CA" dirty="1" b="1" sz="1400"><a:solidFill><a:schemeClr val="tx2"/></a:solidFill><a:latin typeface="Sun Life Sans" panose="020B0504030304030303" pitchFamily="34" charset="0"/></a:rPr><a:t>Étape 1</a:t></a:r><a:r><a:rPr lang="fr-CA" dirty="1" u="none" b="1" sz="1400"><a:solidFill><a:schemeClr val="tx2"/></a:solidFill><a:latin typeface="Sun Life Sans" panose="020B0504030304030303" pitchFamily="34" charset="0"/></a:rPr><a:t> :</a:t></a:r><a:r><a:rPr lang="fr-CA" dirty="1" b="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QAFP Certification</a:t></a:r></a:p><a:p><a:r><a:rPr lang="fr-CA" dirty="1" b="1" sz="1400"><a:solidFill><a:schemeClr val="tx2"/></a:solidFill><a:latin typeface="Sun Life Sans" panose="020B0504030304030303" pitchFamily="34" charset="0"/></a:rPr><a:t>Étape 2</a:t></a:r><a:r><a:rPr lang="fr-CA" dirty="1" u="none" b="1" sz="1400"><a:solidFill><a:schemeClr val="tx2"/></a:solidFill><a:latin typeface="Sun Life Sans" panose="020B0504030304030303" pitchFamily="34" charset="0"/></a:rPr><a:t> :</a:t></a:r><a:r><a:rPr lang="fr-CA" dirty="1" b="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FP Canada approved Advanced Curriculum program</a:t></a:r></a:p><a:p><a:r><a:rPr lang="fr-CA" dirty="1" b="1" sz="1400"><a:solidFill><a:schemeClr val="tx2"/></a:solidFill><a:latin typeface="Sun Life Sans" panose="020B0504030304030303" pitchFamily="34" charset="0"/></a:rPr><a:t>Étape 3</a:t></a:r><a:r><a:rPr lang="fr-CA" dirty="1" u="none" b="1" sz="1400"><a:solidFill><a:schemeClr val="tx2"/></a:solidFill><a:latin typeface="Sun Life Sans" panose="020B0504030304030303" pitchFamily="34" charset="0"/></a:rPr><a:t> :</a:t></a:r><a:r><a:rPr lang="fr-CA" dirty="1" b="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Programme de formation professionnelle CFP</a:t></a:r></a:p><a:p><a:r><a:rPr lang="fr-CA" dirty="1" b="1" sz="1400"><a:solidFill><a:schemeClr val="tx2"/></a:solidFill><a:latin typeface="Sun Life Sans" panose="020B0504030304030303" pitchFamily="34" charset="0"/></a:rPr><a:t>Étape 4</a:t></a:r><a:r><a:rPr lang="fr-CA" dirty="1" u="none" b="1" sz="1400"><a:solidFill><a:schemeClr val="tx2"/></a:solidFill><a:latin typeface="Sun Life Sans" panose="020B0504030304030303" pitchFamily="34" charset="0"/></a:rPr><a:t> :</a:t></a:r><a:r><a:rPr lang="fr-CA" dirty="1" b="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Examen du CFP</a:t></a:r></a:p><a:p><a:r><a:rPr lang="fr-CA" dirty="1" b="1" sz="1400"><a:solidFill><a:schemeClr val="tx2"/></a:solidFill><a:latin typeface="Sun Life Sans" panose="020B0504030304030303" pitchFamily="34" charset="0"/></a:rPr><a:t>Étape 5</a:t></a:r><a:r><a:rPr lang="fr-CA" dirty="1" u="none" b="1" sz="1400"><a:solidFill><a:schemeClr val="tx2"/></a:solidFill><a:latin typeface="Sun Life Sans" panose="020B0504030304030303" pitchFamily="34" charset="0"/></a:rPr><a:t> :</a:t></a:r><a:r><a:rPr lang="fr-CA" dirty="1" b="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Présentation d’une demande de certification de CFP.</a:t></a:r></a:p></p:txBody></p:sp></p:spTree><p:custDataLst><p:tags r:id="rId1"/></p:custDataLst><p:extLst><p:ext uri="{BB962C8B-B14F-4D97-AF65-F5344CB8AC3E}"><p14:creationId xmlns:p14="http://schemas.microsoft.com/office/powerpoint/2010/main" val="4097211619"/></p:ext></p:extLst></p:cSld><p:clrMapOvr><a:masterClrMapping/></p:clrMapOvr></p:sld>
</file>

<file path=ppt/slides/slide23.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15" name="Picture 14"/><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524897" y="0"/><a:ext cx="7280691" cy="5143500"/></a:xfrm><a:prstGeom prst="rect"><a:avLst/></a:prstGeom></p:spPr></p:pic><p:sp><p:nvSpPr><p:cNvPr id="11" name="Oval 10"/><p:cNvSpPr/><p:nvPr/></p:nvSpPr><p:spPr><a:xfrm><a:off x="-823564" y="-1092200"/><a:ext cx="7678940"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1858566" y="-2046198"/><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0" name="TextBox 9"/><p:cNvSpPr txBox="1"/><p:nvPr/></p:nvSpPr><p:spPr><a:xfrm><a:off x="1368826" y="2056621"/><a:ext cx="4272874" cy="369332"/></a:xfrm><a:prstGeom prst="rect"><a:avLst/></a:prstGeom><a:noFill/></p:spPr><p:txBody><a:bodyPr wrap="square" rtlCol="0"><a:spAutoFit/></a:bodyPr><a:lstStyle/><a:p><a:r><a:rPr lang="fr-CA" dirty="1"><a:solidFill><a:srgbClr val="003946"/></a:solidFill><a:latin typeface="Sun Life Sans" panose="020B0504030304030303" pitchFamily="34" charset="0"/></a:rPr><a:t>Connaissances</a:t></a:r></a:p></a:p></a:p></a:p></a:p></a:p></p:txBody></p:sp><p:sp><p:nvSpPr><p:cNvPr id="12" name="TextBox 11"/><p:cNvSpPr txBox="1"/><p:nvPr/></p:nvSpPr><p:spPr><a:xfrm><a:off x="1368826" y="2759981"/><a:ext cx="4576188" cy="369332"/></a:xfrm><a:prstGeom prst="rect"><a:avLst/></a:prstGeom><a:noFill/></p:spPr><p:txBody><a:bodyPr wrap="square" rtlCol="0"><a:spAutoFit/></a:bodyPr><a:lstStyle/><a:p><a:r><a:rPr lang="fr-CA" dirty="1"><a:solidFill><a:srgbClr val="003946"/></a:solidFill><a:latin typeface="Sun Life Sans" panose="020B0504030304030303" pitchFamily="34" charset="0"/></a:rPr><a:t>Engagement à l’amélioration</a:t></a:r></a:p></p:txBody></p:sp><p:pic><p:nvPicPr><p:cNvPr id="16" name="Picture 15"/><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50478" y="1981297"/><a:ext cx="503674" cy="503674"/></a:xfrm><a:prstGeom prst="rect"><a:avLst/></a:prstGeom></p:spPr></p:pic><p:pic><p:nvPicPr><p:cNvPr id="17" name="Picture 16"/><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50478" y="2684657"/><a:ext cx="503674" cy="503674"/></a:xfrm><a:prstGeom prst="rect"><a:avLst/></a:prstGeom></p:spPr></p:pic><p:sp><p:nvSpPr><p:cNvPr id="18" name="TextBox 17"/><p:cNvSpPr txBox="1"/><p:nvPr/></p:nvSpPr><p:spPr><a:xfrm><a:off x="1368826" y="3463341"/><a:ext cx="4272874" cy="369332"/></a:xfrm><a:prstGeom prst="rect"><a:avLst/></a:prstGeom><a:noFill/></p:spPr><p:txBody><a:bodyPr wrap="square" rtlCol="0"><a:spAutoFit/></a:bodyPr><a:lstStyle/><a:p><a:r><a:rPr lang="fr-CA" dirty="1"><a:solidFill><a:srgbClr val="003946"/></a:solidFill><a:latin typeface="Sun Life Sans" panose="020B0504030304030303" pitchFamily="34" charset="0"/></a:rPr><a:t>Normes et défense des intérêts</a:t></a:r></a:p></p:txBody></p:sp><p:pic><p:nvPicPr><p:cNvPr id="19" name="Picture 18"/><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50478" y="3388017"/><a:ext cx="503674" cy="503674"/></a:xfrm><a:prstGeom prst="rect"><a:avLst/></a:prstGeom></p:spPr></p:pic><p:sp><p:nvSpPr><p:cNvPr id="20" name="TextBox 19"><a:extLst><a:ext uri="{FF2B5EF4-FFF2-40B4-BE49-F238E27FC236}"><a16:creationId xmlns:a16="http://schemas.microsoft.com/office/drawing/2014/main" id="{EFFAC51D-686C-6149-B1B3-36925C5CAAAF}"/></a:ext></a:extLst></p:cNvPr><p:cNvSpPr txBox="1"/><p:nvPr/></p:nvSpPr><p:spPr><a:xfrm><a:off x="664284" y="246579"/><a:ext cx="4703244" cy="707886"/></a:xfrm><a:prstGeom prst="rect"><a:avLst/></a:prstGeom><a:noFill/></p:spPr><p:txBody><a:bodyPr wrap="square" rtlCol="0"><a:spAutoFit/></a:bodyPr><a:lstStyle/><a:p><a:r><a:rPr lang="fr-CA" dirty="1" sz="4000"><a:solidFill><a:srgbClr val="003946"/></a:solidFill><a:latin typeface="Sun Life Sans" panose="02000503000000020004" pitchFamily="2" charset="77"/></a:rPr><a:t>Titre de CFP</a:t></a:r><a:r><a:rPr lang="fr-CA" dirty="1" sz="4000"><a:solidFill><a:srgbClr val="003946"/></a:solidFill><a:latin typeface="Sun Life Sans" panose="02000503000000020004" pitchFamily="2" charset="77"/></a:rPr><a:t> </a:t></a:r></a:p></p:txBody></p:sp><p:sp><p:nvSpPr><p:cNvPr id="21" name="TextBox 20"/><p:cNvSpPr txBox="1"/><p:nvPr/></p:nvSpPr><p:spPr><a:xfrm><a:off x="3781298" y="732849"/><a:ext cx="3588026" cy="830997"/></a:xfrm><a:prstGeom prst="rect"><a:avLst/></a:prstGeom><a:noFill/></p:spPr><p:txBody><a:bodyPr wrap="square" rtlCol="0"><a:spAutoFit/></a:bodyPr><a:lstStyle/><a:p><a:r><a:rPr lang="fr-CA" dirty="1" sz="4800"><a:solidFill><a:srgbClr val="EAAB00"/></a:solidFill><a:latin typeface="Sun Life Script" pitchFamily="2" charset="0"/></a:rPr><a:t>Avantages</a:t></a:r></a:p></p:txBody></p:sp><p:sp><p:nvSpPr><p:cNvPr id="14" name="TextBox 13"/><p:cNvSpPr txBox="1"/><p:nvPr/></p:nvSpPr><p:spPr><a:xfrm><a:off x="1368826" y="1353261"/><a:ext cx="4272874" cy="369332"/></a:xfrm><a:prstGeom prst="rect"><a:avLst/></a:prstGeom><a:noFill/></p:spPr><p:txBody><a:bodyPr wrap="square" rtlCol="0"><a:spAutoFit/></a:bodyPr><a:lstStyle/><a:p><a:r><a:rPr lang="fr-CA" dirty="1"><a:solidFill><a:srgbClr val="003946"/></a:solidFill><a:latin typeface="Sun Life Sans" panose="020B0504030304030303" pitchFamily="34" charset="0"/></a:rPr><a:t>Crédibilité</a:t></a:r></a:p></p:txBody></p:sp><p:pic><p:nvPicPr><p:cNvPr id="22" name="Picture 21"/><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50478" y="1277937"/><a:ext cx="503674" cy="503674"/></a:xfrm><a:prstGeom prst="rect"><a:avLst/></a:prstGeom></p:spPr></p:pic></p:spTree><p:custDataLst><p:tags r:id="rId1"/></p:custDataLst><p:extLst><p:ext uri="{BB962C8B-B14F-4D97-AF65-F5344CB8AC3E}"><p14:creationId xmlns:p14="http://schemas.microsoft.com/office/powerpoint/2010/main" val="671252347"/></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24.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15" name="Picture 14"/><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524897" y="0"/><a:ext cx="7280691" cy="5143500"/></a:xfrm><a:prstGeom prst="rect"><a:avLst/></a:prstGeom></p:spPr></p:pic><p:sp><p:nvSpPr><p:cNvPr id="11" name="Oval 10"/><p:cNvSpPr/><p:nvPr/></p:nvSpPr><p:spPr><a:xfrm><a:off x="-823564" y="-1092200"/><a:ext cx="7678940"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1858566" y="-2046198"/><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0" name="TextBox 9"/><p:cNvSpPr txBox="1"/><p:nvPr/></p:nvSpPr><p:spPr><a:xfrm><a:off x="431384" y="1687314"/><a:ext cx="5391900" cy="2462213"/></a:xfrm><a:prstGeom prst="rect"><a:avLst/></a:prstGeom><a:noFill/></p:spPr><p:txBody><a:bodyPr wrap="square" rtlCol="0"><a:spAutoFit/></a:bodyPr><a:lstStyle/><a:p><a:pPr lvl="0"><a:spcBef><a:spcPts val="0"/></a:spcBef><a:defRPr/></a:pPr><a:r><a:rPr lang="fr-CA" dirty="1" sz="1400"><a:solidFill><a:schemeClr val="tx2"/></a:solidFill><a:latin typeface="Sun Life Sans" panose="020B0504030304030303" pitchFamily="34" charset="0"/></a:rPr><a:t>« À mon avis, tous les conseillers devraient détenir ce titre.</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Je considère qu’il est le fondement de toutes les connaissances et compétences qui me sont nécessaires pour donner de bons conseils.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On acquiert des connaissances très vastes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et on comprend mieux chacune des étapes du processus de planification financière.</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Le fait d’être en mesure de poser les bonnes questions et de comprendre tout à fait ce qui est important pour le Client nous aide à trouver les solutions appropriées.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D’autre part, cela prouve notre engagement envers les Clients à faire preuve de l’éthique nécessaire et à acquérir les compétences nécessaires pour gagner leur confiance. »</a:t></a:r><a:r><a:rPr lang="fr-CA" dirty="1" sz="1400"><a:solidFill><a:schemeClr val="tx2"/></a:solidFill><a:latin typeface="Sun Life Sans" panose="020B0504030304030303" pitchFamily="34" charset="0"/></a:rPr><a:t> </a:t></a:r></a:p></a:rPr><a:t>On acquiert des connaissances très vastes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et on comprend mieux chacune des étapes du processus de planification financière.</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Le fait d’être en mesure de poser les bonnes questions et de comprendre tout à fait ce qui est important pour le Client aide à trouver les solutions appropriées.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D’autre part, cela prouve aussi notre engagement envers les Clients à faire preuve de l’éthique et à acquérir les compétences nécessaires pour gagner leur confiance. »</a:t></a:r><a:r><a:rPr lang="fr-CA" dirty="1" sz="1400"><a:solidFill><a:schemeClr val="tx2"/></a:solidFill><a:latin typeface="Sun Life Sans" panose="020B0504030304030303" pitchFamily="34" charset="0"/></a:rPr><a:t> </a:t></a:r></a:p></a:rPr><a:t>On acquiert des connaissances très vastes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et on comprend mieux chacune des étapes du processus de planification financière.</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Le fait d’être en mesure de poser les bonnes questions et de comprendre tout à fait ce qui est important pour le Client aide à trouver les solutions appropriées.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D’autre part, cela prouve aussi notre engagement envers les Clients à faire preuve de l’éthique et à acquérir les compétences nécessaires pour gagner leur confiance. »</a:t></a:r><a:r><a:rPr lang="fr-CA" dirty="1" sz="1400"><a:solidFill><a:schemeClr val="tx2"/></a:solidFill><a:latin typeface="Sun Life Sans" panose="020B0504030304030303" pitchFamily="34" charset="0"/></a:rPr><a:t> </a:t></a:r></a:p></a:rPr><a:t>On acquiert des connaissances très vastes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et on comprend mieux chacune des étapes du processus de planification financière.</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Le fait d’être en mesure de poser les bonnes questions et de comprendre tout à fait ce qui est important pour le Client aide à trouver les solutions appropriées.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D’autre part, cela prouve aussi notre engagement envers les Clients à faire preuve de l’éthique et à acquérir les compétences nécessaires pour gagner leur confiance. »</a:t></a:r><a:r><a:rPr lang="fr-CA" dirty="1" sz="1400"><a:solidFill><a:schemeClr val="tx2"/></a:solidFill><a:latin typeface="Sun Life Sans" panose="020B0504030304030303" pitchFamily="34" charset="0"/></a:rPr><a:t> </a:t></a:r></a:p></a:rPr><a:t>On acquiert des connaissances très vastes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et on comprend mieux chacune des étapes du processus de planification financière.</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Le fait d’être en mesure de poser les bonnes questions et de comprendre tout à fait ce qui est important pour le Client aide à trouver les solutions appropriées.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D’autre part, cela prouve aussi notre engagement envers les Clients à faire preuve de l’éthique et à acquérir les compétences nécessaires pour gagner leur confiance. »</a:t></a:r><a:r><a:rPr lang="fr-CA" dirty="1" sz="1400"><a:solidFill><a:schemeClr val="tx2"/></a:solidFill><a:latin typeface="Sun Life Sans" panose="020B0504030304030303" pitchFamily="34" charset="0"/></a:rPr><a:t> </a:t></a:r></a:p></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It has helped me understand every step of the financial planning process.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Being able to ask the right questions and understand thoroughly what is important to the client, makes it easy to come up with the “right” solutions.</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On the other hand, it is a sign of commitment to clients in terms of the level of competency and ethics which often makes it easier to gain a Client’s trust.”</a:t></a:r><a:r><a:rPr lang="fr-CA" dirty="1" sz="1400"><a:solidFill><a:schemeClr val="tx2"/></a:solidFill><a:latin typeface="Sun Life Sans" panose="020B0504030304030303" pitchFamily="34" charset="0"/></a:rPr><a:t> </a:t></a:r></a:p><a:p><a:pPr lvl="3" algn="r"><a:defRPr/></a:pPr><a:r><a:rPr lang="fr-CA" dirty="1" sz="1400"><a:solidFill><a:schemeClr val="tx2"/></a:solidFill><a:latin typeface="Sun Life Sans" panose="020B0504030304030303" pitchFamily="34" charset="0"/></a:rPr><a:t>From a Regional Sales Director</a:t></a:r></a:p></p:txBody></p:sp><p:sp><p:nvSpPr><p:cNvPr id="20" name="TextBox 19"><a:extLst><a:ext uri="{FF2B5EF4-FFF2-40B4-BE49-F238E27FC236}"><a16:creationId xmlns:a16="http://schemas.microsoft.com/office/drawing/2014/main" id="{EFFAC51D-686C-6149-B1B3-36925C5CAAAF}"/></a:ext></a:extLst></p:cNvPr><p:cNvSpPr txBox="1"/><p:nvPr/></p:nvSpPr><p:spPr><a:xfrm><a:off x="664284" y="246579"/><a:ext cx="4703244" cy="707886"/></a:xfrm><a:prstGeom prst="rect"><a:avLst/></a:prstGeom><a:noFill/></p:spPr><p:txBody><a:bodyPr wrap="square" rtlCol="0"><a:spAutoFit/></a:bodyPr><a:lstStyle/><a:p><a:r><a:rPr lang="fr-CA" dirty="1" sz="4000"><a:solidFill><a:srgbClr val="003946"/></a:solidFill><a:latin typeface="Sun Life Sans" panose="02000503000000020004" pitchFamily="2" charset="77"/></a:rPr><a:t>Titre de CFP</a:t></a:r><a:r><a:rPr lang="fr-CA" dirty="1" sz="4000"><a:solidFill><a:srgbClr val="003946"/></a:solidFill><a:latin typeface="Sun Life Sans" panose="02000503000000020004" pitchFamily="2" charset="77"/></a:rPr><a:t> </a:t></a:r></a:p></p:txBody></p:sp><p:sp><p:nvSpPr><p:cNvPr id="21" name="TextBox 20"/><p:cNvSpPr txBox="1"/><p:nvPr/></p:nvSpPr><p:spPr><a:xfrm><a:off x="3781298" y="732849"/><a:ext cx="3588026" cy="830997"/></a:xfrm><a:prstGeom prst="rect"><a:avLst/></a:prstGeom><a:noFill/></p:spPr><p:txBody><a:bodyPr wrap="square" rtlCol="0"><a:spAutoFit/></a:bodyPr><a:lstStyle/><a:p><a:r><a:rPr lang="fr-CA" dirty="1" sz="4800"><a:solidFill><a:srgbClr val="EAAB00"/></a:solidFill><a:latin typeface="Sun Life Script" pitchFamily="2" charset="0"/></a:rPr><a:t>Avantages</a:t></a:r></a:p></p:txBody></p:sp></p:spTree><p:custDataLst><p:tags r:id="rId1"/></p:custDataLst><p:extLst><p:ext uri="{BB962C8B-B14F-4D97-AF65-F5344CB8AC3E}"><p14:creationId xmlns:p14="http://schemas.microsoft.com/office/powerpoint/2010/main" val="1716099536"/></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25.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621100" y="139442"/><a:ext cx="1399653" cy="707886"/></a:xfrm><a:prstGeom prst="rect"><a:avLst/></a:prstGeom><a:noFill/></p:spPr><p:txBody><a:bodyPr wrap="square" rtlCol="0"><a:spAutoFit/></a:bodyPr><a:lstStyle/><a:p><a:r><a:rPr lang="fr-CA" dirty="1" sz="4000"><a:solidFill><a:srgbClr val="003946"/></a:solidFill><a:latin typeface="Sun Life Sans" panose="02000503000000020004" pitchFamily="2" charset="77"/></a:rPr><a:t>Principaux</a:t></a:r></a:p></a:p></a:p></a:p></a:p></a:p></p:txBody></p:sp><p:sp><p:nvSpPr><p:cNvPr id="15" name="TextBox 14"/><p:cNvSpPr txBox="1"/><p:nvPr/></p:nvSpPr><p:spPr><a:xfrm><a:off x="3814623" y="77887"/><a:ext cx="3588026" cy="830997"/></a:xfrm><a:prstGeom prst="rect"><a:avLst/></a:prstGeom><a:noFill/></p:spPr><p:txBody><a:bodyPr wrap="square" rtlCol="0"><a:spAutoFit/></a:t></a:r></a:p></a:lnRef><a:fillRef idx="3"><a:schemeClr val="accent1"/></a:fillRef><a:effectRef idx="2"><a:schemeClr val="accent1"/></a:effectRef><a:fontRef idx="minor"><a:schemeClr val="lt1"/></a:fontRef></p:style><p:txBody><a:bodyPr rtlCol="0" anchor="ctr"/><a:lstStyle/><a:p><a:pPr algn="ctr"/><a:r><a:rPr lang="fr-CA" dirty="1" sz="1600"><a:solidFill><a:schemeClr val="bg1"/></a:solidFill><a:latin typeface="Sun Life Sans" panose="020B0504030304030303" pitchFamily="34" charset="0"/></a:rPr><a:t>Assureur-vie</a:t></a:r><a:r><a:rPr lang="fr-CA" dirty="1" sz="1600"><a:solidFill><a:schemeClr val="bg1"/></a:solidFill><a:latin typeface="Sun Life Sans" panose="020B0504030304030303" pitchFamily="34" charset="0"/></a:rPr><a:t> </a:t></a:r></a:p><a:p><a:pPr algn="ctr"/><a:r><a:rPr lang="fr-CA" dirty="1" sz="1600"><a:solidFill><a:schemeClr val="bg1"/></a:solidFill><a:latin typeface="Sun Life Sans" panose="020B0504030304030303" pitchFamily="34" charset="0"/></a:rPr><a:t>agréé (AVA)***</a:t></a:r></a:p></p:txBody></p:sp><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73485" y="666167"/><a:ext cx="1654132" cy="1654132"/></a:xfrm><a:prstGeom prst="rect"><a:avLst/></a:prstGeom></p:spPr></p:pic><p:sp><p:nvSpPr><p:cNvPr id="19" name="TextBox 18"><a:extLst><a:ext uri="{FF2B5EF4-FFF2-40B4-BE49-F238E27FC236}"><a16:creationId xmlns:a16="http://schemas.microsoft.com/office/drawing/2014/main" id="{01DE9704-546F-6444-936B-5500656EDCC3}"/></a:ext></a:extLst></p:cNvPr><p:cNvSpPr txBox="1"/><p:nvPr/></p:nvSpPr><p:spPr><a:xfrm><a:off x="5026306" y="1171795"/><a:ext cx="3207054"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Qu’est-ce que c’est?</a:t></a:r></a:p></p:txBody></p:sp><p:sp><p:nvSpPr><p:cNvPr id="20" name="TextBox 19"><a:extLst><a:ext uri="{FF2B5EF4-FFF2-40B4-BE49-F238E27FC236}"><a16:creationId xmlns:a16="http://schemas.microsoft.com/office/drawing/2014/main" id="{01DE9704-546F-6444-936B-5500656EDCC3}"/></a:ext></a:extLst></p:cNvPr><p:cNvSpPr txBox="1"/><p:nvPr/></p:nvSpPr><p:spPr><a:xfrm><a:off x="1918897" y="2583604"/><a:ext cx="5699728" cy="1569660"/></a:xfrm><a:prstGeom prst="rect"><a:avLst/></a:prstGeom><a:noFill/></p:spPr><p:txBody><a:bodyPr wrap="square" numCol="1" spcCol="457200" rtlCol="0"><a:spAutoFit/></a:bodyPr><a:lstStyle/><a:p><a:r><a:rPr lang="fr-CA" dirty="1" sz="1600"><a:solidFill><a:schemeClr val="tx2"/></a:solidFill><a:latin typeface="Sun Life Sans" panose="020B0504030304030303" pitchFamily="34" charset="0"/></a:rPr><a:t>CLU designation holders are regarded as elite professional financial advisors who specialize in developing effective solutions for individuals, business owners, and professionals in the areas of risk management, wealth creation and preservation, estate planning, and wealth transfer.</a:t></a:r></a:p></p:txBody></p:sp><p:sp><p:nvSpPr><p:cNvPr id="21" name="Oval 20"/><p:cNvSpPr/><p:nvPr/></p:nvSpPr><p:spPr><a:xfrm><a:off x="7133158" y="3526024"/><a:ext cx="2520000" cy="2520000"/></a:xfrm><a:prstGeom prst="ellipse"><a:avLst/></a:prstGeom><a:solidFill><a:srgbClr val="FFCB05"/></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solidFill><a:schemeClr val="tx2"/></a:solidFill></a:endParaRPr></a:p></p:txBody></p:sp></p:spTree><p:custDataLst><p:tags r:id="rId1"/></p:custDataLst><p:extLst><p:ext uri="{BB962C8B-B14F-4D97-AF65-F5344CB8AC3E}"><p14:creationId xmlns:p14="http://schemas.microsoft.com/office/powerpoint/2010/main" val="1871030545"/></p:ext></p:extLst></p:cSld><p:clrMapOvr><a:masterClrMapping/></p:clrMapOvr></p:sld>
</file>

<file path=ppt/slides/slide26.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621100" y="139442"/><a:ext cx="1399653" cy="707886"/></a:xfrm><a:prstGeom prst="rect"><a:avLst/></a:prstGeom><a:noFill/></p:spPr><p:txBody><a:bodyPr wrap="square" rtlCol="0"><a:spAutoFit/></a:bodyPr><a:lstStyle/><a:p><a:r><a:rPr lang="fr-CA" dirty="1" sz="4000"><a:solidFill><a:srgbClr val="003946"/></a:solidFill><a:latin typeface="Sun Life Sans" panose="02000503000000020004" pitchFamily="2" charset="77"/></a:rPr><a:t>Principaux</a:t></a:r></a:p></a:p></a:p></a:p></a:p></a:p></p:txBody></p:sp><p:sp><p:nvSpPr><p:cNvPr id="15" name="TextBox 14"/><p:cNvSpPr txBox="1"/><p:nvPr/></p:nvSpPr><p:spPr><a:xfrm><a:off x="3814623" y="77887"/><a:ext cx="3588026" cy="830997"/></a:xfrm><a:prstGeom prst="rect"><a:avLst/></a:prstGeom><a:noFill/></p:spPr><p:txBody><a:bodyPr wrap="square" rtlCol="0"><a:spAutoFit/></a:t></a:r></a:p></a:prstGeom><a:noFill/></p:spPr><p:txBody><a:bodyPr wrap="square" numCol="1" spcCol="457200" rtlCol="0"><a:spAutoFit/></a:bodyPr><a:lstStyle/><a:p><a:r><a:rPr lang="fr-CA" dirty="1" sz="2800"><a:solidFill><a:schemeClr val="tx2"/></a:solidFill><a:latin typeface="Sun Life Sans" panose="020B0504030304030303" pitchFamily="34" charset="0"/></a:rPr><a:t>Comment obtenir ce titre?</a:t></a:r></a:p></p:txBody></p:sp><p:sp><p:nvSpPr><p:cNvPr id="28" name="TextBox 27"><a:extLst><a:ext uri="{FF2B5EF4-FFF2-40B4-BE49-F238E27FC236}"><a16:creationId xmlns:a16="http://schemas.microsoft.com/office/drawing/2014/main" id="{01DE9704-546F-6444-936B-5500656EDCC3}"/></a:ext></a:extLst></p:cNvPr><p:cNvSpPr txBox="1"/><p:nvPr/></p:nvSpPr><p:spPr><a:xfrm><a:off x="1857197" y="2005446"/><a:ext cx="6628416" cy="2831544"/></a:xfrm><a:prstGeom prst="rect"><a:avLst/></a:prstGeom><a:noFill/></p:spPr><p:txBody><a:bodyPr wrap="square" numCol="1" spcCol="457200" rtlCol="0"><a:spAutoFit/></a:bodyPr><a:lstStyle/><a:p><a:r><a:rPr lang="fr-CA" dirty="1" sz="1600" b="1"><a:solidFill><a:schemeClr val="tx2"/></a:solidFill><a:latin typeface="Sun Life Sans" panose="020B0504030304030303" pitchFamily="34" charset="0"/></a:rPr><a:t>Pre-requisite Learning*</a:t></a:r></a:p><a:p><a:pPr marL="171450" indent="-171450"><a:buFont typeface="Arial" panose="020B0604020202020204" pitchFamily="34" charset="0"/><a:buChar char="•"/></a:pPr><a:r><a:rPr lang="fr-CA" dirty="1" sz="1600"><a:solidFill><a:schemeClr val="tx2"/></a:solidFill><a:latin typeface="Sun Life Sans" panose="020B0504030304030303" pitchFamily="34" charset="0"/></a:rPr><a:t> </a:t></a:r><a:r><a:rPr lang="fr-CA" dirty="1" sz="1600"><a:solidFill><a:schemeClr val="tx2"/></a:solidFill><a:latin typeface="Sun Life Sans" panose="020B0504030304030303" pitchFamily="34" charset="0"/></a:rPr><a:t>Advocis Financial Planning Fundamentals Program for CLU® Certification</a:t></a:r></a:p><a:p><a:endParaRPr lang="en-CA" sz="1600" dirty="0"><a:solidFill><a:schemeClr val="tx2"/></a:solidFill><a:latin typeface="Sun Life Sans" panose="020B0504030304030303" pitchFamily="34" charset="0"/></a:endParaRPr></a:p><a:p><a:r><a:rPr lang="fr-CA" dirty="1" sz="1600" b="1"><a:solidFill><a:schemeClr val="tx2"/></a:solidFill><a:latin typeface="Sun Life Sans" panose="020B0504030304030303" pitchFamily="34" charset="0"/></a:rPr><a:t>CLU Designation Program Core Courses</a:t></a:r></a:p><a:p><a:pPr marL="171450" indent="-171450"><a:buFont typeface="Arial" panose="020B0604020202020204" pitchFamily="34" charset="0"/><a:buChar char="•"/></a:pPr><a:r><a:rPr lang="fr-CA" dirty="1" sz="1600"><a:solidFill><a:schemeClr val="tx2"/></a:solidFill><a:latin typeface="Sun Life Sans" panose="020B0504030304030303" pitchFamily="34" charset="0"/></a:rPr><a:t>Concepts fiscaux et juridiques (avancés) pour la planification personnelle - 255</a:t></a:r></a:p><a:p><a:pPr marL="171450" indent="-171450"><a:buFont typeface="Arial" panose="020B0604020202020204" pitchFamily="34" charset="0"/><a:buChar char="•"/></a:pPr><a:r><a:rPr lang="fr-CA" dirty="1" sz="1600"><a:solidFill><a:schemeClr val="tx2"/></a:solidFill><a:latin typeface="Sun Life Sans" panose="020B0504030304030303" pitchFamily="34" charset="0"/></a:rPr><a:t>Principes fiscaux et juridiques (entreprises et propriétaires d’entreprise) - 256</a:t></a:r></a:p><a:p><a:pPr marL="171450" indent="-171450"><a:buFont typeface="Arial" panose="020B0604020202020204" pitchFamily="34" charset="0"/><a:buChar char="•"/></a:pPr><a:r><a:rPr lang="fr-CA" dirty="1" sz="1600"><a:solidFill><a:schemeClr val="tx2"/></a:solidFill><a:latin typeface="Sun Life Sans" panose="020B0504030304030303" pitchFamily="34" charset="0"/></a:rPr><a:t>Techniques avancées de planification successorale - 257</a:t></a:r></a:p><a:p><a:pPr marL="171450" indent="-171450"><a:buFont typeface="Arial" panose="020B0604020202020204" pitchFamily="34" charset="0"/><a:buChar char="•"/></a:pPr><a:endParaRPr lang="en-US" sz="1600" dirty="0"><a:solidFill><a:schemeClr val="tx2"/></a:solidFill><a:latin typeface="Sun Life Sans" panose="020B0504030304030303" pitchFamily="34" charset="0"/></a:endParaRPr></a:p><a:p><a:pPr marL="171450" indent="-171450"><a:buFont typeface="Arial" panose="020B0604020202020204" pitchFamily="34" charset="0"/><a:buChar char="•"/></a:pPr><a:r><a:rPr lang="fr-CA" dirty="1" b="1" sz="1600"><a:solidFill><a:schemeClr val="tx2"/></a:solidFill><a:latin typeface="Sun Life Sans" panose="020B0504030304030303" pitchFamily="34" charset="0"/></a:rPr><a:t>REMARQUE :</a:t></a:r><a:r><a:rPr lang="fr-CA" dirty="1" b="1" sz="1600"><a:solidFill><a:schemeClr val="tx2"/></a:solidFill><a:latin typeface="Sun Life Sans" panose="020B0504030304030303" pitchFamily="34" charset="0"/></a:rPr><a:t> </a:t></a:r><a:r><a:rPr lang="fr-CA" dirty="1" sz="1600"><a:solidFill><a:schemeClr val="tx2"/></a:solidFill><a:latin typeface="Sun Life Sans" panose="020B0504030304030303" pitchFamily="34" charset="0"/></a:rPr><a:t>Each course has a 120 day completion window.</a:t></a:r></a:p><a:p><a:pPr marL="171450" indent="-171450"><a:buFont typeface="Arial" panose="020B0604020202020204" pitchFamily="34" charset="0"/><a:buChar char="•"/></a:pPr><a:endParaRPr lang="en-CA" sz="1600" dirty="0"><a:solidFill><a:schemeClr val="tx2"/></a:solidFill><a:latin typeface="Sun Life Sans" panose="020B0504030304030303" pitchFamily="34" charset="0"/></a:endParaRPr></a:p></p:txBody></p:sp><p:sp><p:nvSpPr><p:cNvPr id="16" name="Rounded Rectangle 15"/><p:cNvSpPr/><p:nvPr/></p:nvSpPr><p:spPr><a:xfrm><a:off x="1804383" y="1128545"/><a:ext cx="2857846" cy="729375"/></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solidFill><a:schemeClr val="bg1"/></a:solidFill><a:latin typeface="Sun Life Sans" panose="020B0504030304030303" pitchFamily="34" charset="0"/></a:rPr><a:t>Assureur-vie</a:t></a:r><a:r><a:rPr lang="fr-CA" dirty="1" sz="1600"><a:solidFill><a:schemeClr val="bg1"/></a:solidFill><a:latin typeface="Sun Life Sans" panose="020B0504030304030303" pitchFamily="34" charset="0"/></a:rPr><a:t> </a:t></a:r></a:p><a:p><a:pPr algn="ctr"/><a:r><a:rPr lang="fr-CA" dirty="1" sz="1600"><a:solidFill><a:schemeClr val="bg1"/></a:solidFill><a:latin typeface="Sun Life Sans" panose="020B0504030304030303" pitchFamily="34" charset="0"/></a:rPr><a:t>agréé (AVA)***</a:t></a:r></a:p></p:txBody></p:sp><p:pic><p:nvPicPr><p:cNvPr id="17" name="Picture 16"/><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73485" y="666167"/><a:ext cx="1654132" cy="1654132"/></a:xfrm><a:prstGeom prst="rect"><a:avLst/></a:prstGeom></p:spPr></p:pic><p:sp><p:nvSpPr><p:cNvPr id="18" name="TextBox 17"/><p:cNvSpPr txBox="1"/><p:nvPr/></p:nvSpPr><p:spPr><a:xfrm><a:off x="90229" y="4777478"/><a:ext cx="9144000" cy="369332"/></a:xfrm><a:prstGeom prst="rect"><a:avLst/></a:prstGeom><a:noFill/></p:spPr><p:txBody><a:bodyPr wrap="square" rtlCol="0"><a:spAutoFit/></a:bodyPr><a:lstStyle/><a:p><a:r><a:rPr lang="fr-CA" dirty="1" sz="900"><a:latin typeface="Sun Life Sans" panose="020B0504030304030303" pitchFamily="34" charset="0"/></a:rPr><a:t>*CFP, QAFP, PFP, F.Pl.</a:t></a:r><a:r><a:rPr lang="fr-CA" dirty="1" sz="900"><a:latin typeface="Sun Life Sans" panose="020B0504030304030303" pitchFamily="34" charset="0"/></a:rPr><a:t> </a:t></a:r><a:r><a:rPr lang="fr-CA" dirty="1" sz="900"><a:latin typeface="Sun Life Sans" panose="020B0504030304030303" pitchFamily="34" charset="0"/></a:rPr><a:t>(Pl.Fin), CPA (or equivalent), CFA designation holders can apply for an exemption from the pre-requisite learning</a:t></a:r></a:p><a:p><a:r><a:rPr lang="fr-CA" dirty="1" sz="900"><a:latin typeface="Sun Life Sans" panose="020B0504030304030303" pitchFamily="34" charset="0"/></a:rPr><a:t>For individuals who completed the core learning through Advocis, the Fundamentals Program will be the same bundle of courses</a:t></a:r></a:p></p:txBody></p:sp></p:spTree><p:custDataLst><p:tags r:id="rId1"/></p:custDataLst><p:extLst><p:ext uri="{BB962C8B-B14F-4D97-AF65-F5344CB8AC3E}"><p14:creationId xmlns:p14="http://schemas.microsoft.com/office/powerpoint/2010/main" val="889269621"/></p:ext></p:extLst></p:cSld><p:clrMapOvr><a:masterClrMapping/></p:clrMapOvr></p:sld>
</file>

<file path=ppt/slides/slide27.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23" name="Picture 22"/><p:cNvPicPr><a:picLocks noChangeAspect="1"/></p:cNvPicPr><p:nvPr/></p:nvPicPr><p:blipFill><a:blip r:embed="rId4" cstate="screen"><a:extLst><a:ext uri="{28A0092B-C50C-407E-A947-70E740481C1C}"><a14:useLocalDpi xmlns:a14="http://schemas.microsoft.com/office/drawing/2010/main" val="0"/></a:ext></a:extLst></a:blip><a:stretch><a:fillRect/></a:stretch></p:blipFill><p:spPr><a:xfrm><a:off x="1435505" y="0"/><a:ext cx="7708495" cy="5144135"/></a:xfrm><a:prstGeom prst="rect"><a:avLst/></a:prstGeom></p:spPr></p:pic><p:sp><p:nvSpPr><p:cNvPr id="11" name="Oval 10"/><p:cNvSpPr/><p:nvPr/></p:nvSpPr><p:spPr><a:xfrm><a:off x="-823564" y="-1092200"/><a:ext cx="7678940"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1858566" y="-2046198"/><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0" name="TextBox 9"/><p:cNvSpPr txBox="1"/><p:nvPr/></p:nvSpPr><p:spPr><a:xfrm><a:off x="1352237" y="2473970"/><a:ext cx="4272874" cy="646331"/></a:xfrm><a:prstGeom prst="rect"><a:avLst/></a:prstGeom><a:noFill/></p:spPr><p:txBody><a:bodyPr wrap="square" rtlCol="0"><a:spAutoFit/></a:bodyPr><a:lstStyle/><a:p><a:r><a:rPr lang="fr-CA" dirty="1"><a:solidFill><a:schemeClr val="tx2"/></a:solidFill><a:latin typeface="Sun Life Sans" panose="020B0504030304030303" pitchFamily="34" charset="0"/></a:rPr><a:t>Principes fiscaux et juridiques (entreprises et propriétaires d’entreprise) – 256</a:t></a:r></a:p></a:t></a:r></a:p></a:t></a:r></a:p></a:t></a:r></a:p></a:t></a:r></a:p></a:t></a:r></a:p></p:txBody></p:sp><p:sp><p:nvSpPr><p:cNvPr id="12" name="TextBox 11"/><p:cNvSpPr txBox="1"/><p:nvPr/></p:nvSpPr><p:spPr><a:xfrm><a:off x="1352237" y="3472284"/><a:ext cx="4576188" cy="369332"/></a:xfrm><a:prstGeom prst="rect"><a:avLst/></a:prstGeom><a:noFill/></p:spPr><p:txBody><a:bodyPr wrap="square" rtlCol="0"><a:spAutoFit/></a:bodyPr><a:lstStyle/><a:p><a:r><a:rPr lang="fr-CA" dirty="1"><a:solidFill><a:schemeClr val="tx2"/></a:solidFill><a:latin typeface="Sun Life Sans" panose="020B0504030304030303" pitchFamily="34" charset="0"/></a:rPr><a:t>Techniques avancées de planification successorale - 257</a:t></a:r></a:p></p:txBody></p:sp><p:pic><p:nvPicPr><p:cNvPr id="16" name="Picture 15"/><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31379" y="2464507"/><a:ext cx="503674" cy="503674"/></a:xfrm><a:prstGeom prst="rect"><a:avLst/></a:prstGeom></p:spPr></p:pic><p:pic><p:nvPicPr><p:cNvPr id="19" name="Picture 18"/><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31379" y="3388017"/><a:ext cx="503674" cy="503674"/></a:xfrm><a:prstGeom prst="rect"><a:avLst/></a:prstGeom></p:spPr></p:pic><p:sp><p:nvSpPr><p:cNvPr id="20" name="TextBox 19"><a:extLst><a:ext uri="{FF2B5EF4-FFF2-40B4-BE49-F238E27FC236}"><a16:creationId xmlns:a16="http://schemas.microsoft.com/office/drawing/2014/main" id="{EFFAC51D-686C-6149-B1B3-36925C5CAAAF}"/></a:ext></a:extLst></p:cNvPr><p:cNvSpPr txBox="1"/><p:nvPr/></p:nvSpPr><p:spPr><a:xfrm><a:off x="664284" y="246579"/><a:ext cx="4703244" cy="707886"/></a:xfrm><a:prstGeom prst="rect"><a:avLst/></a:prstGeom><a:noFill/></p:spPr><p:txBody><a:bodyPr wrap="square" rtlCol="0"><a:spAutoFit/></a:bodyPr><a:lstStyle/><a:p><a:r><a:rPr lang="fr-CA" dirty="1" sz="4000"><a:solidFill><a:srgbClr val="003946"/></a:solidFill><a:latin typeface="Sun Life Sans" panose="02000503000000020004" pitchFamily="2" charset="77"/></a:rPr><a:t>CLU course</a:t></a:r><a:r><a:rPr lang="fr-CA" dirty="1" sz="4000"><a:solidFill><a:srgbClr val="003946"/></a:solidFill><a:latin typeface="Sun Life Sans" panose="02000503000000020004" pitchFamily="2" charset="77"/></a:rPr><a:t> </a:t></a:r></a:p></p:txBody></p:sp><p:sp><p:nvSpPr><p:cNvPr id="21" name="TextBox 20"/><p:cNvSpPr txBox="1"/><p:nvPr/></p:nvSpPr><p:spPr><a:xfrm><a:off x="3169331" y="579422"/><a:ext cx="3588026" cy="830997"/></a:xfrm><a:prstGeom prst="rect"><a:avLst/></a:prstGeom><a:noFill/></p:spPr><p:txBody><a:bodyPr wrap="square" rtlCol="0"><a:spAutoFit/></a:bodyPr><a:lstStyle/><a:p><a:r><a:rPr lang="fr-CA" dirty="1" sz="4800"><a:solidFill><a:srgbClr val="EAAB00"/></a:solidFill><a:latin typeface="Sun Life Script" pitchFamily="2" charset="0"/></a:rPr><a:t>Aperçu</a:t></a:r></a:p></p:txBody></p:sp><p:sp><p:nvSpPr><p:cNvPr id="14" name="TextBox 13"/><p:cNvSpPr txBox="1"/><p:nvPr/></p:nvSpPr><p:spPr><a:xfrm><a:off x="1352237" y="1475655"/><a:ext cx="4272874" cy="646331"/></a:xfrm><a:prstGeom prst="rect"><a:avLst/></a:prstGeom><a:noFill/></p:spPr><p:txBody><a:bodyPr wrap="square" rtlCol="0"><a:spAutoFit/></a:bodyPr><a:lstStyle/><a:p><a:r><a:rPr lang="fr-CA" dirty="1"><a:solidFill><a:schemeClr val="tx2"/></a:solidFill><a:latin typeface="Sun Life Sans" panose="020B0504030304030303" pitchFamily="34" charset="0"/></a:rPr><a:t>Concepts fiscaux et juridiques (avancés) pour la planification personnelle - 255</a:t></a:r></a:p></p:txBody></p:sp><p:pic><p:nvPicPr><p:cNvPr id="22" name="Picture 21"/><p:cNvPicPr><a:picLocks noChangeAspect="1"/></p:cNvPicPr><p:nvPr/></p:nvPicPr><p:blipFill><a:blip r:embed="rId5" cstate="screen"><a:extLst><a:ext uri="{28A0092B-C50C-407E-A947-70E740481C1C}"><a14:useLocalDpi xmlns:a14="http://schemas.microsoft.com/office/drawing/2010/main" val="0"/></a:ext></a:extLst></a:blip><a:stretch><a:fillRect/></a:stretch></p:blipFill><p:spPr><a:xfrm><a:off x="731379" y="1540996"/><a:ext cx="503674" cy="503674"/></a:xfrm><a:prstGeom prst="rect"><a:avLst/></a:prstGeom></p:spPr></p:pic></p:spTree><p:custDataLst><p:tags r:id="rId1"/></p:custDataLst><p:extLst><p:ext uri="{BB962C8B-B14F-4D97-AF65-F5344CB8AC3E}"><p14:creationId xmlns:p14="http://schemas.microsoft.com/office/powerpoint/2010/main" val="1586353611"/></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28.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8" name="Picture 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1435505" y="0"/><a:ext cx="7708495" cy="5144135"/></a:xfrm><a:prstGeom prst="rect"><a:avLst/></a:prstGeom></p:spPr></p:pic><p:sp><p:nvSpPr><p:cNvPr id="11" name="Oval 10"/><p:cNvSpPr/><p:nvPr/></p:nvSpPr><p:spPr><a:xfrm><a:off x="-823564" y="-1092200"/><a:ext cx="7678940"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1858566" y="-2046198"/><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0" name="TextBox 9"/><p:cNvSpPr txBox="1"/><p:nvPr/></p:nvSpPr><p:spPr><a:xfrm><a:off x="431384" y="1687314"/><a:ext cx="5391900" cy="2031325"/></a:xfrm><a:prstGeom prst="rect"><a:avLst/></a:prstGeom><a:noFill/></p:spPr><p:txBody><a:bodyPr wrap="square" rtlCol="0"><a:spAutoFit/></a:bodyPr><a:lstStyle/><a:p><a:r><a:rPr lang="fr-CA" dirty="1" sz="1400"><a:solidFill><a:schemeClr val="tx2"/></a:solidFill><a:latin typeface="Sun Life Sans" panose="020B0504030304030303" pitchFamily="34" charset="0"/></a:rPr><a:t>« Ce titre est utile pour les candidats qui souhaitent approfondir leurs connaissances dans les domaines de l’assurance-vie, de la planification d’entreprise et de la planification successorale.</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Le programme enseigne de nombreux aspects de la planification financière personnelle et d’entreprise.</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Il m’a aidé à acquérir des connaissances approfondies dans ces domaines, plus particulièrement à comprendre la structure organisationnelle, et les domaines de la planification fiscale et successorale, et à intégrer des stratégies de planification avancées. »</a:t></a:r></a:p></a:solidFill><a:latin typeface="Sun Life Sans" panose="020B0504030304030303" pitchFamily="34" charset="0"/></a:rPr><a:t>The program teaches many aspects of personal and business financial planning.</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It has helped me with the in-depth knowledge of the above areas, especially understanding the business organizational structure, tax and estate planning areas and incorporating advanced planning strategies.”</a:t></a:r></a:p></a:solidFill><a:latin typeface="Sun Life Sans" panose="020B0504030304030303" pitchFamily="34" charset="0"/></a:rPr><a:t>The program teaches many aspects of personal and business financial planning.</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It has helped me with the in-depth knowledge of the above areas, especially understanding the business organizational structure, tax and estate planning areas and incorporating advanced planning strategies.”</a:t></a:r></a:p></a:solidFill><a:latin typeface="Sun Life Sans" panose="020B0504030304030303" pitchFamily="34" charset="0"/></a:rPr><a:t>The program teaches many aspects of personal and business financial planning.</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It has helped me with the in-depth knowledge of the above areas, especially understanding the business organizational structure, tax and estate planning areas and incorporating advanced planning strategies.”</a:t></a:r></a:p></a:solidFill><a:latin typeface="Sun Life Sans" panose="020B0504030304030303" pitchFamily="34" charset="0"/></a:rPr><a:t>The program teaches many aspects of personal and business financial planning.</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It has helped me with the in-depth knowledge of the above areas, especially understanding the business organizational structure, tax and estate planning areas and incorporating advanced planning strategies.”</a:t></a:r></a:p></a:solidFill><a:latin typeface="Sun Life Sans" panose="020B0504030304030303" pitchFamily="34" charset="0"/></a:rPr><a:t>The program teaches many aspects of personal and business financial planning.</a:t></a:r><a:r><a:rPr lang="fr-CA" dirty="1" sz="1400"><a:solidFill><a:schemeClr val="tx2"/></a:solidFill><a:latin typeface="Sun Life Sans" panose="020B0504030304030303" pitchFamily="34" charset="0"/></a:rPr><a:t> </a:t></a:r><a:r><a:rPr lang="fr-CA" dirty="1" sz="1400"><a:solidFill><a:schemeClr val="tx2"/></a:solidFill><a:latin typeface="Sun Life Sans" panose="020B0504030304030303" pitchFamily="34" charset="0"/></a:rPr><a:t>It has helped me with the in-depth knowledge of the above areas, especially understanding the business organizational structure, tax and estate planning areas and incorporating advanced planning strategies.”</a:t></a:r></a:p><a:p><a:pPr lvl="3" algn="r"><a:defRPr/></a:pPr><a:r><a:rPr lang="fr-CA" dirty="1" sz="1400"><a:solidFill><a:schemeClr val="tx2"/></a:solidFill><a:latin typeface="Sun Life Sans" panose="020B0504030304030303" pitchFamily="34" charset="0"/></a:rPr><a:t>From a Regional Sales Director</a:t></a:r></a:p></p:txBody></p:sp><p:sp><p:nvSpPr><p:cNvPr id="20" name="TextBox 19"><a:extLst><a:ext uri="{FF2B5EF4-FFF2-40B4-BE49-F238E27FC236}"><a16:creationId xmlns:a16="http://schemas.microsoft.com/office/drawing/2014/main" id="{EFFAC51D-686C-6149-B1B3-36925C5CAAAF}"/></a:ext></a:extLst></p:cNvPr><p:cNvSpPr txBox="1"/><p:nvPr/></p:nvSpPr><p:spPr><a:xfrm><a:off x="664284" y="246579"/><a:ext cx="4703244" cy="707886"/></a:xfrm><a:prstGeom prst="rect"><a:avLst/></a:prstGeom><a:noFill/></p:spPr><p:txBody><a:bodyPr wrap="square" rtlCol="0"><a:spAutoFit/></a:bodyPr><a:lstStyle/><a:p><a:r><a:rPr lang="fr-CA" dirty="1" sz="4000"><a:solidFill><a:srgbClr val="003946"/></a:solidFill><a:latin typeface="Sun Life Sans" panose="02000503000000020004" pitchFamily="2" charset="77"/></a:rPr><a:t>Titre de CLU</a:t></a:r><a:r><a:rPr lang="fr-CA" dirty="1" sz="4000"><a:solidFill><a:srgbClr val="003946"/></a:solidFill><a:latin typeface="Sun Life Sans" panose="02000503000000020004" pitchFamily="2" charset="77"/></a:rPr><a:t> </a:t></a:r></a:p></p:txBody></p:sp><p:sp><p:nvSpPr><p:cNvPr id="21" name="TextBox 20"/><p:cNvSpPr txBox="1"/><p:nvPr/></p:nvSpPr><p:spPr><a:xfrm><a:off x="3781298" y="732849"/><a:ext cx="3588026" cy="830997"/></a:xfrm><a:prstGeom prst="rect"><a:avLst/></a:prstGeom><a:noFill/></p:spPr><p:txBody><a:bodyPr wrap="square" rtlCol="0"><a:spAutoFit/></a:bodyPr><a:lstStyle/><a:p><a:r><a:rPr lang="fr-CA" dirty="1" sz="4800"><a:solidFill><a:srgbClr val="EAAB00"/></a:solidFill><a:latin typeface="Sun Life Script" pitchFamily="2" charset="0"/></a:rPr><a:t>Avantages</a:t></a:r></a:p></p:txBody></p:sp></p:spTree><p:custDataLst><p:tags r:id="rId1"/></p:custDataLst><p:extLst><p:ext uri="{BB962C8B-B14F-4D97-AF65-F5344CB8AC3E}"><p14:creationId xmlns:p14="http://schemas.microsoft.com/office/powerpoint/2010/main" val="2799510805"/></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29.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8" name="Oval 7"/><p:cNvSpPr/><p:nvPr/></p:nvSpPr><p:spPr><a:xfrm><a:off x="8316324" y="534549"/><a:ext cx="4074406" cy="4074404"/></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2" name="TextBox 11"/><p:cNvSpPr txBox="1"/><p:nvPr/></p:nvSpPr><p:spPr><a:xfrm><a:off x="1998337" y="800577"/><a:ext cx="8693146" cy="553998"/></a:xfrm><a:prstGeom prst="rect"><a:avLst/></a:prstGeom><a:noFill/></p:spPr><p:txBody><a:bodyPr wrap="square" rtlCol="0"><a:spAutoFit/></a:bodyPr><a:lstStyle/><a:p><a:r><a:rPr lang="fr-CA" dirty="1" sz="3000" b="1"><a:solidFill><a:schemeClr val="tx2"/></a:solidFill><a:latin typeface="Sun Life Sans" panose="020B0504030304030303" pitchFamily="34" charset="0"/></a:rPr><a:t>Démarche de perfectionnement professionnel</a:t></a:r></a:p></a:rPr><a:t>Where to</a:t></a:r></a:p></p:txBody></p:sp><p:sp><p:nvSpPr><p:cNvPr id="10" name="TextBox 9"/><p:cNvSpPr txBox="1"/><p:nvPr/></p:nvSpPr><p:spPr><a:xfrm><a:off x="2756884" y="185023"/><a:ext cx="3588026" cy="830997"/></a:xfrm><a:prstGeom prst="rect"><a:avLst/></a:prstGeom><a:noFill/></p:spPr><p:txBody><a:bodyPr wrap="square" rtlCol="0"><a:spAutoFit/></a:bodyPr><a:lstStyle/><a:p><a:r><a:rPr lang="fr-CA" dirty="1" sz="4800"><a:solidFill><a:srgbClr val="EAAB00"/></a:solidFill><a:latin typeface="Sun Life Script" pitchFamily="2" charset="0"/></a:rPr><a:t>start?</a:t></a:r></a:p></p:txBody></p:sp><p:grpSp><p:nvGrpSpPr><p:cNvPr id="5" name="Group 4"/><p:cNvGrpSpPr/><p:nvPr/></p:nvGrpSpPr><p:grpSpPr><a:xfrm><a:off x="1669631" y="1793058"/><a:ext cx="1260000" cy="1260000"/><a:chOff x="1896478" y="1721764"/><a:chExt cx="1260000" cy="1260000"/></a:xfrm></p:grpSpPr><p:sp><p:nvSpPr><p:cNvPr id="3" name="Rectangle 2"/><p:cNvSpPr/><p:nvPr/></p:nvSpPr><p:spPr><a:xfrm><a:off x="1896478" y="1721764"/><a:ext cx="1260000" cy="1260000"/></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4" name="Oval 3"/><p:cNvSpPr/><p:nvPr/></p:nvSpPr><p:spPr><a:xfrm><a:off x="1986478" y="1811764"/><a:ext cx="1080000" cy="1080000"/></a:xfrm><a:prstGeom prst="ellipse"><a:avLst/></a:prstGeom><a:solidFill><a:schemeClr val="bg1"/></a:solidFill><a:ln w="76200"><a:solidFill><a:schemeClr val="tx2"/></a:solid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600"><a:solidFill><a:schemeClr val="tx2"/></a:solidFill><a:latin typeface="Sun Life Sans" panose="020B0504030304030303" pitchFamily="34" charset="0"/></a:rPr><a:t>QAFP</a:t></a:r></a:p><a:p><a:pPr algn="ctr"/><a:r><a:rPr lang="fr-CA" dirty="1" sz="1200"><a:solidFill><a:schemeClr val="tx2"/></a:solidFill><a:latin typeface="Sun Life Sans" panose="020B0504030304030303" pitchFamily="34" charset="0"/></a:rPr><a:t>PROGRAM</a:t></a:r></a:p></p:txBody></p:sp></p:grpSp><p:grpSp><p:nvGrpSpPr><p:cNvPr id="17" name="Group 16"/><p:cNvGrpSpPr/><p:nvPr/></p:nvGrpSpPr><p:grpSpPr><a:xfrm><a:off x="3849332" y="1793058"/><a:ext cx="1260000" cy="1260000"/><a:chOff x="1896478" y="1721764"/><a:chExt cx="1260000" cy="1260000"/></a:xfrm></p:grpSpPr><p:sp><p:nvSpPr><p:cNvPr id="18" name="Rectangle 17"/><p:cNvSpPr/><p:nvPr/></p:nvSpPr><p:spPr><a:xfrm><a:off x="1896478" y="1721764"/><a:ext cx="1260000" cy="1260000"/></a:xfrm><a:prstGeom prst="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9" name="Oval 18"/><p:cNvSpPr/><p:nvPr/></p:nvSpPr><p:spPr><a:xfrm><a:off x="1986478" y="1811764"/><a:ext cx="1080000" cy="1080000"/></a:xfrm><a:prstGeom prst="ellipse"><a:avLst/></a:prstGeom><a:solidFill><a:schemeClr val="bg1"/></a:solidFill><a:ln w="76200"><a:solidFill><a:schemeClr val="accent1"/></a:solid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600"><a:solidFill><a:schemeClr val="tx2"/></a:solidFill><a:latin typeface="Sun Life Sans" panose="020B0504030304030303" pitchFamily="34" charset="0"/></a:rPr><a:t>CFP</a:t></a:r></a:p><a:p><a:pPr algn="ctr"/><a:r><a:rPr lang="fr-CA" dirty="1" sz="1200"><a:solidFill><a:schemeClr val="tx2"/></a:solidFill><a:latin typeface="Sun Life Sans" panose="020B0504030304030303" pitchFamily="34" charset="0"/></a:rPr><a:t>PROGRAM</a:t></a:r></a:p></p:txBody></p:sp></p:grpSp><p:grpSp><p:nvGrpSpPr><p:cNvPr id="20" name="Group 19"/><p:cNvGrpSpPr/><p:nvPr/></p:nvGrpSpPr><p:grpSpPr><a:xfrm><a:off x="5886072" y="1793058"/><a:ext cx="1260000" cy="1260000"/><a:chOff x="1896478" y="1721764"/><a:chExt cx="1260000" cy="1260000"/></a:xfrm></p:grpSpPr><p:sp><p:nvSpPr><p:cNvPr id="21" name="Rectangle 20"/><p:cNvSpPr/><p:nvPr/></p:nvSpPr><p:spPr><a:xfrm><a:off x="1896478" y="1721764"/><a:ext cx="1260000" cy="1260000"/></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22" name="Oval 21"/><p:cNvSpPr/><p:nvPr/></p:nvSpPr><p:spPr><a:xfrm><a:off x="1986478" y="1811764"/><a:ext cx="1080000" cy="1080000"/></a:xfrm><a:prstGeom prst="ellipse"><a:avLst/></a:prstGeom><a:solidFill><a:schemeClr val="bg1"/></a:solidFill><a:ln w="76200"><a:solidFill><a:schemeClr val="tx2"/></a:solid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600"><a:solidFill><a:schemeClr val="tx2"/></a:solidFill><a:latin typeface="Sun Life Sans" panose="020B0504030304030303" pitchFamily="34" charset="0"/></a:rPr><a:t>A.V.A.</a:t></a:r></a:p><a:p><a:pPr algn="ctr"/><a:r><a:rPr lang="fr-CA" dirty="1" sz="1200"><a:solidFill><a:schemeClr val="tx2"/></a:solidFill><a:latin typeface="Sun Life Sans" panose="020B0504030304030303" pitchFamily="34" charset="0"/></a:rPr><a:t>PROGRAM</a:t></a:r></a:p></p:txBody></p:sp></p:grpSp><p:sp><p:nvSpPr><p:cNvPr id="23" name="Rectangle 22"/><p:cNvSpPr/><p:nvPr/></p:nvSpPr><p:spPr><a:xfrm><a:off x="3849332" y="1445991"/><a:ext cx="3296740" cy="327171"/></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400"><a:solidFill><a:schemeClr val="tx2"/></a:solidFill><a:latin typeface="Sun Life Sans" panose="020B0504030304030303" pitchFamily="34" charset="0"/></a:rPr><a:t>ADVANCED DESIGNATIONS</a:t></a:r></a:p></p:txBody></p:sp><p:cxnSp><p:nvCxnSpPr><p:cNvPr id="25" name="Straight Connector 24"/><p:cNvCxnSpPr><a:stCxn id="3" idx="3"/><a:endCxn id="18" idx="1"/></p:cNvCxnSpPr><p:nvPr/></p:nvCxnSpPr><p:spPr><a:xfrm><a:off x="2929631" y="2423058"/><a:ext cx="919701" cy="0"/></a:xfrm><a:prstGeom prst="line"><a:avLst/></a:prstGeom></p:spPr><p:style><a:lnRef idx="2"><a:schemeClr val="accent4"/></a:lnRef><a:fillRef idx="0"><a:schemeClr val="accent4"/></a:fillRef><a:effectRef idx="1"><a:schemeClr val="accent4"/></a:effectRef><a:fontRef idx="minor"><a:schemeClr val="tx1"/></a:fontRef></p:style></p:cxnSp><p:cxnSp><p:nvCxnSpPr><p:cNvPr id="26" name="Straight Connector 25"/><p:cNvCxnSpPr><a:endCxn id="21" idx="1"/></p:cNvCxnSpPr><p:nvPr/></p:nvCxnSpPr><p:spPr><a:xfrm><a:off x="5109332" y="2423058"/><a:ext cx="776740" cy="0"/></a:xfrm><a:prstGeom prst="line"><a:avLst/></a:prstGeom></p:spPr><p:style><a:lnRef idx="2"><a:schemeClr val="accent4"/></a:lnRef><a:fillRef idx="0"><a:schemeClr val="accent4"/></a:fillRef><a:effectRef idx="1"><a:schemeClr val="accent4"/></a:effectRef><a:fontRef idx="minor"><a:schemeClr val="tx1"/></a:fontRef></p:style></p:cxnSp><p:sp><p:nvSpPr><p:cNvPr id="28" name="Rectangle 27"/><p:cNvSpPr/><p:nvPr/></p:nvSpPr><p:spPr><a:xfrm rot="16200000"><a:off x="227655" y="2876360"/><a:ext cx="2484000" cy="327171"/></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400"><a:solidFill><a:schemeClr val="tx2"/></a:solidFill><a:latin typeface="Sun Life Sans" panose="020B0504030304030303" pitchFamily="34" charset="0"/></a:rPr><a:t>LICENSING – CAREER ENTRY</a:t></a:r></a:p></p:txBody></p:sp><p:sp><p:nvSpPr><p:cNvPr id="29" name="Rectangle 28"/><p:cNvSpPr/><p:nvPr/></p:nvSpPr><p:spPr><a:xfrm><a:off x="1669631" y="3109502"/><a:ext cx="1260000" cy="612000"/></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100" b="1"><a:solidFill><a:schemeClr val="tx2"/></a:solidFill><a:latin typeface="Sun Life Sans" panose="020B0504030304030303" pitchFamily="34" charset="0"/></a:rPr><a:t>Financial planning fundamentals</a:t></a:r></a:p><a:p><a:pPr algn="ctr"/><a:r><a:rPr lang="fr-CA" dirty="1" sz="900"><a:solidFill><a:schemeClr val="tx2"/></a:solidFill><a:latin typeface="Sun Life Sans" panose="020B0504030304030303" pitchFamily="34" charset="0"/></a:rPr><a:t>12 Modules</a:t></a:r></a:p><a:p><a:pPr algn="ctr"/><a:r><a:rPr lang="fr-CA" dirty="1" sz="900"><a:solidFill><a:schemeClr val="tx2"/></a:solidFill><a:latin typeface="Sun Life Sans" panose="020B0504030304030303" pitchFamily="34" charset="0"/></a:rPr><a:t>Core curriculum</a:t></a:r></a:p></p:txBody></p:sp><p:sp><p:nvSpPr><p:cNvPr id="30" name="Rectangle 29"/><p:cNvSpPr/><p:nvPr/></p:nvSpPr><p:spPr><a:xfrm><a:off x="3845689" y="3109502"/><a:ext cx="1260000" cy="612000"/></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100" b="1"><a:solidFill><a:schemeClr val="tx2"/></a:solidFill><a:latin typeface="Sun Life Sans" panose="020B0504030304030303" pitchFamily="34" charset="0"/></a:rPr><a:t>Financial planning fundamentals</a:t></a:r></a:p><a:p><a:pPr algn="ctr"/><a:r><a:rPr lang="fr-CA" dirty="1" sz="900"><a:solidFill><a:schemeClr val="tx2"/></a:solidFill><a:latin typeface="Sun Life Sans" panose="020B0504030304030303" pitchFamily="34" charset="0"/></a:rPr><a:t>12 Modules</a:t></a:r></a:p><a:p><a:pPr algn="ctr"/><a:r><a:rPr lang="fr-CA" dirty="1" sz="900"><a:solidFill><a:schemeClr val="tx2"/></a:solidFill><a:latin typeface="Sun Life Sans" panose="020B0504030304030303" pitchFamily="34" charset="0"/></a:rPr><a:t>Core curriculum</a:t></a:r></a:p></p:txBody></p:sp><p:sp><p:nvSpPr><p:cNvPr id="31" name="Rectangle 30"/><p:cNvSpPr/><p:nvPr/></p:nvSpPr><p:spPr><a:xfrm><a:off x="5892094" y="3109502"/><a:ext cx="1260000" cy="612000"/></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100" b="1"><a:solidFill><a:schemeClr val="tx2"/></a:solidFill><a:latin typeface="Sun Life Sans" panose="020B0504030304030303" pitchFamily="34" charset="0"/></a:rPr><a:t>Financial planning fundamentals</a:t></a:r></a:p><a:p><a:pPr algn="ctr"/><a:r><a:rPr lang="fr-CA" dirty="1" sz="900"><a:solidFill><a:schemeClr val="tx2"/></a:solidFill><a:latin typeface="Sun Life Sans" panose="020B0504030304030303" pitchFamily="34" charset="0"/></a:rPr><a:t>12 Modules</a:t></a:r></a:p><a:p><a:pPr algn="ctr"/><a:r><a:rPr lang="fr-CA" dirty="1" sz="900"><a:solidFill><a:schemeClr val="tx2"/></a:solidFill><a:latin typeface="Sun Life Sans" panose="020B0504030304030303" pitchFamily="34" charset="0"/></a:rPr><a:t>Core curriculum</a:t></a:r></a:p></p:txBody></p:sp><p:sp><p:nvSpPr><p:cNvPr id="32" name="Rectangle 31"/><p:cNvSpPr/><p:nvPr/></p:nvSpPr><p:spPr><a:xfrm><a:off x="3845689" y="3771998"/><a:ext cx="1260000" cy="504000"/></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100" b="1"><a:solidFill><a:schemeClr val="tx2"/></a:solidFill><a:latin typeface="Sun Life Sans" panose="020B0504030304030303" pitchFamily="34" charset="0"/></a:rPr><a:t>Advanced curriculum</a:t></a:r></a:p><a:p><a:pPr algn="ctr"/><a:r><a:rPr lang="fr-CA" dirty="1" sz="900"><a:solidFill><a:schemeClr val="tx2"/></a:solidFill><a:latin typeface="Sun Life Sans" panose="020B0504030304030303" pitchFamily="34" charset="0"/></a:rPr><a:t>1 course</a:t></a:r></a:p></p:txBody></p:sp><p:sp><p:nvSpPr><p:cNvPr id="33" name="Rectangle 32"/><p:cNvSpPr/><p:nvPr/></p:nvSpPr><p:spPr><a:xfrm><a:off x="5886072" y="3771998"/><a:ext cx="1260000" cy="504000"/></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100" b="1"><a:solidFill><a:schemeClr val="tx2"/></a:solidFill><a:latin typeface="Sun Life Sans" panose="020B0504030304030303" pitchFamily="34" charset="0"/></a:rPr><a:t>CLU core curriculum</a:t></a:r></a:p><a:p><a:pPr algn="ctr"/><a:r><a:rPr lang="fr-CA" dirty="1" sz="900"><a:solidFill><a:schemeClr val="tx2"/></a:solidFill><a:latin typeface="Sun Life Sans" panose="020B0504030304030303" pitchFamily="34" charset="0"/></a:rPr><a:t>1 course</a:t></a:r></a:p></p:txBody></p:sp><p:sp><p:nvSpPr><p:cNvPr id="34" name="Rectangle 33"/><p:cNvSpPr/><p:nvPr/></p:nvSpPr><p:spPr><a:xfrm><a:off x="1669631" y="3769235"/><a:ext cx="1260000" cy="504000"/></a:xfrm><a:prstGeom prst="rect"><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000" b="1"><a:solidFill><a:schemeClr val="bg1"/></a:solidFill><a:latin typeface="Sun Life Sans" panose="020B0504030304030303" pitchFamily="34" charset="0"/></a:rPr><a:t>QAFP Bridge to CFP</a:t></a:r></a:p><a:p><a:pPr algn="ctr"/><a:r><a:rPr lang="fr-CA" dirty="1" sz="900"><a:solidFill><a:schemeClr val="bg1"/></a:solidFill><a:latin typeface="Sun Life Sans" panose="020B0504030304030303" pitchFamily="34" charset="0"/></a:rPr><a:t>1 course</a:t></a:r></a:p><a:p><a:pPr algn="ctr"/><a:r><a:rPr lang="fr-CA" dirty="1" sz="900"><a:solidFill><a:schemeClr val="bg1"/></a:solidFill><a:latin typeface="Sun Life Sans" panose="020B0504030304030303" pitchFamily="34" charset="0"/></a:rPr><a:t>Advanced curriculum</a:t></a:r></a:p></p:txBody></p:sp><p:sp><p:nvSpPr><p:cNvPr id="35" name="Rectangle 34"/><p:cNvSpPr/><p:nvPr/></p:nvSpPr><p:spPr><a:xfrm><a:off x="3845689" y="4326494"/><a:ext cx="1260000" cy="504000"/></a:xfrm><a:prstGeom prst="rect"><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000" b="1"><a:solidFill><a:schemeClr val="bg1"/></a:solidFill><a:latin typeface="Sun Life Sans" panose="020B0504030304030303" pitchFamily="34" charset="0"/></a:rPr><a:t>CFP Bridge to CLU</a:t></a:r></a:p><a:p><a:pPr algn="ctr"/><a:r><a:rPr lang="fr-CA" dirty="1" sz="900"><a:solidFill><a:schemeClr val="bg1"/></a:solidFill><a:latin typeface="Sun Life Sans" panose="020B0504030304030303" pitchFamily="34" charset="0"/></a:rPr><a:t>CLU 3 core courses</a:t></a:r></a:p></p:txBody></p:sp><p:sp><p:nvSpPr><p:cNvPr id="36" name="Rectangle 35"/><p:cNvSpPr/><p:nvPr/></p:nvSpPr><p:spPr><a:xfrm><a:off x="5886072" y="4326494"/><a:ext cx="1260000" cy="668444"/></a:xfrm><a:prstGeom prst="rect"><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 sz="1000" b="1"><a:solidFill><a:schemeClr val="bg1"/></a:solidFill><a:latin typeface="Sun Life Sans" panose="020B0504030304030303" pitchFamily="34" charset="0"/></a:rPr><a:t>CLU Bridge to CFP</a:t></a:r></a:p><a:p><a:pPr algn="ctr"/><a:r><a:rPr lang="fr-CA" dirty="1" sz="900"><a:solidFill><a:schemeClr val="bg1"/></a:solidFill><a:latin typeface="Sun Life Sans" panose="020B0504030304030303" pitchFamily="34" charset="0"/></a:rPr><a:t>Exemptions:</a:t></a:r></a:p><a:p><a:pPr algn="ctr"/><a:r><a:rPr lang="fr-CA" dirty="1" sz="900"><a:solidFill><a:schemeClr val="bg1"/></a:solidFill><a:latin typeface="Sun Life Sans" panose="020B0504030304030303" pitchFamily="34" charset="0"/></a:rPr><a:t>Core curriculum and advanced curriculum</a:t></a:r></a:p></p:txBody></p:sp></p:spTree><p:custDataLst><p:tags r:id="rId1"/></p:custDataLst><p:extLst><p:ext uri="{BB962C8B-B14F-4D97-AF65-F5344CB8AC3E}"><p14:creationId xmlns:p14="http://schemas.microsoft.com/office/powerpoint/2010/main" val="1148579353"/></p:ext></p:extLst></p:cSld><p:clrMapOvr><a:masterClrMapping/></p:clrMapOvr></p:sld>
</file>

<file path=ppt/slides/slide3.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8" name="Picture 7"/><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1502292" y="-245327"/><a:ext cx="8731405" cy="5820937"/></a:xfrm><a:prstGeom prst="rect"><a:avLst/></a:prstGeom></p:spPr></p:pic><p:sp><p:nvSpPr><p:cNvPr id="12" name="Oval 11"/><p:cNvSpPr/><p:nvPr/></p:nvSpPr><p:spPr><a:xfrm><a:off x="-1536353" y="-957279"/><a:ext cx="6778659" cy="6778659"/></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290281" y="1718979"/><a:ext cx="5793546" cy="1323439"/></a:xfrm><a:prstGeom prst="rect"><a:avLst/></a:prstGeom><a:noFill/></p:spPr><p:txBody><a:bodyPr wrap="square" rtlCol="0"><a:spAutoFit/></a:bodyPr><a:lstStyle/><a:p><a:r><a:rPr lang="fr-CA" dirty="1" sz="4000"><a:solidFill><a:srgbClr val="003946"/></a:solidFill><a:latin typeface="Sun Life Sans" panose="020B0504030304030303" pitchFamily="34" charset="0"/></a:rPr><a:t>Qu’espérez-</a:t></a:r><a:r><a:rPr lang="fr-CA" dirty="1" sz="4000"><a:solidFill><a:srgbClr val="003946"/></a:solidFill><a:latin typeface="Sun Life Sans" panose="020B0504030304030303" pitchFamily="34" charset="0"/></a:rPr><a:t> </a:t></a:r></a:p><a:rPr lang="fr-CA" dirty="1" sz="4000"><a:solidFill><a:srgbClr val="003946"/></a:solidFill><a:latin typeface="Sun Life Sans" panose="020B0504030304030303" pitchFamily="34" charset="0"/></a:rPr><a:t> </a:t></a:r></a:p><a:rPr lang="fr-CA" dirty="1" sz="4000"><a:solidFill><a:srgbClr val="003946"/></a:solidFill><a:latin typeface="Sun Life Sans" panose="020B0504030304030303" pitchFamily="34" charset="0"/></a:rPr><a:t> </a:t></a:r></a:p><a:rPr lang="fr-CA" dirty="1" sz="4000"><a:solidFill><a:srgbClr val="003946"/></a:solidFill><a:latin typeface="Sun Life Sans" panose="020B0504030304030303" pitchFamily="34" charset="0"/></a:rPr><a:t> </a:t></a:r></a:p><a:rPr lang="fr-CA" dirty="1" sz="4000"><a:solidFill><a:srgbClr val="003946"/></a:solidFill><a:latin typeface="Sun Life Sans" panose="020B0504030304030303" pitchFamily="34" charset="0"/></a:rPr><a:t> </a:t></a:r></a:p><a:rPr lang="fr-CA" dirty="1" sz="4000"><a:solidFill><a:srgbClr val="003946"/></a:solidFill><a:latin typeface="Sun Life Sans" panose="020B0504030304030303" pitchFamily="34" charset="0"/></a:rPr><a:t> </a:t></a:r></a:p><a:p><a:r><a:rPr lang="fr-CA" dirty="1" sz="4000"><a:solidFill><a:srgbClr val="003946"/></a:solidFill><a:latin typeface="Sun Life Sans" panose="020B0504030304030303" pitchFamily="34" charset="0"/></a:rPr><a:t>vous</a:t></a:r></a:p></p:txBody></p:sp><p:sp><p:nvSpPr><p:cNvPr id="14" name="Title 5"><a:extLst><a:ext uri="{FF2B5EF4-FFF2-40B4-BE49-F238E27FC236}"><a16:creationId xmlns:a16="http://schemas.microsoft.com/office/drawing/2014/main" id="{42C97E06-D0D1-E049-A70E-3FBBC94AD452}"/></a:ext></a:extLst></p:cNvPr><p:cNvSpPr txBox="1"><a:spLocks/></p:cNvSpPr><p:nvPr/></p:nvSpPr><p:spPr><a:xfrm><a:off x="2096935" y="2210520"/><a:ext cx="7886700"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r><a:rPr lang="fr-CA" dirty="1" sz="5400"><a:solidFill><a:srgbClr val="EAAB00"/></a:solidFill><a:latin typeface="Sun Life Script" pitchFamily="2" charset="0"/></a:rPr><a:t>apprendre?</a:t></a:r></a:p></p:txBody></p:sp><p:sp><p:nvSpPr><p:cNvPr id="7" name="Oval 6"/><p:cNvSpPr/><p:nvPr/></p:nvSpPr><p:spPr><a:xfrm><a:off x="-1115593" y="-2058550"/><a:ext cx="6778659" cy="677865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Tree><p:custDataLst><p:tags r:id="rId1"/></p:custDataLst><p:extLst><p:ext uri="{BB962C8B-B14F-4D97-AF65-F5344CB8AC3E}"><p14:creationId xmlns:p14="http://schemas.microsoft.com/office/powerpoint/2010/main" val="704506794"/></p:ext></p:extLst></p:cSld><p:clrMapOvr><a:masterClrMapping/></p:clrMapOvr></p:sld>
</file>

<file path=ppt/slides/slide30.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41" name="Picture 40"/><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2178572" y="0"/><a:ext cx="7708495" cy="5138996"/></a:xfrm><a:prstGeom prst="rect"><a:avLst/></a:prstGeom></p:spPr></p:pic><p:sp><p:nvSpPr><p:cNvPr id="42" name="Oval 41"/><p:cNvSpPr/><p:nvPr/></p:nvSpPr><p:spPr><a:xfrm><a:off x="-823564" y="-1092200"/><a:ext cx="7678940"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43" name="Oval 42"/><p:cNvSpPr/><p:nvPr/></p:nvSpPr><p:spPr><a:xfrm><a:off x="-1858566" y="-2046198"/><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8" name="Oval 7"/><p:cNvSpPr/><p:nvPr/></p:nvSpPr><p:spPr><a:xfrm><a:off x="8316324" y="534549"/><a:ext cx="4074406" cy="4074404"/></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2" name="TextBox 11"/><p:cNvSpPr txBox="1"/><p:nvPr/></p:nvSpPr><p:spPr><a:xfrm flipH="1"><a:off x="458146" y="1010374"/><a:ext cx="8693146" cy="553998"/></a:xfrm><a:prstGeom prst="rect"><a:avLst/></a:prstGeom><a:noFill/></p:spPr><p:txBody><a:bodyPr wrap="square" rtlCol="0"><a:spAutoFit/></a:bodyPr><a:lstStyle/><a:p><a:r><a:rPr lang="fr-CA" dirty="1" sz="3000" b="1"><a:solidFill><a:schemeClr val="tx2"/></a:solidFill><a:latin typeface="Sun Life Sans" panose="020B0504030304030303" pitchFamily="34" charset="0"/></a:rPr><a:t>Exigence d’études postsecondaires</a:t></a:r><a:r><a:rPr lang="fr-CA" dirty="1" sz="3000" b="1"><a:solidFill><a:schemeClr val="tx2"/></a:solidFill><a:latin typeface="Sun Life Sans" panose="020B0504030304030303" pitchFamily="34" charset="0"/></a:rPr><a:t> </a:t></a:r></a:p></a:r></a:p></a:r></a:p></a:r></a:p></a:r></a:p></a:r></a:p></p:txBody></p:sp><p:sp><p:nvSpPr><p:cNvPr id="2" name="TextBox 1"/><p:cNvSpPr txBox="1"/><p:nvPr/></p:nvSpPr><p:spPr><a:xfrm><a:off x="1441048" y="4745365"/><a:ext cx="2404641" cy="300082"/></a:xfrm><a:prstGeom prst="rect"><a:avLst/></a:prstGeom><a:solidFill><a:srgbClr val="FFFFFF"/></a:solidFill></p:spPr><p:txBody><a:bodyPr wrap="square" rtlCol="0"><a:spAutoFit/></a:bodyPr><a:lstStyle/><a:p><a:endParaRPr lang="en-CA" sz="1350" dirty="0"/></a:p></p:txBody></p:sp><p:sp><p:nvSpPr><p:cNvPr id="9" name="TextBox 8"><a:extLst><a:ext uri="{FF2B5EF4-FFF2-40B4-BE49-F238E27FC236}"><a16:creationId xmlns:a16="http://schemas.microsoft.com/office/drawing/2014/main" id="{EFFAC51D-686C-6149-B1B3-36925C5CAAAF}"/></a:ext></a:extLst></p:cNvPr><p:cNvSpPr txBox="1"/><p:nvPr/></p:nvSpPr><p:spPr><a:xfrm><a:off x="405262" y="246579"/><a:ext cx="4703244" cy="707886"/></a:xfrm><a:prstGeom prst="rect"><a:avLst/></a:prstGeom><a:noFill/></p:spPr><p:txBody><a:bodyPr wrap="square" rtlCol="0"><a:spAutoFit/></a:bodyPr><a:lstStyle/><a:p><a:r><a:rPr lang="fr-CA" dirty="1" sz="4000"><a:solidFill><a:srgbClr val="003946"/></a:solidFill><a:latin typeface="Sun Life Sans" panose="02000503000000020004" pitchFamily="2" charset="77"/></a:rPr><a:t>Where to</a:t></a:r></a:p></p:txBody></p:sp><p:sp><p:nvSpPr><p:cNvPr id="10" name="TextBox 9"/><p:cNvSpPr txBox="1"/><p:nvPr/></p:nvSpPr><p:spPr><a:xfrm><a:off x="2756884" y="185023"/><a:ext cx="3588026" cy="830997"/></a:xfrm><a:prstGeom prst="rect"><a:avLst/></a:prstGeom><a:noFill/></p:spPr><p:txBody><a:bodyPr wrap="square" rtlCol="0"><a:spAutoFit/></a:bodyPr><a:lstStyle/><a:p><a:r><a:rPr lang="fr-CA" dirty="1" sz="4800"><a:solidFill><a:srgbClr val="EAAB00"/></a:solidFill><a:latin typeface="Sun Life Script" pitchFamily="2" charset="0"/></a:rPr><a:t>start?</a:t></a:r></a:p></p:txBody></p:sp><p:sp><p:nvSpPr><p:cNvPr id="6" name="TextBox 5"/><p:cNvSpPr txBox="1"/><p:nvPr/></p:nvSpPr><p:spPr><a:xfrm><a:off x="1568741" y="2107423"/><a:ext cx="4404221" cy="1077218"/></a:xfrm><a:prstGeom prst="rect"><a:avLst/></a:prstGeom><a:noFill/></p:spPr><p:txBody><a:bodyPr wrap="square" rtlCol="0"><a:spAutoFit/></a:bodyPr><a:lstStyle/><a:p><a:r><a:rPr lang="fr-CA" dirty="1" sz="1600"><a:solidFill><a:schemeClr val="tx2"/></a:solidFill><a:latin typeface="Sun Life Sans" panose="020B0504030304030303" pitchFamily="34" charset="0"/></a:rPr><a:t>QAFP professionals and CFP professionals already certified on or before </a:t></a:r><a:br><a:rPr lang="fr-CA" dirty="1" sz="1600"><a:solidFill><a:schemeClr val="tx2"/></a:solidFill><a:latin typeface="Sun Life Sans" panose="020B0504030304030303" pitchFamily="34" charset="0"/></a:rPr></a:br><a:r><a:rPr lang="fr-CA" dirty="1" b="1" sz="1600"><a:solidFill><a:schemeClr val="tx2"/></a:solidFill><a:latin typeface="Sun Life Sans" panose="020B0504030304030303" pitchFamily="34" charset="0"/></a:rPr><a:t>March 31, 2022, </a:t></a:r><a:r><a:rPr lang="fr-CA" dirty="1" sz="1600"><a:solidFill><a:schemeClr val="tx2"/></a:solidFill><a:latin typeface="Sun Life Sans" panose="020B0504030304030303" pitchFamily="34" charset="0"/></a:rPr><a:t>are exempt from the post-secondary education requirements.</a:t></a:r></a:p></p:txBody></p:sp><p:pic><p:nvPicPr><p:cNvPr id="11" name="Picture 10"/><p:cNvPicPr><a:picLocks noChangeAspect="1"/></p:cNvPicPr><p:nvPr/></p:nvPicPr><p:blipFill><a:blip r:embed="rId5" cstate="screen"><a:extLst><a:ext uri="{28A0092B-C50C-407E-A947-70E740481C1C}"><a14:useLocalDpi xmlns:a14="http://schemas.microsoft.com/office/drawing/2010/main" val="0"/></a:ext></a:extLst></a:blip><a:stretch><a:fillRect/></a:stretch></p:blipFill><p:spPr><a:xfrm><a:off x="948142" y="2293124"/><a:ext cx="503674" cy="503674"/></a:xfrm><a:prstGeom prst="rect"><a:avLst/></a:prstGeom></p:spPr></p:pic></p:spTree><p:custDataLst><p:tags r:id="rId1"/></p:custDataLst><p:extLst><p:ext uri="{BB962C8B-B14F-4D97-AF65-F5344CB8AC3E}"><p14:creationId xmlns:p14="http://schemas.microsoft.com/office/powerpoint/2010/main" val="2652112547"/></p:ext></p:extLst></p:cSld><p:clrMapOvr><a:masterClrMapping/></p:clrMapOvr></p:sld>
</file>

<file path=ppt/slides/slide31.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41" name="Picture 40"/><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2178572" y="0"/><a:ext cx="7708495" cy="5138996"/></a:xfrm><a:prstGeom prst="rect"><a:avLst/></a:prstGeom></p:spPr></p:pic><p:sp><p:nvSpPr><p:cNvPr id="42" name="Oval 41"/><p:cNvSpPr/><p:nvPr/></p:nvSpPr><p:spPr><a:xfrm><a:off x="-823564" y="-1092200"/><a:ext cx="7678940"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43" name="Oval 42"/><p:cNvSpPr/><p:nvPr/></p:nvSpPr><p:spPr><a:xfrm><a:off x="-1858566" y="-2046198"/><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8" name="Oval 7"/><p:cNvSpPr/><p:nvPr/></p:nvSpPr><p:spPr><a:xfrm><a:off x="8316324" y="534549"/><a:ext cx="4074406" cy="4074404"/></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2" name="TextBox 11"/><p:cNvSpPr txBox="1"/><p:nvPr/></p:nvSpPr><p:spPr><a:xfrm flipH="1"><a:off x="2385298" y="877576"/><a:ext cx="8693146" cy="553998"/></a:xfrm><a:prstGeom prst="rect"><a:avLst/></a:prstGeom><a:noFill/></p:spPr><p:txBody><a:bodyPr wrap="square" rtlCol="0"><a:spAutoFit/></a:bodyPr><a:lstStyle/><a:p><a:r><a:rPr lang="fr-CA" dirty="1" sz="3000" b="1"><a:solidFill><a:schemeClr val="tx2"/></a:solidFill><a:latin typeface="Sun Life Sans" panose="020B0504030304030303" pitchFamily="34" charset="0"/></a:rPr><a:t>Équivalence</a:t></a:r></a:p></a:rPr><a:t>Where to</a:t></a:r></a:p></p:txBody></p:sp><p:sp><p:nvSpPr><p:cNvPr id="10" name="TextBox 9"/><p:cNvSpPr txBox="1"/><p:nvPr/></p:nvSpPr><p:spPr><a:xfrm><a:off x="2756884" y="185023"/><a:ext cx="3588026" cy="830997"/></a:xfrm><a:prstGeom prst="rect"><a:avLst/></a:prstGeom><a:noFill/></p:spPr><p:txBody><a:bodyPr wrap="square" rtlCol="0"><a:spAutoFit/></a:bodyPr><a:lstStyle/><a:p><a:r><a:rPr lang="fr-CA" dirty="1" sz="4800"><a:solidFill><a:srgbClr val="EAAB00"/></a:solidFill><a:latin typeface="Sun Life Script" pitchFamily="2" charset="0"/></a:rPr><a:t>start?</a:t></a:r></a:p></p:txBody></p:sp><p:sp><p:nvSpPr><p:cNvPr id="6" name="TextBox 5"/><p:cNvSpPr txBox="1"/><p:nvPr/></p:nvSpPr><p:spPr><a:xfrm><a:off x="280837" y="1631574"/><a:ext cx="5390121" cy="2277547"/></a:xfrm><a:prstGeom prst="rect"><a:avLst/></a:prstGeom><a:noFill/></p:spPr><p:txBody><a:bodyPr wrap="square" rtlCol="0"><a:spAutoFit/></a:bodyPr><a:lstStyle/><a:p><a:endParaRPr lang="en-US" sz="1400" dirty="0"><a:solidFill><a:schemeClr val="tx2"/></a:solidFill><a:latin typeface="Sun Life Sans" panose="020B0504030304030303" pitchFamily="34" charset="0"/></a:endParaRPr></a:p><a:p><a:r><a:rPr lang="fr-CA" dirty="1" sz="1400"><a:solidFill><a:schemeClr val="tx2"/></a:solidFill><a:latin typeface="Sun Life Sans" panose="020B0504030304030303" pitchFamily="34" charset="0"/></a:rPr><a:t>For information on CFP or QAFP equivalencies and exemptions, please visit FP Canada website: </a:t></a:r><a:r><a:rPr lang="fr-CA" dirty="1" sz="1400"><a:solidFill><a:schemeClr val="tx2"/></a:solidFill><a:latin typeface="Sun Life Sans" panose="020B0504030304030303" pitchFamily="34" charset="0"/><a:hlinkClick r:id="rId5"/></a:rPr><a:t>https://fpcanada.ca/students-and-candidates/education-exemptions</a:t></a:r><a:r><a:rPr lang="fr-CA" dirty="1" sz="1400"><a:solidFill><a:schemeClr val="tx2"/></a:solidFill><a:latin typeface="Sun Life Sans" panose="020B0504030304030303" pitchFamily="34" charset="0"/></a:rPr><a:t> </a:t></a:r></a:p><a:p><a:endParaRPr lang="en-US" sz="1400" dirty="0"><a:solidFill><a:schemeClr val="tx2"/></a:solidFill><a:latin typeface="Sun Life Sans" panose="020B0504030304030303" pitchFamily="34" charset="0"/></a:endParaRPr></a:p><a:p><a:r><a:rPr lang="fr-CA" dirty="1" sz="1400"><a:solidFill><a:schemeClr val="tx2"/></a:solidFill><a:latin typeface="Sun Life Sans" panose="020B0504030304030303" pitchFamily="34" charset="0"/></a:rPr><a:t>For information on CLU education equivalencies and exemptions, please visit the Advocis website: </a:t></a:r><a:r><a:rPr lang="fr-CA" dirty="1" sz="1400"><a:solidFill><a:schemeClr val="tx2"/></a:solidFill><a:latin typeface="Sun Life Sans" panose="020B0504030304030303" pitchFamily="34" charset="0"/><a:hlinkClick r:id="rId6"/></a:rPr><a:t>https://myadvocis.ca/prior-learning-exemptions-and-equivalencies/</a:t></a:r><a:r><a:rPr lang="fr-CA" dirty="1" sz="1400"><a:solidFill><a:schemeClr val="tx2"/></a:solidFill><a:latin typeface="Sun Life Sans" panose="020B0504030304030303" pitchFamily="34" charset="0"/></a:rPr><a:t> </a:t></a:r></a:p><a:p><a:endParaRPr lang="en-CA" sz="1600" dirty="0"><a:solidFill><a:schemeClr val="tx2"/></a:solidFill><a:latin typeface="Sun Life Sans" panose="020B0504030304030303" pitchFamily="34" charset="0"/></a:endParaRPr></a:p></p:txBody></p:sp></p:spTree><p:custDataLst><p:tags r:id="rId1"/></p:custDataLst><p:extLst><p:ext uri="{BB962C8B-B14F-4D97-AF65-F5344CB8AC3E}"><p14:creationId xmlns:p14="http://schemas.microsoft.com/office/powerpoint/2010/main" val="3982628652"/></p:ext></p:extLst></p:cSld><p:clrMapOvr><a:masterClrMapping/></p:clrMapOvr></p:sld>
</file>

<file path=ppt/slides/slide32.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30" name="Oval 29"/><p:cNvSpPr/><p:nvPr/></p:nvSpPr><p:spPr><a:xfrm><a:off x="2844658"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pic><p:nvPicPr><p:cNvPr id="15" name="Picture 14"/><p:cNvPicPr><a:picLocks noChangeAspect="1"/></p:cNvPicPr><p:nvPr/></p:nvPicPr><p:blipFill><a:blip r:embed="rId4" cstate="screen"><a:extLst><a:ext uri="{28A0092B-C50C-407E-A947-70E740481C1C}"><a14:useLocalDpi xmlns:a14="http://schemas.microsoft.com/office/drawing/2010/main" val="0"/></a:ext></a:extLst></a:blip><a:stretch><a:fillRect/></a:stretch></p:blipFill><p:spPr><a:xfrm><a:off x="-1124237" y="0"/><a:ext cx="5202828" cy="5202828"/></a:xfrm><a:prstGeom prst="rect"><a:avLst/></a:prstGeom></p:spPr></p:pic><p:sp><p:nvSpPr><p:cNvPr id="11" name="Oval 10"/><p:cNvSpPr/><p:nvPr/></p:nvSpPr><p:spPr><a:xfrm><a:off x="2294692"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1788707" y="-1841417"/><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8" name="TextBox 7"/><p:cNvSpPr txBox="1"/><p:nvPr/></p:nvSpPr><p:spPr><a:xfrm><a:off x="3322342" y="200784"/><a:ext cx="4503617" cy="646331"/></a:xfrm><a:prstGeom prst="rect"><a:avLst/></a:prstGeom><a:noFill/></p:spPr><p:txBody><a:bodyPr wrap="square" rtlCol="0"><a:spAutoFit/></a:bodyPr><a:lstStyle/><a:p><a:r><a:rPr lang="fr-CA" dirty="1" sz="3600"><a:solidFill><a:srgbClr val="003946"/></a:solidFill><a:latin typeface="Sun Life Sans" panose="020B0504030304030303" pitchFamily="34" charset="0"/></a:rPr><a:t>Remboursements</a:t></a:r></a:p></a:rPr><a:t>Advisors located outside Quebec:</a:t></a:r></a:p><a:p><a:pPr marL="285750" lvl="0" indent="-285750"><a:buFont typeface="Arial" panose="020B0604020202020204" pitchFamily="34" charset="0"/><a:buChar char="•"/></a:pPr><a:r><a:rPr lang="fr-CA" dirty="1"><a:solidFill><a:schemeClr val="tx2"/></a:solidFill><a:latin typeface="Sun Life Sans" panose="020B0504030304030303" pitchFamily="34" charset="0"/></a:rPr><a:t>CLU $3500</a:t></a:r></a:p><a:p><a:pPr marL="285750" lvl="0" indent="-285750"><a:buFont typeface="Arial" panose="020B0604020202020204" pitchFamily="34" charset="0"/><a:buChar char="•"/></a:pPr><a:r><a:rPr lang="fr-CA" dirty="1"><a:solidFill><a:schemeClr val="tx2"/></a:solidFill><a:latin typeface="Sun Life Sans" panose="020B0504030304030303" pitchFamily="34" charset="0"/></a:rPr><a:t>CFP $3500</a:t></a:r></a:p><a:p><a:pPr marL="285750" lvl="0" indent="-285750"><a:buFont typeface="Arial" panose="020B0604020202020204" pitchFamily="34" charset="0"/><a:buChar char="•"/></a:pPr><a:r><a:rPr lang="fr-CA" dirty="1"><a:solidFill><a:schemeClr val="tx2"/></a:solidFill><a:latin typeface="Sun Life Sans" panose="020B0504030304030303" pitchFamily="34" charset="0"/></a:rPr><a:t>QAFP $2000</a:t></a:r></a:p></p:txBody></p:sp><p:pic><p:nvPicPr><p:cNvPr id="18" name="Picture 17"/><p:cNvPicPr><a:picLocks noChangeAspect="1"/></p:cNvPicPr><p:nvPr/></p:nvPicPr><p:blipFill><a:blip r:embed="rId5" cstate="screen"><a:extLst><a:ext uri="{28A0092B-C50C-407E-A947-70E740481C1C}"><a14:useLocalDpi xmlns:a14="http://schemas.microsoft.com/office/drawing/2010/main" val="0"/></a:ext></a:extLst></a:blip><a:stretch><a:fillRect/></a:stretch></p:blipFill><p:spPr><a:xfrm><a:off x="3424654" y="1395413"/><a:ext cx="503674" cy="503674"/></a:xfrm><a:prstGeom prst="rect"><a:avLst/></a:prstGeom></p:spPr></p:pic><p:pic><p:nvPicPr><p:cNvPr id="20" name="Picture 19"/><p:cNvPicPr><a:picLocks noChangeAspect="1"/></p:cNvPicPr><p:nvPr/></p:nvPicPr><p:blipFill><a:blip r:embed="rId5" cstate="screen"><a:extLst><a:ext uri="{28A0092B-C50C-407E-A947-70E740481C1C}"><a14:useLocalDpi xmlns:a14="http://schemas.microsoft.com/office/drawing/2010/main" val="0"/></a:ext></a:extLst></a:blip><a:stretch><a:fillRect/></a:stretch></p:blipFill><p:spPr><a:xfrm><a:off x="3501759" y="3331916"/><a:ext cx="503674" cy="503674"/></a:xfrm><a:prstGeom prst="rect"><a:avLst/></a:prstGeom></p:spPr></p:pic><p:sp><p:nvSpPr><p:cNvPr id="19" name="TextBox 18"/><p:cNvSpPr txBox="1"/><p:nvPr/></p:nvSpPr><p:spPr><a:xfrm><a:off x="4014491" y="3398437"/><a:ext cx="5036768" cy="923330"/></a:xfrm><a:prstGeom prst="rect"><a:avLst/></a:prstGeom><a:noFill/></p:spPr><p:txBody><a:bodyPr wrap="square" rtlCol="0"><a:spAutoFit/></a:bodyPr><a:lstStyle/><a:p><a:pPr lvl="0"/><a:r><a:rPr lang="fr-CA" dirty="1"><a:solidFill><a:schemeClr val="tx2"/></a:solidFill><a:latin typeface="Sun Life Sans" panose="020B0504030304030303" pitchFamily="34" charset="0"/></a:rPr><a:t>Advisors located in Quebec:</a:t></a:r></a:p><a:p><a:pPr marL="285750" lvl="0" indent="-285750"><a:buFont typeface="Arial" panose="020B0604020202020204" pitchFamily="34" charset="0"/><a:buChar char="•"/></a:pPr><a:r><a:rPr lang="fr-CA" dirty="1"><a:solidFill><a:schemeClr val="tx2"/></a:solidFill><a:latin typeface="Sun Life Sans" panose="020B0504030304030303" pitchFamily="34" charset="0"/></a:rPr><a:t>CLU $3000</a:t></a:r><a:r><a:rPr lang="fr-CA" dirty="1"><a:solidFill><a:schemeClr val="tx2"/></a:solidFill><a:latin typeface="Sun Life Sans" panose="020B0504030304030303" pitchFamily="34" charset="0"/></a:rPr><a:t> </a:t></a:r></a:p><a:p><a:pPr marL="285750" lvl="0" indent="-285750"><a:buFont typeface="Arial" panose="020B0604020202020204" pitchFamily="34" charset="0"/><a:buChar char="•"/></a:pPr><a:r><a:rPr lang="fr-CA" dirty="1"><a:solidFill><a:schemeClr val="tx2"/></a:solidFill><a:latin typeface="Sun Life Sans" panose="020B0504030304030303" pitchFamily="34" charset="0"/></a:rPr><a:t>F. Pl.</a:t></a:r><a:r><a:rPr lang="fr-CA" dirty="1"><a:solidFill><a:schemeClr val="tx2"/></a:solidFill><a:latin typeface="Sun Life Sans" panose="020B0504030304030303" pitchFamily="34" charset="0"/></a:rPr><a:t> </a:t></a:r><a:r><a:rPr lang="fr-CA" dirty="1"><a:solidFill><a:schemeClr val="tx2"/></a:solidFill><a:latin typeface="Sun Life Sans" panose="020B0504030304030303" pitchFamily="34" charset="0"/></a:rPr><a:t>$5000</a:t></a:r></a:p></p:txBody></p:sp></p:spTree><p:custDataLst><p:tags r:id="rId1"/></p:custDataLst><p:extLst><p:ext uri="{BB962C8B-B14F-4D97-AF65-F5344CB8AC3E}"><p14:creationId xmlns:p14="http://schemas.microsoft.com/office/powerpoint/2010/main" val="2520688085"/></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33.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1944776" y="-663462"/><a:ext cx="11111204" cy="7417320"/></a:xfrm><a:prstGeom prst="rect"><a:avLst/></a:prstGeom></p:spPr></p:pic><p:sp><p:nvSpPr><p:cNvPr id="7" name="Oval 6"/><p:cNvSpPr/><p:nvPr/></p:nvSpPr><p:spPr><a:xfrm><a:off x="4646693" y="-256500"/><a:ext cx="5400000" cy="54000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5" name="Oval 14"/><p:cNvSpPr/><p:nvPr/></p:nvSpPr><p:spPr><a:xfrm><a:off x="4418092" y="-556591"/><a:ext cx="5288749" cy="528874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4801360" y="1774539"/><a:ext cx="3986506" cy="769441"/></a:xfrm><a:prstGeom prst="rect"><a:avLst/></a:prstGeom><a:noFill/></p:spPr><p:txBody><a:bodyPr wrap="square" rtlCol="0"><a:spAutoFit/></a:bodyPr><a:lstStyle/><a:p><a:r><a:rPr lang="fr-CA" dirty="1" sz="4400"><a:solidFill><a:srgbClr val="003946"/></a:solidFill><a:latin typeface="Sun Life Sans" panose="020B0504030304030303" pitchFamily="34" charset="0"/></a:rPr><a:t>d’accompagnement</a:t></a:r></a:p></p:txBody></p:sp><p:sp><p:nvSpPr><p:cNvPr id="14" name="Title 5"><a:extLst><a:ext uri="{FF2B5EF4-FFF2-40B4-BE49-F238E27FC236}"><a16:creationId xmlns:a16="http://schemas.microsoft.com/office/drawing/2014/main" id="{42C97E06-D0D1-E049-A70E-3FBBC94AD452}"/></a:ext></a:extLst></p:cNvPr><p:cNvSpPr txBox="1"><a:spLocks/></p:cNvSpPr><p:nvPr/></p:nvSpPr><p:spPr><a:xfrm><a:off x="5848850" y="2443500"/><a:ext cx="4047272"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r><a:rPr lang="fr-CA" dirty="1" sz="4800"><a:solidFill><a:srgbClr val="EAAB00"/></a:solidFill><a:latin typeface="Sun Life Script" pitchFamily="2" charset="0"/></a:rPr><a:t>Titres</a:t></a:r></a:p></a:r></a:p></a:r></a:p></a:r></a:p></a:r></a:p></a:r></a:p></p:txBody></p:sp></p:spTree><p:custDataLst><p:tags r:id="rId1"/></p:custDataLst><p:extLst><p:ext uri="{BB962C8B-B14F-4D97-AF65-F5344CB8AC3E}"><p14:creationId xmlns:p14="http://schemas.microsoft.com/office/powerpoint/2010/main" val="1980405617"/></p:ext></p:extLst></p:cSld><p:clrMapOvr><a:masterClrMapping/></p:clrMapOvr></p:sld>
</file>

<file path=ppt/slides/slide34.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1346060" y="127795"/><a:ext cx="4220450" cy="707886"/></a:xfrm><a:prstGeom prst="rect"><a:avLst/></a:prstGeom><a:noFill/></p:spPr><p:txBody><a:bodyPr wrap="square" rtlCol="0"><a:spAutoFit/></a:bodyPr><a:lstStyle/><a:p><a:r><a:rPr lang="fr-CA" dirty="1" sz="4000"><a:solidFill><a:srgbClr val="003946"/></a:solidFill><a:latin typeface="Sun Life Sans" panose="02000503000000020004" pitchFamily="2" charset="77"/></a:rPr><a:t>d’accompagnement</a:t></a:r></a:p></p:txBody></p:sp><p:sp><p:nvSpPr><p:cNvPr id="15" name="TextBox 14"/><p:cNvSpPr txBox="1"/><p:nvPr/></p:nvSpPr><p:spPr><a:xfrm><a:off x="4572000" y="548739"/><a:ext cx="3588026" cy="830997"/></a:xfrm><a:prstGeom prst="rect"><a:avLst/></a:prstGeom><a:noFill/></p:spPr><p:txBody><a:bodyPr wrap="square" rtlCol="0"><a:spAutoFit/></a:bodyPr><a:lstStyle/><a:p><a:r><a:rPr lang="fr-CA" dirty="1" sz="4800"><a:solidFill><a:srgbClr val="EAAB00"/></a:solidFill><a:latin typeface="Sun Life Script" pitchFamily="2" charset="0"/></a:rPr><a:t>Titres</a:t></a:r></a:p></a:r></a:p></a:r></a:p></a:r></a:p></a:r></a:p></a:r></a:p></p:txBody></p:sp><p:sp><p:nvSpPr><p:cNvPr id="5" name="TextBox 4"/><p:cNvSpPr txBox="1"/><p:nvPr/></p:nvSpPr><p:spPr><a:xfrm><a:off x="810714" y="4622860"/><a:ext cx="9144000" cy="369332"/></a:xfrm><a:prstGeom prst="rect"><a:avLst/></a:prstGeom><a:noFill/></p:spPr><p:txBody><a:bodyPr wrap="square" rtlCol="0"><a:spAutoFit/></a:bodyPr><a:lstStyle/><a:p><a:pPr fontAlgn="base"/><a:r><a:rPr lang="fr-CA" dirty="1" sz="900"><a:latin typeface="Sun Life Sans" panose="020B0504030304030303" pitchFamily="34" charset="0"/></a:rPr><a:t>* Le titre de FEA n’est pas accepté par les organismes de réglementation québécois. Ce titre ne peut pas être utilisé au Québec pour les conseillers autorisés.</a:t></a:r></a:p><a:p><a:r><a:rPr lang="fr-CA" dirty="1" sz="900"><a:latin typeface="Sun Life Sans" panose="020B0504030304030303" pitchFamily="34" charset="0"/><a:cs typeface="Arial" panose="020B0604020202020204" pitchFamily="34" charset="0"/></a:rPr><a:t>* Le titre de TEP n’est pas accepté par les organismes de réglementation québécois. Ce titre ne peut pas être utilisé au Québec pour les conseillers autorisés.</a:t></a:r></a:p></p:txBody></p:sp><p:sp><p:nvSpPr><p:cNvPr id="19" name="Rounded Rectangle 18"/><p:cNvSpPr/><p:nvPr/></p:nvSpPr><p:spPr><a:xfrm><a:off x="605968" y="2014123"/><a:ext cx="3258350" cy="1244084"/></a:xfrm><a:prstGeom prst="roundRect"><a:avLst/></a:prstGeom><a:solidFill><a:srgbClr val="138179"/></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Conseiller en entreprise familiale*</a:t></a:r></a:p></p:txBody></p:sp><p:sp><p:nvSpPr><p:cNvPr id="20" name="Rounded Rectangle 19"/><p:cNvSpPr/><p:nvPr/></p:nvSpPr><p:spPr><a:xfrm><a:off x="5292930" y="2014123"/><a:ext cx="3258000" cy="1245600"/></a:xfrm><a:prstGeom prst="roundRect"><a:avLst/></a:prstGeom><a:solidFill><a:srgbClr val="138179"/></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Trust and Estate Practitioner (TEP)**</a:t></a:r></a:p></p:txBody></p:sp><p:pic><p:nvPicPr><p:cNvPr id="21" name="Picture 20"/><p:cNvPicPr><a:picLocks noChangeAspect="1"/></p:cNvPicPr><p:nvPr/></p:nvPicPr><p:blipFill><a:blip r:embed="rId4" cstate="screen"><a:extLst><a:ext uri="{28A0092B-C50C-407E-A947-70E740481C1C}"><a14:useLocalDpi xmlns:a14="http://schemas.microsoft.com/office/drawing/2010/main" val="0"/></a:ext></a:extLst></a:blip><a:stretch><a:fillRect/></a:stretch></p:blipFill><p:spPr><a:xfrm><a:off x="6472144" y="1454231"/><a:ext cx="899571" cy="900000"/></a:xfrm><a:prstGeom prst="rect"><a:avLst/></a:prstGeom></p:spPr></p:pic><p:pic><p:nvPicPr><p:cNvPr id="22" name="Picture 21"/><p:cNvPicPr><a:picLocks noChangeAspect="1"/></p:cNvPicPr><p:nvPr/></p:nvPicPr><p:blipFill><a:blip r:embed="rId5" cstate="screen"><a:extLst><a:ext uri="{28A0092B-C50C-407E-A947-70E740481C1C}"><a14:useLocalDpi xmlns:a14="http://schemas.microsoft.com/office/drawing/2010/main" val="0"/></a:ext></a:extLst></a:blip><a:stretch><a:fillRect/></a:stretch></p:blipFill><p:spPr><a:xfrm><a:off x="1785143" y="1454231"/><a:ext cx="900000" cy="900000"/></a:xfrm><a:prstGeom prst="rect"><a:avLst/></a:prstGeom></p:spPr></p:pic></p:spTree><p:custDataLst><p:tags r:id="rId1"/></p:custDataLst><p:extLst><p:ext uri="{BB962C8B-B14F-4D97-AF65-F5344CB8AC3E}"><p14:creationId xmlns:p14="http://schemas.microsoft.com/office/powerpoint/2010/main" val="1806571544"/></p:ext></p:extLst></p:cSld><p:clrMapOvr><a:masterClrMapping/></p:clrMapOvr></p:sld>
</file>

<file path=ppt/slides/slide35.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9" name="TextBox 18"><a:extLst><a:ext uri="{FF2B5EF4-FFF2-40B4-BE49-F238E27FC236}"><a16:creationId xmlns:a16="http://schemas.microsoft.com/office/drawing/2014/main" id="{01DE9704-546F-6444-936B-5500656EDCC3}"/></a:ext></a:extLst></p:cNvPr><p:cNvSpPr txBox="1"/><p:nvPr/></p:nvSpPr><p:spPr><a:xfrm><a:off x="4785017" y="1945197"/><a:ext cx="3207054"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Qu’est-ce que c’est?</a:t></a:r></a:p></a:r></a:p></a:r></a:p></a:r></a:p></a:r></a:p></a:r></a:p></p:txBody></p:sp><p:sp><p:nvSpPr><p:cNvPr id="20" name="TextBox 19"><a:extLst><a:ext uri="{FF2B5EF4-FFF2-40B4-BE49-F238E27FC236}"><a16:creationId xmlns:a16="http://schemas.microsoft.com/office/drawing/2014/main" id="{01DE9704-546F-6444-936B-5500656EDCC3}"/></a:ext></a:extLst></p:cNvPr><p:cNvSpPr txBox="1"/><p:nvPr/></p:nvSpPr><p:spPr><a:xfrm><a:off x="1176877" y="3152605"/><a:ext cx="7216281" cy="1323439"/></a:xfrm><a:prstGeom prst="rect"><a:avLst/></a:prstGeom><a:noFill/></p:spPr><p:txBody><a:bodyPr wrap="square" numCol="1" spcCol="457200" rtlCol="0"><a:spAutoFit/></a:bodyPr><a:lstStyle/><a:p><a:r><a:rPr lang="fr-CA" dirty="1" sz="1600"><a:solidFill><a:schemeClr val="tx2"/></a:solidFill><a:latin typeface="Sun Life Sans" panose="020B0504030304030303" pitchFamily="34" charset="0"/></a:rPr><a:t>A family enterprise advisor is trained to lead a team of multi disciplinary advisors as the central voice to understand and address the needs of the Family enterprise.</a:t></a:r><a:r><a:rPr lang="fr-CA" dirty="1" sz="1600"><a:solidFill><a:schemeClr val="tx2"/></a:solidFill><a:latin typeface="Sun Life Sans" panose="020B0504030304030303" pitchFamily="34" charset="0"/></a:rPr><a:t> </a:t></a:r><a:r><a:rPr lang="fr-CA" dirty="1" sz="1600"><a:solidFill><a:schemeClr val="tx2"/></a:solidFill><a:latin typeface="Sun Life Sans" panose="020B0504030304030303" pitchFamily="34" charset="0"/></a:rPr><a:t>An FEA learns to speak the language of the family enterprise and to understand and address the unique challenges faced by families, their business, and their relationships.</a:t></a:r></a:p></p:txBody></p:sp><p:sp><p:nvSpPr><p:cNvPr id="11" name="TextBox 10"><a:extLst><a:ext uri="{FF2B5EF4-FFF2-40B4-BE49-F238E27FC236}"><a16:creationId xmlns:a16="http://schemas.microsoft.com/office/drawing/2014/main" id="{EFFAC51D-686C-6149-B1B3-36925C5CAAAF}"/></a:ext></a:extLst></p:cNvPr><p:cNvSpPr txBox="1"/><p:nvPr/></p:nvSpPr><p:spPr><a:xfrm><a:off x="1346060" y="127795"/><a:ext cx="4220450" cy="707886"/></a:xfrm><a:prstGeom prst="rect"><a:avLst/></a:prstGeom><a:noFill/></p:spPr><p:txBody><a:bodyPr wrap="square" rtlCol="0"><a:spAutoFit/></a:bodyPr><a:lstStyle/><a:p><a:r><a:rPr lang="fr-CA" dirty="1" sz="4000"><a:solidFill><a:srgbClr val="003946"/></a:solidFill><a:latin typeface="Sun Life Sans" panose="02000503000000020004" pitchFamily="2" charset="77"/></a:rPr><a:t>Accompanying</a:t></a:r></a:p></p:txBody></p:sp><p:sp><p:nvSpPr><p:cNvPr id="12" name="TextBox 11"/><p:cNvSpPr txBox="1"/><p:nvPr/></p:nvSpPr><p:spPr><a:xfrm><a:off x="4572000" y="548739"/><a:ext cx="3588026" cy="830997"/></a:xfrm><a:prstGeom prst="rect"><a:avLst/></a:prstGeom><a:noFill/></p:spPr><p:txBody><a:bodyPr wrap="square" rtlCol="0"><a:spAutoFit/></a:bodyPr><a:lstStyle/><a:p><a:r><a:rPr lang="fr-CA" dirty="1" sz="4800"><a:solidFill><a:srgbClr val="EAAB00"/></a:solidFill><a:latin typeface="Sun Life Script" pitchFamily="2" charset="0"/></a:rPr><a:t>titres professionnels</a:t></a:r></a:p></p:txBody></p:sp><p:sp><p:nvSpPr><p:cNvPr id="13" name="Rounded Rectangle 12"/><p:cNvSpPr/><p:nvPr/></p:nvSpPr><p:spPr><a:xfrm><a:off x="1119453" y="1605089"/><a:ext cx="3258350" cy="1244084"/></a:xfrm><a:prstGeom prst="roundRect"><a:avLst/></a:prstGeom><a:solidFill><a:srgbClr val="138179"/></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Conseiller en entreprise familiale*</a:t></a:r></a:p></p:txBody></p:sp><p:pic><p:nvPicPr><p:cNvPr id="16" name="Picture 15"/><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298628" y="1045197"/><a:ext cx="900000" cy="900000"/></a:xfrm><a:prstGeom prst="rect"><a:avLst/></a:prstGeom></p:spPr></p:pic></p:spTree><p:custDataLst><p:tags r:id="rId1"/></p:custDataLst><p:extLst><p:ext uri="{BB962C8B-B14F-4D97-AF65-F5344CB8AC3E}"><p14:creationId xmlns:p14="http://schemas.microsoft.com/office/powerpoint/2010/main" val="1379938944"/></p:ext></p:extLst></p:cSld><p:clrMapOvr><a:masterClrMapping/></p:clrMapOvr></p:sld>
</file>

<file path=ppt/slides/slide36.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9" name="TextBox 18"><a:extLst><a:ext uri="{FF2B5EF4-FFF2-40B4-BE49-F238E27FC236}"><a16:creationId xmlns:a16="http://schemas.microsoft.com/office/drawing/2014/main" id="{01DE9704-546F-6444-936B-5500656EDCC3}"/></a:ext></a:extLst></p:cNvPr><p:cNvSpPr txBox="1"/><p:nvPr/></p:nvSpPr><p:spPr><a:xfrm><a:off x="4785016" y="1945197"/><a:ext cx="3812445"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Comment obtenir ce titre?</a:t></a:r></a:p></a:p></a:p></a:p></a:p></a:p></p:txBody></p:sp><p:sp><p:nvSpPr><p:cNvPr id="20" name="TextBox 19"><a:extLst><a:ext uri="{FF2B5EF4-FFF2-40B4-BE49-F238E27FC236}"><a16:creationId xmlns:a16="http://schemas.microsoft.com/office/drawing/2014/main" id="{01DE9704-546F-6444-936B-5500656EDCC3}"/></a:ext></a:extLst></p:cNvPr><p:cNvSpPr txBox="1"/><p:nvPr/></p:nvSpPr><p:spPr><a:xfrm><a:off x="1591802" y="2978174"/><a:ext cx="5960396" cy="1815882"/></a:xfrm><a:prstGeom prst="rect"><a:avLst/></a:prstGeom><a:noFill/></p:spPr><p:txBody><a:bodyPr wrap="square" numCol="1" spcCol="457200" rtlCol="0"><a:spAutoFit/><a:p><a:pPr marL="171450" indent="-171450"><a:buFont typeface="Arial" panose="020B0604020202020204" pitchFamily="34" charset="0"/><a:buChar char="•"/></a:pPr><a:r><a:rPr lang="fr-CA" dirty="1" sz="1600"><a:solidFill><a:schemeClr val="tx2"/></a:solidFill><a:latin typeface="Sun Life Sans" panose="020B0504030304030303" pitchFamily="34" charset="0"/></a:rPr><a:t>Stratégie d’entreprise familiale</a:t></a:r></a:p></a:rPr><a:t>Continuity Planning</a:t></a:r></a:p><a:p><a:pPr marL="171450" indent="-171450"><a:buFont typeface="Arial" panose="020B0604020202020204" pitchFamily="34" charset="0"/><a:buChar char="•"/></a:pPr><a:r><a:rPr lang="fr-CA" dirty="1" sz="1600"><a:solidFill><a:schemeClr val="tx2"/></a:solidFill><a:latin typeface="Sun Life Sans" panose="020B0504030304030303" pitchFamily="34" charset="0"/></a:rPr><a:t>Knowledge Integration and Application (capstone project)</a:t></a:r></a:p></a:p></p:txBody></p:sp><p:sp><p:nvSpPr><p:cNvPr id="11" name="TextBox 10"><a:extLst><a:ext uri="{FF2B5EF4-FFF2-40B4-BE49-F238E27FC236}"><a16:creationId xmlns:a16="http://schemas.microsoft.com/office/drawing/2014/main" id="{EFFAC51D-686C-6149-B1B3-36925C5CAAAF}"/></a:ext></a:extLst></p:cNvPr><p:cNvSpPr txBox="1"/><p:nvPr/></p:nvSpPr><p:spPr><a:xfrm><a:off x="1346060" y="127795"/><a:ext cx="4220450" cy="707886"/></a:xfrm><a:prstGeom prst="rect"><a:avLst/></a:prstGeom><a:noFill/></p:spPr><p:txBody><a:bodyPr wrap="square" rtlCol="0"><a:spAutoFit/></a:bodyPr><a:lstStyle/></a:p></p:txBody></p:sp><p:sp><p:nvSpPr><p:cNvPr id="12" name="TextBox 11"/><p:cNvSpPr txBox="1"/><p:nvPr/></p:nvSpPr><p:spPr><a:xfrm><a:off x="4572000" y="548739"/><a:ext cx="3588026" cy="830997"/></a:xfrm><a:prstGeom prst="rect"><a:avLst/></a:prstGeom><a:noFill/></p:spPr><p:txBody><a:bodyPr wrap="square" rtlCol="0"><a:spAutoFit/></a:bodyPr><a:lstStyle/></a:t></a:r></a:p></p:txBody></p:sp><p:sp><p:nvSpPr><p:cNvPr id="13" name="Rounded Rectangle 12"/><p:cNvSpPr/><p:nvPr/></p:nvSpPr><p:spPr><a:xfrm><a:off x="1119453" y="1605089"/><a:ext cx="3258350" cy="1244084"/></a:xfrm><a:prstGeom prst="roundRect"><a:avLst/></a:prstGeom><a:solidFill><a:srgbClr val="138179"/></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Conseiller en entreprise familiale*</a:t></a:r></a:p></p:txBody></p:sp><p:pic><p:nvPicPr><p:cNvPr id="16" name="Picture 15"/><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298628" y="1045197"/><a:ext cx="900000" cy="900000"/></a:xfrm><a:prstGeom prst="rect"><a:avLst/></a:prstGeom></p:spPr></p:pic></p:spTree><p:custDataLst><p:tags r:id="rId1"/></p:custDataLst><p:extLst><p:ext uri="{BB962C8B-B14F-4D97-AF65-F5344CB8AC3E}"><p14:creationId xmlns:p14="http://schemas.microsoft.com/office/powerpoint/2010/main" val="3130943748"/></p:ext></p:extLst></p:cSld><p:clrMapOvr><a:masterClrMapping/></p:clrMapOvr></p:sld>
</file>

<file path=ppt/slides/slide37.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8" name="Picture 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1905803" y="-122133"/><a:ext cx="7908965" cy="5258620"/></a:xfrm><a:prstGeom prst="rect"><a:avLst/></a:prstGeom></p:spPr></p:pic><p:sp><p:nvSpPr><p:cNvPr id="12" name="Oval 11"/><p:cNvSpPr/><p:nvPr/></p:nvSpPr><p:spPr><a:xfrm><a:off x="4166776" y="-991569"/><a:ext cx="6778659" cy="6778659"/></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4659332" y="1382097"/><a:ext cx="5793546" cy="1015663"/></a:xfrm><a:prstGeom prst="rect"><a:avLst/></a:prstGeom><a:noFill/></p:spPr><p:txBody><a:bodyPr wrap="square" rtlCol="0"><a:spAutoFit/></a:bodyPr><a:lstStyle/><a:p><a:r><a:rPr lang="fr-CA" dirty="1" sz="6000"><a:solidFill><a:srgbClr val="003946"/></a:solidFill><a:latin typeface="Sun Life Sans" panose="020B0504030304030303" pitchFamily="34" charset="0"/></a:rPr><a:t>Commentaires directement</a:t></a:r></a:p></a:p></a:p></a:p></a:p></a:p></p:txBody></p:sp><p:sp><p:nvSpPr><p:cNvPr id="7" name="Oval 6"/><p:cNvSpPr/><p:nvPr/></p:nvSpPr><p:spPr><a:xfrm><a:off x="4095203" y="-957279"/><a:ext cx="6064734" cy="6064734"/></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9" name="TextBox 8"/><p:cNvSpPr txBox="1"/><p:nvPr/></p:nvSpPr><p:spPr><a:xfrm><a:off x="6672561" y="2201968"/><a:ext cx="4272874" cy="923330"/></a:xfrm><a:prstGeom prst="rect"><a:avLst/></a:prstGeom><a:noFill/></p:spPr><p:txBody><a:bodyPr wrap="square" rtlCol="0"><a:spAutoFit/></a:bodyPr><a:lstStyle/><a:p><a:r><a:rPr lang="fr-CA" dirty="1" sz="5400"><a:solidFill><a:srgbClr val="EAAB00"/></a:solidFill><a:latin typeface="Sun Life Script" pitchFamily="2" charset="0"/></a:rPr><a:t>field</a:t></a:r></a:p></p:txBody></p:sp></p:spTree><p:custDataLst><p:tags r:id="rId1"/></p:custDataLst><p:extLst><p:ext uri="{BB962C8B-B14F-4D97-AF65-F5344CB8AC3E}"><p14:creationId xmlns:p14="http://schemas.microsoft.com/office/powerpoint/2010/main" val="348639104"/></p:ext></p:extLst></p:cSld><p:clrMapOvr><a:masterClrMapping/></p:clrMapOvr></p:sld>
</file>

<file path=ppt/slides/slide38.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9" name="TextBox 18"><a:extLst><a:ext uri="{FF2B5EF4-FFF2-40B4-BE49-F238E27FC236}"><a16:creationId xmlns:a16="http://schemas.microsoft.com/office/drawing/2014/main" id="{01DE9704-546F-6444-936B-5500656EDCC3}"/></a:ext></a:extLst></p:cNvPr><p:cNvSpPr txBox="1"/><p:nvPr/></p:nvSpPr><p:spPr><a:xfrm><a:off x="4785017" y="1945197"/><a:ext cx="3207054"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Qu’est-ce que c’est?</a:t></a:r></a:p></a:r></a:p></a:r></a:p></a:r></a:p></a:r></a:p></a:r></a:p></p:txBody></p:sp><p:sp><p:nvSpPr><p:cNvPr id="20" name="TextBox 19"><a:extLst><a:ext uri="{FF2B5EF4-FFF2-40B4-BE49-F238E27FC236}"><a16:creationId xmlns:a16="http://schemas.microsoft.com/office/drawing/2014/main" id="{01DE9704-546F-6444-936B-5500656EDCC3}"/></a:ext></a:extLst></p:cNvPr><p:cNvSpPr txBox="1"/><p:nvPr/></p:nvSpPr><p:spPr><a:xfrm><a:off x="1176877" y="3152605"/><a:ext cx="7216281" cy="1077218"/></a:xfrm><a:prstGeom prst="rect"><a:avLst/></a:prstGeom><a:noFill/></p:spPr><p:txBody><a:bodyPr wrap="square" numCol="1" spcCol="457200" rtlCol="0"><a:spAutoFit/></a:bodyPr><a:lstStyle/><a:p><a:r><a:rPr lang="fr-CA" dirty="1" sz="1600"><a:solidFill><a:schemeClr val="tx2"/></a:solidFill><a:latin typeface="Sun Life Sans" panose="020B0504030304030303" pitchFamily="34" charset="0"/></a:rPr><a:t>The TEP designation demonstrates to clients and employers that you have an advanced understanding of the trust and estates field and that you take a proactive approach to being at the forefront of the latest developments in the industry.</a:t></a:r></a:p></p:txBody></p:sp><p:sp><p:nvSpPr><p:cNvPr id="11" name="TextBox 10"><a:extLst><a:ext uri="{FF2B5EF4-FFF2-40B4-BE49-F238E27FC236}"><a16:creationId xmlns:a16="http://schemas.microsoft.com/office/drawing/2014/main" id="{EFFAC51D-686C-6149-B1B3-36925C5CAAAF}"/></a:ext></a:extLst></p:cNvPr><p:cNvSpPr txBox="1"/><p:nvPr/></p:nvSpPr><p:spPr><a:xfrm><a:off x="1346060" y="127795"/><a:ext cx="4220450" cy="707886"/></a:xfrm><a:prstGeom prst="rect"><a:avLst/></a:prstGeom><a:noFill/></p:spPr><p:txBody><a:bodyPr wrap="square" rtlCol="0"><a:spAutoFit/></a:bodyPr><a:lstStyle/><a:p><a:r><a:rPr lang="fr-CA" dirty="1" sz="4000"><a:solidFill><a:srgbClr val="003946"/></a:solidFill><a:latin typeface="Sun Life Sans" panose="02000503000000020004" pitchFamily="2" charset="77"/></a:rPr><a:t>Accompanying</a:t></a:r></a:p></p:txBody></p:sp><p:sp><p:nvSpPr><p:cNvPr id="12" name="TextBox 11"/><p:cNvSpPr txBox="1"/><p:nvPr/></p:nvSpPr><p:spPr><a:xfrm><a:off x="4572000" y="548739"/><a:ext cx="3588026" cy="830997"/></a:xfrm><a:prstGeom prst="rect"><a:avLst/></a:prstGeom><a:noFill/></p:spPr><p:txBody><a:bodyPr wrap="square" rtlCol="0"><a:spAutoFit/></a:bodyPr><a:lstStyle/><a:p><a:r><a:rPr lang="fr-CA" dirty="1" sz="4800"><a:solidFill><a:srgbClr val="EAAB00"/></a:solidFill><a:latin typeface="Sun Life Script" pitchFamily="2" charset="0"/></a:rPr><a:t>titres professionnels</a:t></a:r></a:p></p:txBody></p:sp><p:sp><p:nvSpPr><p:cNvPr id="13" name="Rounded Rectangle 12"/><p:cNvSpPr/><p:nvPr/></p:nvSpPr><p:spPr><a:xfrm><a:off x="1119453" y="1605089"/><a:ext cx="3258350" cy="1244084"/></a:xfrm><a:prstGeom prst="roundRect"><a:avLst/></a:prstGeom><a:solidFill><a:srgbClr val="138179"/></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Trust and Estate Practitioner (TEP)**</a:t></a:r></a:p></p:txBody></p:sp><p:pic><p:nvPicPr><p:cNvPr id="16" name="Picture 15"/><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298842" y="1045197"/><a:ext cx="899571" cy="900000"/></a:xfrm><a:prstGeom prst="rect"><a:avLst/></a:prstGeom></p:spPr></p:pic></p:spTree><p:custDataLst><p:tags r:id="rId1"/></p:custDataLst><p:extLst><p:ext uri="{BB962C8B-B14F-4D97-AF65-F5344CB8AC3E}"><p14:creationId xmlns:p14="http://schemas.microsoft.com/office/powerpoint/2010/main" val="3612394865"/></p:ext></p:extLst></p:cSld><p:clrMapOvr><a:masterClrMapping/></p:clrMapOvr></p:sld>
</file>

<file path=ppt/slides/slide39.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7" name="Rectangle 26"/><p:cNvSpPr/><p:nvPr/></p:nvSpPr><p:spPr><a:xfrm><a:off x="6722452" y="2896387"/><a:ext cx="2160000" cy="2238542"/></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2" name="Rectangle 1"/><p:cNvSpPr/><p:nvPr/></p:nvSpPr><p:spPr><a:xfrm><a:off x="2401878" y="2902495"/><a:ext cx="2160000" cy="2238542"/></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1" name="TextBox 10"><a:extLst><a:ext uri="{FF2B5EF4-FFF2-40B4-BE49-F238E27FC236}"><a16:creationId xmlns:a16="http://schemas.microsoft.com/office/drawing/2014/main" id="{EFFAC51D-686C-6149-B1B3-36925C5CAAAF}"/></a:ext></a:extLst></p:cNvPr><p:cNvSpPr txBox="1"/><p:nvPr/></p:nvSpPr><p:spPr><a:xfrm><a:off x="1346060" y="127795"/><a:ext cx="4220450" cy="707886"/></a:xfrm><a:prstGeom prst="rect"><a:avLst/></a:prstGeom><a:noFill/></p:spPr><p:txBody><a:bodyPr wrap="square" rtlCol="0"><a:spAutoFit/></a:bodyPr><a:lstStyle/><a:p><a:r><a:rPr lang="fr-CA" dirty="1" sz="4000"><a:solidFill><a:srgbClr val="003946"/></a:solidFill><a:latin typeface="Sun Life Sans" panose="02000503000000020004" pitchFamily="2" charset="77"/></a:rPr><a:t>d’accompagnement</a:t></a:r></a:p></p:txBody></p:sp><p:sp><p:nvSpPr><p:cNvPr id="12" name="TextBox 11"/><p:cNvSpPr txBox="1"/><p:nvPr/></p:nvSpPr><p:spPr><a:xfrm><a:off x="4572000" y="548739"/><a:ext cx="3588026" cy="830997"/></a:xfrm><a:prstGeom prst="rect"><a:avLst/></a:prstGeom><a:noFill/></p:spPr><p:txBody><a:bodyPr wrap="square" rtlCol="0"><a:spAutoFit/></a:bodyPr><a:lstStyle/><a:p><a:r><a:rPr lang="fr-CA" dirty="1" sz="4800"><a:solidFill><a:srgbClr val="EAAB00"/></a:solidFill><a:latin typeface="Sun Life Script" pitchFamily="2" charset="0"/></a:rPr><a:t>Titres</a:t></a:r></a:p></a:r></a:p></a:r></a:p></a:r></a:p></a:r></a:p></a:r></a:p></p:txBody></p:sp><p:sp><p:nvSpPr><p:cNvPr id="13" name="Rounded Rectangle 12"/><p:cNvSpPr/><p:nvPr/></p:nvSpPr><p:spPr><a:xfrm><a:off x="605968" y="1225804"/><a:ext cx="3258350" cy="1244084"/></a:xfrm><a:prstGeom prst="roundRect"><a:avLst/></a:prstGeom><a:solidFill><a:srgbClr val="138179"/></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Trust and Estate Practitioner (TEP)**</a:t></a:r></a:p></p:txBody></p:sp><p:pic><p:nvPicPr><p:cNvPr id="16" name="Picture 15"/><p:cNvPicPr><a:picLocks noChangeAspect="1"/></p:cNvPicPr><p:nvPr/></p:nvPicPr><p:blipFill><a:blip r:embed="rId4" cstate="screen"><a:extLst><a:ext uri="{28A0092B-C50C-407E-A947-70E740481C1C}"><a14:useLocalDpi xmlns:a14="http://schemas.microsoft.com/office/drawing/2010/main" val="0"/></a:ext></a:extLst></a:blip><a:stretch><a:fillRect/></a:stretch></p:blipFill><p:spPr><a:xfrm><a:off x="1785357" y="665912"/><a:ext cx="899571" cy="900000"/></a:xfrm><a:prstGeom prst="rect"><a:avLst/></a:prstGeom></p:spPr></p:pic><p:sp><p:nvSpPr><p:cNvPr id="10" name="Rectangle 9"/><p:cNvSpPr/><p:nvPr/></p:nvSpPr><p:spPr><a:xfrm><a:off x="241736" y="2596022"/><a:ext cx="8640000" cy="327171"/></a:xfrm><a:prstGeom prst="rect"><a:avLst/></a:prstGeom><a:solidFill><a:srgbClr val="FFCB05"/></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400"><a:solidFill><a:schemeClr val="tx2"/></a:solidFill><a:latin typeface="Sun Life Sans" panose="020B0504030304030303" pitchFamily="34" charset="0"/></a:rPr><a:t>PROGRAM / ROUTE CHOICES</a:t></a:r></a:p></p:txBody></p:sp><p:sp><p:nvSpPr><p:cNvPr id="15" name="TextBox 14"><a:extLst><a:ext uri="{FF2B5EF4-FFF2-40B4-BE49-F238E27FC236}"><a16:creationId xmlns:a16="http://schemas.microsoft.com/office/drawing/2014/main" id="{01DE9704-546F-6444-936B-5500656EDCC3}"/></a:ext></a:extLst></p:cNvPr><p:cNvSpPr txBox="1"/><p:nvPr/></p:nvSpPr><p:spPr><a:xfrm><a:off x="4762485" y="1539070"/><a:ext cx="4034673"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Comment obtenir ce titre?</a:t></a:r></a:p></p:txBody></p:sp><p:sp><p:nvSpPr><p:cNvPr id="17" name="TextBox 16"><a:extLst><a:ext uri="{FF2B5EF4-FFF2-40B4-BE49-F238E27FC236}"><a16:creationId xmlns:a16="http://schemas.microsoft.com/office/drawing/2014/main" id="{01DE9704-546F-6444-936B-5500656EDCC3}"/></a:ext></a:extLst></p:cNvPr><p:cNvSpPr txBox="1"/><p:nvPr/></p:nvSpPr><p:spPr><a:xfrm><a:off x="236092" y="2904958"/><a:ext cx="1979577" cy="954107"/></a:xfrm><a:prstGeom prst="rect"><a:avLst/></a:prstGeom><a:noFill/></p:spPr><p:txBody><a:bodyPr wrap="square" numCol="1" spcCol="457200" rtlCol="0"><a:spAutoFit/></a:bodyPr><a:lstStyle/><a:p><a:pPr algn="ctr"/><a:r><a:rPr lang="fr-CA" dirty="1" sz="1400" b="1"><a:solidFill><a:schemeClr val="tx2"/></a:solidFill><a:latin typeface="Sun Life Sans" panose="020B0504030304030303" pitchFamily="34" charset="0"/></a:rPr><a:t>Certificate in Estate and Trust Administration (CETA)</a:t></a:r></a:p></p:txBody></p:sp><p:sp><p:nvSpPr><p:cNvPr id="18" name="TextBox 17"><a:extLst><a:ext uri="{FF2B5EF4-FFF2-40B4-BE49-F238E27FC236}"><a16:creationId xmlns:a16="http://schemas.microsoft.com/office/drawing/2014/main" id="{01DE9704-546F-6444-936B-5500656EDCC3}"/></a:ext></a:extLst></p:cNvPr><p:cNvSpPr txBox="1"/><p:nvPr/></p:nvSpPr><p:spPr><a:xfrm><a:off x="2458114" y="2931522"/><a:ext cx="1979577" cy="738664"/></a:xfrm><a:prstGeom prst="rect"><a:avLst/></a:prstGeom><a:noFill/></p:spPr><p:txBody><a:bodyPr wrap="square" numCol="1" spcCol="457200" rtlCol="0"><a:spAutoFit/></a:bodyPr><a:lstStyle/><a:p><a:pPr algn="ctr"/><a:r><a:rPr lang="fr-CA" dirty="1" sz="1400" b="1"><a:solidFill><a:schemeClr val="tx2"/></a:solidFill><a:latin typeface="Sun Life Sans" panose="020B0504030304030303" pitchFamily="34" charset="0"/></a:rPr><a:t>Assessment by Exam (Diploma Program)</a:t></a:r></a:p></p:txBody></p:sp><p:sp><p:nvSpPr><p:cNvPr id="21" name="TextBox 20"><a:extLst><a:ext uri="{FF2B5EF4-FFF2-40B4-BE49-F238E27FC236}"><a16:creationId xmlns:a16="http://schemas.microsoft.com/office/drawing/2014/main" id="{01DE9704-546F-6444-936B-5500656EDCC3}"/></a:ext></a:extLst></p:cNvPr><p:cNvSpPr txBox="1"/><p:nvPr/></p:nvSpPr><p:spPr><a:xfrm><a:off x="4680136" y="2931522"/><a:ext cx="1979577" cy="523220"/></a:xfrm><a:prstGeom prst="rect"><a:avLst/></a:prstGeom><a:noFill/></p:spPr><p:txBody><a:bodyPr wrap="square" numCol="1" spcCol="457200" rtlCol="0"><a:spAutoFit/></a:bodyPr><a:lstStyle/><a:p><a:pPr algn="ctr"/><a:r><a:rPr lang="fr-CA" dirty="1" sz="1400" b="1"><a:solidFill><a:schemeClr val="tx2"/></a:solidFill><a:latin typeface="Sun Life Sans" panose="020B0504030304030303" pitchFamily="34" charset="0"/></a:rPr><a:t>Assessment by Essay</a:t></a:r></a:p></p:txBody></p:sp><p:sp><p:nvSpPr><p:cNvPr id="22" name="TextBox 21"><a:extLst><a:ext uri="{FF2B5EF4-FFF2-40B4-BE49-F238E27FC236}"><a16:creationId xmlns:a16="http://schemas.microsoft.com/office/drawing/2014/main" id="{01DE9704-546F-6444-936B-5500656EDCC3}"/></a:ext></a:extLst></p:cNvPr><p:cNvSpPr txBox="1"/><p:nvPr/></p:nvSpPr><p:spPr><a:xfrm><a:off x="6902159" y="2931522"/><a:ext cx="1979577" cy="523220"/></a:xfrm><a:prstGeom prst="rect"><a:avLst/></a:prstGeom><a:noFill/></p:spPr><p:txBody><a:bodyPr wrap="square" numCol="1" spcCol="457200" rtlCol="0"><a:spAutoFit/></a:bodyPr><a:lstStyle/><a:p><a:pPr algn="ctr"/><a:r><a:rPr lang="fr-CA" dirty="1" sz="1400" b="1"><a:solidFill><a:schemeClr val="tx2"/></a:solidFill><a:latin typeface="Sun Life Sans" panose="020B0504030304030303" pitchFamily="34" charset="0"/></a:rPr><a:t>Assessment by Expertise</a:t></a:r></a:p></p:txBody></p:sp><p:sp><p:nvSpPr><p:cNvPr id="23" name="TextBox 22"><a:extLst><a:ext uri="{FF2B5EF4-FFF2-40B4-BE49-F238E27FC236}"><a16:creationId xmlns:a16="http://schemas.microsoft.com/office/drawing/2014/main" id="{01DE9704-546F-6444-936B-5500656EDCC3}"/></a:ext></a:extLst></p:cNvPr><p:cNvSpPr txBox="1"/><p:nvPr/></p:nvSpPr><p:spPr><a:xfrm><a:off x="158384" y="3880369"/><a:ext cx="2326415" cy="830997"/></a:xfrm><a:prstGeom prst="rect"><a:avLst/></a:prstGeom><a:noFill/></p:spPr><p:txBody><a:bodyPr wrap="square" numCol="1" spcCol="457200" rtlCol="0"><a:spAutoFit/></a:bodyPr><a:lstStyle/><a:p><a:pPr algn="ctr"/><a:r><a:rPr lang="fr-CA" dirty="1" sz="1200"><a:solidFill><a:schemeClr val="tx2"/></a:solidFill><a:latin typeface="Sun Life Sans" panose="020B0504030304030303" pitchFamily="34" charset="0"/></a:rPr><a:t>Comprehensive industry preferred standard of foundations delivering practical career development</a:t></a:r></a:p></p:txBody></p:sp><p:sp><p:nvSpPr><p:cNvPr id="24" name="TextBox 23"><a:extLst><a:ext uri="{FF2B5EF4-FFF2-40B4-BE49-F238E27FC236}"><a16:creationId xmlns:a16="http://schemas.microsoft.com/office/drawing/2014/main" id="{01DE9704-546F-6444-936B-5500656EDCC3}"/></a:ext></a:extLst></p:cNvPr><p:cNvSpPr txBox="1"/><p:nvPr/></p:nvSpPr><p:spPr><a:xfrm><a:off x="2293077" y="3880369"/><a:ext cx="2326415" cy="830997"/></a:xfrm><a:prstGeom prst="rect"><a:avLst/></a:prstGeom><a:noFill/></p:spPr><p:txBody><a:bodyPr wrap="square" numCol="1" spcCol="457200" rtlCol="0"><a:spAutoFit/></a:bodyPr><a:lstStyle/><a:p><a:pPr algn="ctr"/><a:r><a:rPr lang="fr-CA" dirty="1" sz="1200"><a:solidFill><a:schemeClr val="tx2"/></a:solidFill><a:latin typeface="Sun Life Sans" panose="020B0504030304030303" pitchFamily="34" charset="0"/></a:rPr><a:t>In-depth academic and professional expertise for aspiring or committed industry practitioners</a:t></a:r></a:p></p:txBody></p:sp><p:sp><p:nvSpPr><p:cNvPr id="28" name="TextBox 27"><a:extLst><a:ext uri="{FF2B5EF4-FFF2-40B4-BE49-F238E27FC236}"><a16:creationId xmlns:a16="http://schemas.microsoft.com/office/drawing/2014/main" id="{01DE9704-546F-6444-936B-5500656EDCC3}"/></a:ext></a:extLst></p:cNvPr><p:cNvSpPr txBox="1"/><p:nvPr/></p:nvSpPr><p:spPr><a:xfrm><a:off x="4506716" y="3880368"/><a:ext cx="2326415" cy="830997"/></a:xfrm><a:prstGeom prst="rect"><a:avLst/></a:prstGeom><a:noFill/></p:spPr><p:txBody><a:bodyPr wrap="square" numCol="1" spcCol="457200" rtlCol="0"><a:spAutoFit/></a:bodyPr><a:lstStyle/><a:p><a:pPr algn="ctr"/><a:r><a:rPr lang="fr-CA" dirty="1" sz="1200"><a:solidFill><a:schemeClr val="tx2"/></a:solidFill><a:latin typeface="Sun Life Sans" panose="020B0504030304030303" pitchFamily="34" charset="0"/></a:rPr><a:t>Candidates prove established post-designation, in-depth practice experience and knowledge</a:t></a:r></a:p></p:txBody></p:sp><p:sp><p:nvSpPr><p:cNvPr id="29" name="TextBox 28"><a:extLst><a:ext uri="{FF2B5EF4-FFF2-40B4-BE49-F238E27FC236}"><a16:creationId xmlns:a16="http://schemas.microsoft.com/office/drawing/2014/main" id="{01DE9704-546F-6444-936B-5500656EDCC3}"/></a:ext></a:extLst></p:cNvPr><p:cNvSpPr txBox="1"/><p:nvPr/></p:nvSpPr><p:spPr><a:xfrm><a:off x="6722021" y="3855369"/><a:ext cx="2159716" cy="1200329"/></a:xfrm><a:prstGeom prst="rect"><a:avLst/></a:prstGeom><a:noFill/></p:spPr><p:txBody><a:bodyPr wrap="square" numCol="1" spcCol="457200" rtlCol="0"><a:spAutoFit/></a:bodyPr><a:lstStyle/><a:p><a:pPr algn="ctr"/><a:r><a:rPr lang="fr-CA" dirty="1" sz="1200"><a:solidFill><a:schemeClr val="tx2"/></a:solidFill><a:latin typeface="Sun Life Sans" panose="020B0504030304030303" pitchFamily="34" charset="0"/></a:rPr><a:t>A peer refereed and scrutinized application process reserved for the most senior and experienced industry specialists</a:t></a:r></a:p></p:txBody></p:sp><p:cxnSp><p:nvCxnSpPr><p:cNvPr id="4" name="Straight Connector 3"/><p:cNvCxnSpPr/><p:nvPr/></p:nvCxnSpPr><p:spPr><a:xfrm><a:off x="257112" y="2902495"/><a:ext cx="0" cy="2241005"/></a:xfrm><a:prstGeom prst="line"><a:avLst/></a:prstGeom><a:effectLst/></p:spPr><p:style><a:lnRef idx="2"><a:schemeClr val="accent1"/></a:lnRef><a:fillRef idx="0"><a:schemeClr val="accent1"/></a:fillRef><a:effectRef idx="1"><a:schemeClr val="accent1"/></a:effectRef><a:fontRef idx="minor"><a:schemeClr val="tx1"/></a:fontRef></p:style></p:cxnSp></p:spTree><p:custDataLst><p:tags r:id="rId1"/></p:custDataLst><p:extLst><p:ext uri="{BB962C8B-B14F-4D97-AF65-F5344CB8AC3E}"><p14:creationId xmlns:p14="http://schemas.microsoft.com/office/powerpoint/2010/main" val="4123066044"/></p:ext></p:extLst></p:cSld><p:clrMapOvr><a:masterClrMapping/></p:clrMapOvr></p:sld>
</file>

<file path=ppt/slides/slide4.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TextBox 6"><a:extLst><a:ext uri="{FF2B5EF4-FFF2-40B4-BE49-F238E27FC236}"><a16:creationId xmlns:a16="http://schemas.microsoft.com/office/drawing/2014/main" id="{25968F19-4593-9A4E-995B-06EDE84DC81B}"/></a:ext></a:extLst></p:cNvPr><p:cNvSpPr txBox="1"/><p:nvPr/></p:nvSpPr><p:spPr><a:xfrm><a:off x="450667" y="518250"/><a:ext cx="6777319" cy="646331"/></a:xfrm><a:prstGeom prst="rect"><a:avLst/></a:prstGeom><a:noFill/></p:spPr><p:txBody><a:bodyPr wrap="square" rtlCol="0"><a:spAutoFit/></a:bodyPr><a:lstStyle/><a:p><a:pPr><a:lnSpc><a:spcPts val="4000"/></a:lnSpc></a:pPr><a:r><a:rPr lang="fr-CA" dirty="1" sz="4400" b="1"><a:solidFill><a:srgbClr val="003946"/></a:solidFill><a:latin typeface="Sun Life Sans" panose="02000503000000020004" pitchFamily="2" charset="77"/></a:rPr><a:t>Programme</a:t></a:r></a:p></a:p></a:p></a:p></a:p></a:p></p:txBody></p:sp><p:sp><p:nvSpPr><p:cNvPr id="3" name="TextBox 2"/><p:cNvSpPr txBox="1"/><p:nvPr/></p:nvSpPr><p:spPr><a:xfrm><a:off x="1098411" y="1645591"/><a:ext cx="4272874" cy="369332"/></a:xfrm><a:prstGeom prst="rect"><a:avLst/></a:prstGeom><a:noFill/></p:spPr><p:txBody><a:bodyPr wrap="square" rtlCol="0"><a:spAutoFit/></a:bodyPr><a:lstStyle/><a:p><a:r><a:rPr lang="fr-CA" dirty="1"><a:solidFill><a:srgbClr val="003946"/></a:solidFill><a:latin typeface="Sun Life Sans" panose="020B0504030304030303" pitchFamily="34" charset="0"/></a:rPr><a:t>Aperçu de l’industrie</a:t></a:r></a:p></p:txBody></p:sp><p:sp><p:nvSpPr><p:cNvPr id="21" name="TextBox 20"/><p:cNvSpPr txBox="1"/><p:nvPr/></p:nvSpPr><p:spPr><a:xfrm><a:off x="1098411" y="2113253"/><a:ext cx="3108514" cy="646331"/></a:xfrm><a:prstGeom prst="rect"><a:avLst/></a:prstGeom><a:noFill/></p:spPr><p:txBody><a:bodyPr wrap="square" rtlCol="0"><a:spAutoFit/></a:bodyPr><a:lstStyle/><a:p><a:r><a:rPr lang="fr-CA" dirty="1"><a:solidFill><a:srgbClr val="003946"/></a:solidFill><a:latin typeface="Sun Life Sans" panose="020B0504030304030303" pitchFamily="34" charset="0"/></a:rPr><a:t>Changements réglementaires à l’horizon</a:t></a:r></a:p></p:txBody></p:sp><p:sp><p:nvSpPr><p:cNvPr id="11" name="Oval 10"/><p:cNvSpPr/><p:nvPr/></p:nvSpPr><p:spPr><a:xfrm><a:off x="-622291" y="-1302278"/><a:ext cx="7225102" cy="72238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pic><p:nvPicPr><p:cNvPr id="6" name="Picture 5"/><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95492" y="1596830"/><a:ext cx="503674" cy="503674"/></a:xfrm><a:prstGeom prst="rect"><a:avLst/></a:prstGeom></p:spPr></p:pic><p:pic><p:nvPicPr><p:cNvPr id="17" name="Picture 16"/><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95492" y="2184637"/><a:ext cx="503674" cy="503674"/></a:xfrm><a:prstGeom prst="rect"><a:avLst/></a:prstGeom></p:spPr></p:pic><p:pic><p:nvPicPr><p:cNvPr id="12" name="Picture 1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95492" y="2772444"/><a:ext cx="503674" cy="503674"/></a:xfrm><a:prstGeom prst="rect"><a:avLst/></a:prstGeom></p:spPr></p:pic><p:sp><p:nvSpPr><p:cNvPr id="13" name="TextBox 12"/><p:cNvSpPr txBox="1"/><p:nvPr/></p:nvSpPr><p:spPr><a:xfrm><a:off x="1098411" y="2850421"/><a:ext cx="3108514" cy="369332"/></a:xfrm><a:prstGeom prst="rect"><a:avLst/></a:prstGeom><a:noFill/></p:spPr><p:txBody><a:bodyPr wrap="square" rtlCol="0"><a:spAutoFit/></a:bodyPr><a:lstStyle/><a:p><a:r><a:rPr lang="fr-CA" dirty="1"><a:solidFill><a:srgbClr val="003946"/></a:solidFill><a:latin typeface="Sun Life Sans" panose="020B0504030304030303" pitchFamily="34" charset="0"/></a:rPr><a:t>Avantages des titres</a:t></a:r></a:p></p:txBody></p:sp><p:sp><p:nvSpPr><p:cNvPr id="4" name="Oval 3"/><p:cNvSpPr/><p:nvPr/></p:nvSpPr><p:spPr><a:xfrm><a:off x="4032649" y="749081"/><a:ext cx="5400000" cy="5400000"/></a:xfrm><a:prstGeom prst="ellipse"><a:avLst/></a:prstGeom><a:blipFill dpi="0" rotWithShape="1"><a:blip r:embed="rId5"/><a:srcRect/><a:stretch><a:fillRect l="-20000" t="-5000" r="-20000"/></a:stretch></a:blip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pic><p:nvPicPr><p:cNvPr id="14" name="Picture 13"/><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95492" y="3372607"/><a:ext cx="503674" cy="503674"/></a:xfrm><a:prstGeom prst="rect"><a:avLst/></a:prstGeom></p:spPr></p:pic><p:sp><p:nvSpPr><p:cNvPr id="15" name="TextBox 14"/><p:cNvSpPr txBox="1"/><p:nvPr/></p:nvSpPr><p:spPr><a:xfrm><a:off x="1098411" y="3296579"/><a:ext cx="3108514" cy="646331"/></a:xfrm><a:prstGeom prst="rect"><a:avLst/></a:prstGeom><a:noFill/></p:spPr><p:txBody><a:bodyPr wrap="square" rtlCol="0"><a:spAutoFit/></a:bodyPr><a:lstStyle/><a:p><a:r><a:rPr lang="fr-CA" dirty="1"><a:solidFill><a:srgbClr val="003946"/></a:solidFill><a:latin typeface="Sun Life Sans" panose="020B0504030304030303" pitchFamily="34" charset="0"/></a:rPr><a:t>Titres professionnels essentiels en planification financière</a:t></a:r></a:p></p:txBody></p:sp><p:pic><p:nvPicPr><p:cNvPr id="16" name="Picture 15"/><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95492" y="4033114"/><a:ext cx="503674" cy="503674"/></a:xfrm><a:prstGeom prst="rect"><a:avLst/></a:prstGeom></p:spPr></p:pic><p:sp><p:nvSpPr><p:cNvPr id="18" name="TextBox 17"/><p:cNvSpPr txBox="1"/><p:nvPr/></p:nvSpPr><p:spPr><a:xfrm><a:off x="1098411" y="4111091"/><a:ext cx="3108514" cy="369332"/></a:xfrm><a:prstGeom prst="rect"><a:avLst/></a:prstGeom><a:noFill/></p:spPr><p:txBody><a:bodyPr wrap="square" rtlCol="0"><a:spAutoFit/></a:bodyPr><a:lstStyle/><a:p><a:r><a:rPr lang="fr-CA" dirty="1"><a:solidFill><a:srgbClr val="003946"/></a:solidFill><a:latin typeface="Sun Life Sans" panose="020B0504030304030303" pitchFamily="34" charset="0"/></a:rPr><a:t>Titres d’accompagnement</a:t></a:r></a:p></p:txBody></p:sp></p:spTree><p:custDataLst><p:tags r:id="rId1"/></p:custDataLst><p:extLst><p:ext uri="{BB962C8B-B14F-4D97-AF65-F5344CB8AC3E}"><p14:creationId xmlns:p14="http://schemas.microsoft.com/office/powerpoint/2010/main" val="2202723119"/></p:ext></p:extLst></p:cSld><p:clrMapOvr><a:masterClrMapping/></p:clrMapOvr></p:sld>
</file>

<file path=ppt/slides/slide40.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8" name="Picture 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1905803" y="-122133"/><a:ext cx="7908965" cy="5258620"/></a:xfrm><a:prstGeom prst="rect"><a:avLst/></a:prstGeom></p:spPr></p:pic><p:sp><p:nvSpPr><p:cNvPr id="12" name="Oval 11"/><p:cNvSpPr/><p:nvPr/></p:nvSpPr><p:spPr><a:xfrm><a:off x="4166776" y="-991569"/><a:ext cx="6778659" cy="6778659"/></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4659332" y="1382097"/><a:ext cx="5793546" cy="1015663"/></a:xfrm><a:prstGeom prst="rect"><a:avLst/></a:prstGeom><a:noFill/></p:spPr><p:txBody><a:bodyPr wrap="square" rtlCol="0"><a:spAutoFit/></a:bodyPr><a:lstStyle/><a:p><a:r><a:rPr lang="fr-CA" dirty="1" sz="6000"><a:solidFill><a:srgbClr val="003946"/></a:solidFill><a:latin typeface="Sun Life Sans" panose="020B0504030304030303" pitchFamily="34" charset="0"/></a:rPr><a:t>Commentaires directement</a:t></a:r></a:p></a:p></a:p></a:p></a:p></a:p></p:txBody></p:sp><p:sp><p:nvSpPr><p:cNvPr id="7" name="Oval 6"/><p:cNvSpPr/><p:nvPr/></p:nvSpPr><p:spPr><a:xfrm><a:off x="4095203" y="-957279"/><a:ext cx="6064734" cy="6064734"/></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9" name="TextBox 8"/><p:cNvSpPr txBox="1"/><p:nvPr/></p:nvSpPr><p:spPr><a:xfrm><a:off x="6672561" y="2201968"/><a:ext cx="4272874" cy="923330"/></a:xfrm><a:prstGeom prst="rect"><a:avLst/></a:prstGeom><a:noFill/></p:spPr><p:txBody><a:bodyPr wrap="square" rtlCol="0"><a:spAutoFit/></a:bodyPr><a:lstStyle/><a:p><a:r><a:rPr lang="fr-CA" dirty="1" sz="5400"><a:solidFill><a:srgbClr val="EAAB00"/></a:solidFill><a:latin typeface="Sun Life Script" pitchFamily="2" charset="0"/></a:rPr><a:t>field</a:t></a:r></a:p></p:txBody></p:sp></p:spTree><p:custDataLst><p:tags r:id="rId1"/></p:custDataLst><p:extLst><p:ext uri="{BB962C8B-B14F-4D97-AF65-F5344CB8AC3E}"><p14:creationId xmlns:p14="http://schemas.microsoft.com/office/powerpoint/2010/main" val="2188682400"/></p:ext></p:extLst></p:cSld><p:clrMapOvr><a:masterClrMapping/></p:clrMapOvr></p:sld>
</file>

<file path=ppt/slides/slide41.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7" name="Picture 6"/><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1502292" y="-245327"/><a:ext cx="8731405" cy="5820937"/></a:xfrm><a:prstGeom prst="rect"><a:avLst/></a:prstGeom></p:spPr></p:pic><p:sp><p:nvSpPr><p:cNvPr id="12" name="Oval 11"/><p:cNvSpPr/><p:nvPr/></p:nvSpPr><p:spPr><a:xfrm><a:off x="-1536353" y="-957279"/><a:ext cx="6778659" cy="6778659"/></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290281" y="1718979"/><a:ext cx="5793546" cy="769441"/></a:xfrm><a:prstGeom prst="rect"><a:avLst/></a:prstGeom><a:noFill/></p:spPr><p:txBody><a:bodyPr wrap="square" rtlCol="0"><a:spAutoFit/></a:bodyPr><a:lstStyle/><a:p><a:r><a:rPr lang="fr-CA" dirty="1" sz="4400"><a:solidFill><a:srgbClr val="003946"/></a:solidFill><a:latin typeface="Sun Life Sans" panose="020B0504030304030303" pitchFamily="34" charset="0"/></a:rPr><a:t>Qu’avez-vous</a:t></a:r></a:p></p:txBody></p:sp><p:sp><p:nvSpPr><p:cNvPr id="14" name="Title 5"><a:extLst><a:ext uri="{FF2B5EF4-FFF2-40B4-BE49-F238E27FC236}"><a16:creationId xmlns:a16="http://schemas.microsoft.com/office/drawing/2014/main" id="{42C97E06-D0D1-E049-A70E-3FBBC94AD452}"/></a:ext></a:extLst></p:cNvPr><p:cNvSpPr txBox="1"><a:spLocks/></p:cNvSpPr><p:nvPr/></p:nvSpPr><p:spPr><a:xfrm><a:off x="2096935" y="2308128"/><a:ext cx="7886700"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r><a:rPr lang="fr-CA" dirty="1" sz="6000"><a:solidFill><a:srgbClr val="EAAB00"/></a:solidFill><a:latin typeface="Sun Life Script" pitchFamily="2" charset="0"/></a:rPr><a:t>appris?</a:t></a:r></a:p></a:p></a:p></a:p></a:p></a:p></p:txBody></p:sp><p:sp><p:nvSpPr><p:cNvPr id="6" name="Oval 5"/><p:cNvSpPr/><p:nvPr/></p:nvSpPr><p:spPr><a:xfrm><a:off x="-1115593" y="-2058550"/><a:ext cx="6778659" cy="677865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Tree><p:custDataLst><p:tags r:id="rId1"/></p:custDataLst><p:extLst><p:ext uri="{BB962C8B-B14F-4D97-AF65-F5344CB8AC3E}"><p14:creationId xmlns:p14="http://schemas.microsoft.com/office/powerpoint/2010/main" val="1077949250"/></p:ext></p:extLst></p:cSld><p:clrMapOvr><a:masterClrMapping/></p:clrMapOvr></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99559" y="-393473"/>
            <a:ext cx="9350316" cy="7505524"/>
          </a:xfrm>
          <a:prstGeom prst="rect">
            <a:avLst/>
          </a:prstGeom>
        </p:spPr>
      </p:pic>
      <p:sp>
        <p:nvSpPr>
          <p:cNvPr id="7" name="Oval 6"/>
          <p:cNvSpPr/>
          <p:nvPr/>
        </p:nvSpPr>
        <p:spPr>
          <a:xfrm>
            <a:off x="5586754" y="-267965"/>
            <a:ext cx="4157680" cy="415768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p:cNvSpPr/>
          <p:nvPr/>
        </p:nvSpPr>
        <p:spPr>
          <a:xfrm>
            <a:off x="5481144" y="-145249"/>
            <a:ext cx="5288749" cy="5288749"/>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5820330" y="1349688"/>
            <a:ext cx="2305189" cy="830997"/>
          </a:xfrm>
          <a:prstGeom prst="rect">
            <a:avLst/>
          </a:prstGeom>
          <a:noFill/>
        </p:spPr>
        <p:txBody>
          <a:bodyPr wrap="square" rtlCol="0">
            <a:spAutoFit/>
          </a:bodyPr>
          <a:lstStyle/>
          <a:p>
            <a:r>
              <a:rPr lang="fr-CA" dirty="1" sz="4800">
                <a:solidFill>
                  <a:srgbClr val="003946"/>
                </a:solidFill>
                <a:latin typeface="Sun Life Sans" panose="020B0504030304030303" pitchFamily="34" charset="0"/>
              </a:rPr>
              <a:t>Et</a:t>
            </a:r>
          </a:p>
        </p:txBody>
      </p:sp>
      <p:sp>
        <p:nvSpPr>
          <p:cNvPr id="14" name="Title 5">
            <a:extLst>
              <a:ext uri="{FF2B5EF4-FFF2-40B4-BE49-F238E27FC236}">
                <a16:creationId xmlns:a16="http://schemas.microsoft.com/office/drawing/2014/main" id="{42C97E06-D0D1-E049-A70E-3FBBC94AD452}"/>
              </a:ext>
            </a:extLst>
          </p:cNvPr>
          <p:cNvSpPr txBox="1">
            <a:spLocks/>
          </p:cNvSpPr>
          <p:nvPr/>
        </p:nvSpPr>
        <p:spPr>
          <a:xfrm>
            <a:off x="6509384" y="1744635"/>
            <a:ext cx="2463860" cy="994172"/>
          </a:xfrm>
          <a:prstGeom prst="rect">
            <a:avLst/>
          </a:prstGeom>
        </p:spPr>
        <p:txBody>
          <a:bodyPr vert="horz" lIns="91440" tIns="45720" rIns="91440" bIns="45720" rtlCol="0" anchor="ctr">
            <a:noAutofit/>
          </a:bodyPr>
          <a:lstStyle>
            <a:lvl1pPr algn="l" defTabSz="457200" rtl="0" eaLnBrk="1" latinLnBrk="0" hangingPunct="1">
              <a:spcBef>
                <a:spcPct val="0"/>
              </a:spcBef>
              <a:buNone/>
              <a:defRPr sz="2800" b="0" i="0" u="none" kern="1200">
                <a:solidFill>
                  <a:srgbClr val="003946"/>
                </a:solidFill>
                <a:latin typeface="Calibri"/>
                <a:ea typeface="+mj-ea"/>
                <a:cs typeface="Calibri"/>
              </a:defRPr>
            </a:lvl1pPr>
          </a:lstStyle>
          <a:p>
            <a:r>
              <a:rPr lang="fr-CA" dirty="1" sz="6000">
                <a:solidFill>
                  <a:srgbClr val="EAAB00"/>
                </a:solidFill>
                <a:latin typeface="Sun Life Script" pitchFamily="2" charset="0"/>
              </a:rPr>
              <a:t>maintenant?</a:t>
            </a:r>
          </a:p>
        </p:txBody>
      </p:sp>
    </p:spTree>
    <p:custDataLst>
      <p:tags r:id="rId1"/>
    </p:custDataLst>
    <p:extLst>
      <p:ext uri="{BB962C8B-B14F-4D97-AF65-F5344CB8AC3E}">
        <p14:creationId xmlns:p14="http://schemas.microsoft.com/office/powerpoint/2010/main" val="2113398910"/>
      </p:ext>
    </p:extLst>
  </p:cSld>
  <p:clrMapOvr>
    <a:masterClrMapping/>
  </p:clrMapOvr>
</p:sld>
</file>

<file path=ppt/slides/slide43.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9" name="Picture 8"/><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52905" y="1111687"/><a:ext cx="540000" cy="540000"/></a:xfrm><a:prstGeom prst="rect"><a:avLst/></a:prstGeom></p:spPr></p:pic><p:pic><p:nvPicPr><p:cNvPr id="8" name="Picture 7"/><p:cNvPicPr><a:picLocks noChangeAspect="1"/></p:cNvPicPr><p:nvPr/></p:nvPicPr><p:blipFill><a:blip r:embed="rId5" cstate="screen"><a:extLst><a:ext uri="{28A0092B-C50C-407E-A947-70E740481C1C}"><a14:useLocalDpi xmlns:a14="http://schemas.microsoft.com/office/drawing/2010/main" val="0"/></a:ext></a:extLst></a:blip><a:stretch><a:fillRect/></a:stretch></p:blipFill><p:spPr><a:xfrm><a:off x="452905" y="2279122"/><a:ext cx="540000" cy="540000"/></a:xfrm><a:prstGeom prst="rect"><a:avLst/></a:prstGeom></p:spPr></p:pic><p:sp><p:nvSpPr><p:cNvPr id="6" name="TextBox 5"><a:extLst><a:ext uri="{FF2B5EF4-FFF2-40B4-BE49-F238E27FC236}"><a16:creationId xmlns:a16="http://schemas.microsoft.com/office/drawing/2014/main" id="{F8D174AD-CF38-7A41-B205-EA99770CC671}"/></a:ext></a:extLst></p:cNvPr><p:cNvSpPr txBox="1"/><p:nvPr/></p:nvSpPr><p:spPr><a:xfrm><a:off x="457198" y="425824"/><a:ext cx="8268587" cy="605294"/></a:xfrm><a:prstGeom prst="rect"><a:avLst/></a:prstGeom><a:noFill/></p:spPr><p:txBody><a:bodyPr wrap="square" rtlCol="0"><a:spAutoFit/></a:bodyPr><a:lstStyle/><a:p><a:pPr><a:lnSpc><a:spcPts val="4000"/></a:lnSpc></a:pPr><a:r><a:rPr lang="fr-CA" dirty="1" sz="2800"><a:solidFill><a:srgbClr val="003946"/></a:solidFill><a:latin typeface="Sun Life Sans" panose="02000503000000020004" pitchFamily="2" charset="77"/></a:rPr><a:t>Ressources et coordonnées</a:t></a:r></a:p></p:txBody></p:sp><p:sp><p:nvSpPr><p:cNvPr id="29" name="Oval 28"/><p:cNvSpPr/><p:nvPr/></p:nvSpPr><p:spPr><a:xfrm><a:off x="7449737" y="-852720"/><a:ext cx="4074406" cy="4074404"/></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Rectangle 2"/><p:cNvSpPr/><p:nvPr/></p:nvSpPr><p:spPr><a:xfrm><a:off x="1163888" y="2279122"/><a:ext cx="5850523" cy="1569660"/></a:xfrm><a:prstGeom prst="rect"><a:avLst/></a:prstGeom></p:spPr><p:txBody><a:bodyPr wrap="square"><a:spAutoFit/></a:bodyPr><a:lstStyle/><a:p><a:r><a:rPr lang="fr-CA" dirty="1" sz="1600" b="1"><a:solidFill><a:srgbClr val="003946"/></a:solidFill><a:latin typeface="Sun Life Sans Light" panose="020B0304030304030303" pitchFamily="34" charset="0"/></a:rPr><a:t>Votre équipe de soutien pour les consultations relatives aux dossiers importants</a:t></a:r></a:p></a:t></a:r></a:p></a:t></a:r></a:p></a:t></a:r></a:p></a:t></a:r></a:p></a:t></a:r></a:p><a:p><a:pPr marL="171450" indent="-171450"><a:buFont typeface="Arial" panose="020B0604020202020204" pitchFamily="34" charset="0"/><a:buChar char="•"/></a:pPr><a:r><a:rPr lang="fr-CA" dirty="1" sz="1600"><a:solidFill><a:srgbClr val="003946"/></a:solidFill><a:latin typeface="Sun Life Sans Light" panose="020B0304030304030303" pitchFamily="34" charset="0"/></a:rPr><a:t>Votre CDA/PDA</a:t></a:r></a:p><a:p><a:pPr marL="171450" indent="-171450"><a:buFont typeface="Arial" panose="020B0604020202020204" pitchFamily="34" charset="0"/><a:buChar char="•"/></a:pPr><a:r><a:rPr lang="fr-CA" dirty="1" sz="1600"><a:solidFill><a:srgbClr val="003946"/></a:solidFill><a:latin typeface="Sun Life Sans Light" panose="020B0304030304030303" pitchFamily="34" charset="0"/></a:rPr><a:t>DVPA*</a:t></a:r></a:p><a:p><a:pPr marL="171450" indent="-171450"><a:buFont typeface="Arial" panose="020B0604020202020204" pitchFamily="34" charset="0"/><a:buChar char="•"/></a:pPr><a:r><a:rPr lang="fr-CA" dirty="1" sz="1600"><a:solidFill><a:srgbClr val="003946"/></a:solidFill><a:latin typeface="Sun Life Sans Light" panose="020B0304030304030303" pitchFamily="34" charset="0"/></a:rPr><a:t>GAC*</a:t></a:r></a:p><a:p><a:pPr marL="171450" indent="-171450"><a:buFont typeface="Arial" panose="020B0604020202020204" pitchFamily="34" charset="0"/><a:buChar char="•"/></a:pPr><a:r><a:rPr lang="fr-CA" dirty="1" sz="1600"><a:solidFill><a:srgbClr val="003946"/></a:solidFill><a:latin typeface="Sun Life Sans Light" panose="020B0304030304030303" pitchFamily="34" charset="0"/></a:rPr><a:t>SPFS</a:t></a:r></a:p><a:p><a:pPr marL="409050" lvl="2" indent="-171450"><a:buFont typeface="Arial" panose="020B0604020202020204" pitchFamily="34" charset="0"/><a:buChar char="•"/></a:pPr><a:r><a:rPr lang="fr-CA" dirty="1" sz="1600"><a:latin typeface="Sun Life Sans Light" panose="020B0304030304030303" pitchFamily="34" charset="0"/><a:hlinkClick r:id="rId6"/></a:rPr><a:t>PlanificationFinanciere@sunlife.com</a:t></a:r><a:r><a:rPr lang="fr-CA" dirty="1" sz="1600"><a:latin typeface="Sun Life Sans Light" panose="020B0304030304030303" pitchFamily="34" charset="0"/></a:rPr><a:t> </a:t></a:r></a:p></p:txBody></p:sp><p:sp><p:nvSpPr><p:cNvPr id="4" name="Rectangle 3"/><p:cNvSpPr/><p:nvPr/></p:nvSpPr><p:spPr><a:xfrm><a:off x="452905" y="4445622"/><a:ext cx="5926394" cy="246221"/></a:xfrm><a:prstGeom prst="rect"><a:avLst/></a:prstGeom></p:spPr><p:txBody><a:bodyPr wrap="square"><a:spAutoFit/></a:bodyPr><a:lstStyle/><a:p><a:r><a:rPr lang="fr-CA" dirty="1" sz="1000"><a:solidFill><a:srgbClr val="003946"/></a:solidFill><a:latin typeface="Sun Life Sans" panose="020B0504030304030303" pitchFamily="34" charset="0"/></a:rPr><a:t>*If you aren’t sure who your ISD/ACM contact is, please reach out to your BDC/BDP.</a:t></a:r></a:p></p:txBody></p:sp><p:sp><p:nvSpPr><p:cNvPr id="15" name="Rectangle 14"/><p:cNvSpPr/><p:nvPr/></p:nvSpPr><p:spPr><a:xfrm><a:off x="1235095" y="1113078"/><a:ext cx="6374339" cy="1077218"/></a:xfrm><a:prstGeom prst="rect"><a:avLst/></a:prstGeom></p:spPr><p:txBody><a:bodyPr wrap="square"><a:spAutoFit/></a:bodyPr><a:lstStyle/><a:p><a:r><a:rPr lang="fr-CA" dirty="1" sz="1600" b="1"><a:solidFill><a:srgbClr val="003946"/></a:solidFill><a:latin typeface="Sun Life Sans Light" panose="020B0304030304030303" pitchFamily="34" charset="0"/></a:rPr><a:t>Advisor Business Centre Business Owner Solutions page</a:t></a:r></a:p><a:p><a:r><a:rPr lang="fr-CA" dirty="1" sz="1600" i="1"><a:solidFill><a:srgbClr val="003946"/></a:solidFill><a:latin typeface="Sun Life Sans Light" panose="020B0304030304030303" pitchFamily="34" charset="0"/><a:hlinkClick r:id="rId7"/></a:rPr><a:t>TAC &gt; Outils de vente &gt; Concepts de vente &gt; Solutions pour les propriétaires d’entreprise</a:t></a:r></a:p><a:p><a:endParaRPr lang="en-US" sz="1600" i="1" dirty="0"><a:solidFill><a:srgbClr val="003946"/></a:solidFill><a:latin typeface="Sun Life Sans Light" panose="020B0304030304030303" pitchFamily="34" charset="0"/></a:endParaRPr></a:p><a:p><a:r><a:rPr lang="fr-CA" dirty="1" i="1" sz="1600"><a:solidFill><a:srgbClr val="003946"/></a:solidFill><a:latin typeface="Sun Life Sans Light" panose="020B0304030304030303" pitchFamily="34" charset="0"/><a:hlinkClick r:id="rId8"/></a:rPr><a:t>SVPA</a:t></a:r><a:r><a:rPr lang="fr-CA" dirty="1" sz="1600"><a:solidFill><a:srgbClr val="003946"/></a:solidFill><a:latin typeface="Sun Life Sans Light" panose="020B0304030304030303" pitchFamily="34" charset="0"/></a:rPr><a:t> et </a:t></a:r><a:r><a:rPr lang="fr-CA" dirty="1" i="1" sz="1600"><a:solidFill><a:srgbClr val="003946"/></a:solidFill><a:latin typeface="Sun Life Sans Light" panose="020B0304030304030303" pitchFamily="34" charset="0"/><a:hlinkClick r:id="rId9"/></a:rPr><a:t>SPFS</a:t></a:r><a:r><a:rPr lang="fr-CA" dirty="1" sz="1600"><a:solidFill><a:srgbClr val="003946"/></a:solidFill><a:latin typeface="Sun Life Sans Light" panose="020B0304030304030303" pitchFamily="34" charset="0"/></a:rPr><a:t> de la </a:t></a:r><a:r><a:rPr lang="fr-CA" dirty="1" b="1" sz="1600"><a:solidFill><a:srgbClr val="003946"/></a:solidFill><a:latin typeface="Sun Life Sans Light" panose="020B0304030304030303" pitchFamily="34" charset="0"/></a:rPr><a:t>plateforme des conseillers</a:t></a:r></a:p></p:txBody></p:sp></p:spTree><p:custDataLst><p:tags r:id="rId1"/></p:custDataLst><p:extLst><p:ext uri="{BB962C8B-B14F-4D97-AF65-F5344CB8AC3E}"><p14:creationId xmlns:p14="http://schemas.microsoft.com/office/powerpoint/2010/main" val="676969219"/></p:ext></p:extLst></p:cSld><p:clrMapOvr><a:masterClrMapping/></p:clrMapOvr></p:sld>
</file>

<file path=ppt/slides/slide44.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8" name="Picture 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738270" y="0"/><a:ext cx="7706821" cy="5143500"/></a:xfrm><a:prstGeom prst="rect"><a:avLst/></a:prstGeom></p:spPr></p:pic><p:sp><p:nvSpPr><p:cNvPr id="17" name="Oval 16"/><p:cNvSpPr/><p:nvPr/></p:nvSpPr><p:spPr><a:xfrm><a:off x="-1536353" y="-817579"/><a:ext cx="6778659" cy="6778659"/></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8" name="TextBox 17"/><p:cNvSpPr txBox="1"/><p:nvPr/></p:nvSpPr><p:spPr><a:xfrm><a:off x="789872" y="1812960"/><a:ext cx="4686300" cy="923330"/></a:xfrm><a:prstGeom prst="rect"><a:avLst/></a:prstGeom><a:noFill/></p:spPr><p:txBody><a:bodyPr wrap="square" rtlCol="0"><a:spAutoFit/></a:bodyPr><a:lstStyle/><a:p><a:r><a:rPr lang="fr-CA" dirty="1" sz="5400"><a:solidFill><a:srgbClr val="003946"/></a:solidFill><a:latin typeface="Sun Life Sans" panose="020B0504030304030303" pitchFamily="34" charset="0"/></a:rPr><a:t>Merci!</a:t></a:r></a:p></a:p></a:p></a:p></a:p></a:p></p:txBody></p:sp><p:sp><p:nvSpPr><p:cNvPr id="19" name="Oval 18"/><p:cNvSpPr/><p:nvPr/></p:nvSpPr><p:spPr><a:xfrm><a:off x="-1536354" y="-1635159"/><a:ext cx="6778659" cy="677865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pic><p:nvPicPr><p:cNvPr id="20" name="Picture 19"/><p:cNvPicPr><a:picLocks noChangeAspect="1"/></p:cNvPicPr><p:nvPr/></p:nvPicPr><p:blipFill><a:blip r:embed="rId5" cstate="screen"><a:extLst><a:ext uri="{28A0092B-C50C-407E-A947-70E740481C1C}"><a14:useLocalDpi xmlns:a14="http://schemas.microsoft.com/office/drawing/2010/main" val="0"/></a:ext></a:extLst></a:blip><a:stretch><a:fillRect/></a:stretch></p:blipFill><p:spPr><a:xfrm><a:off x="613848" y="310070"/><a:ext cx="2295848" cy="555596"/></a:xfrm><a:prstGeom prst="rect"><a:avLst/></a:prstGeom></p:spPr></p:pic><p:sp><p:nvSpPr><p:cNvPr id="21" name="Title 5"><a:extLst><a:ext uri="{FF2B5EF4-FFF2-40B4-BE49-F238E27FC236}"><a16:creationId xmlns:a16="http://schemas.microsoft.com/office/drawing/2014/main" id="{42C97E06-D0D1-E049-A70E-3FBBC94AD452}"/></a:ext></a:extLst></p:cNvPr><p:cNvSpPr txBox="1"><a:spLocks/></p:cNvSpPr><p:nvPr/></p:nvSpPr><p:spPr><a:xfrm><a:off x="1879439" y="2286928"/><a:ext cx="7886700"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r><a:rPr lang="fr-CA" dirty="1" sz="6000"><a:solidFill><a:srgbClr val="EAAB00"/></a:solidFill><a:latin typeface="Sun Life Script" pitchFamily="2" charset="0"/></a:rPr><a:t>Merci!</a:t></a:r></a:p></p:txBody></p:sp></p:spTree><p:custDataLst><p:tags r:id="rId1"/></p:custDataLst><p:extLst><p:ext uri="{BB962C8B-B14F-4D97-AF65-F5344CB8AC3E}"><p14:creationId xmlns:p14="http://schemas.microsoft.com/office/powerpoint/2010/main" val="1280397402"/></p:ext></p:extLst></p:cSld><p:clrMapOvr><a:masterClrMapping/></p:clrMapOvr></p:sld>
</file>

<file path=ppt/slides/slide45.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Text Placeholder 1"/><p:cNvSpPr><a:spLocks noGrp="1"/></p:cNvSpPr><p:nvPr><p:ph type="body" sz="quarter" idx="10"/></p:nvPr></p:nvSpPr><p:spPr/><p:txBody><a:bodyPr/><a:lstStyle/><a:p><a:endParaRPr lang="en-CA" dirty="0"/></a:p></p:txBody></p:sp><p:sp><p:nvSpPr><p:cNvPr id="5" name="TextBox 4"/><p:cNvSpPr txBox="1"/><p:nvPr/></p:nvSpPr><p:spPr><a:xfrm><a:off x="472965" y="1466119"/><a:ext cx="8271641" cy="646331"/></a:xfrm><a:prstGeom prst="rect"><a:avLst/></a:prstGeom><a:noFill/></p:spPr><p:txBody><a:bodyPr wrap="square" rtlCol="0"><a:spAutoFit/></a:bodyPr><a:lstStyle/><a:p><a:pPr algn="ctr"/><a:r><a:rPr lang="fr-CA" dirty="1" sz="3600"><a:solidFill><a:srgbClr val="003946"/></a:solidFill><a:latin typeface="Sun Life Sans" panose="020B0504030304030303" pitchFamily="34" charset="0"/></a:rPr><a:t>RENSEIGNEMENTS PROPRES AU QUÉBEC</a:t></a:r></a:p></p:txBody></p:sp><p:sp><p:nvSpPr><p:cNvPr id="6" name="Title 5"><a:extLst><a:ext uri="{FF2B5EF4-FFF2-40B4-BE49-F238E27FC236}"><a16:creationId xmlns:a16="http://schemas.microsoft.com/office/drawing/2014/main" id="{42C97E06-D0D1-E049-A70E-3FBBC94AD452}"/></a:ext></a:extLst></p:cNvPr><p:cNvSpPr txBox="1"><a:spLocks/></p:cNvSpPr><p:nvPr/></p:nvSpPr><p:spPr><a:xfrm><a:off x="665435" y="2584397"/><a:ext cx="7886700"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pPr algn="ctr"/><a:r><a:rPr lang="fr-CA" dirty="1" sz="3200"><a:solidFill><a:schemeClr val="tx2"/></a:solidFill><a:latin typeface="Sun Life Sans" panose="020B0504030304030303" pitchFamily="34" charset="0"/></a:rPr><a:t>À inclure seulement dans les versions de la présentation destinées à un auditoire québécois.</a:t></a:r></a:p>
</file>

<file path=ppt/slides/slide46.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TextBox 6"><a:extLst><a:ext uri="{FF2B5EF4-FFF2-40B4-BE49-F238E27FC236}"><a16:creationId xmlns:a16="http://schemas.microsoft.com/office/drawing/2014/main" id="{25968F19-4593-9A4E-995B-06EDE84DC81B}"/></a:ext></a:extLst></p:cNvPr><p:cNvSpPr txBox="1"/><p:nvPr/></p:nvSpPr><p:spPr><a:xfrm><a:off x="450667" y="518250"/><a:ext cx="6777319" cy="646331"/></a:xfrm><a:prstGeom prst="rect"><a:avLst/></a:prstGeom><a:noFill/></p:spPr><p:txBody><a:bodyPr wrap="square" rtlCol="0"><a:spAutoFit/></a:bodyPr><a:lstStyle/><a:p><a:pPr><a:lnSpc><a:spcPts val="4000"/></a:lnSpc></a:pPr><a:r><a:rPr lang="fr-CA" dirty="1" sz="4400" b="1"><a:solidFill><a:srgbClr val="003946"/></a:solidFill><a:latin typeface="Sun Life Sans" panose="02000503000000020004" pitchFamily="2" charset="77"/></a:rPr><a:t>Programme</a:t></a:r></a:p></p:txBody></p:sp><p:sp><p:nvSpPr><p:cNvPr id="11" name="Oval 10"/><p:cNvSpPr/><p:nvPr/></p:nvSpPr><p:spPr><a:xfrm><a:off x="-622291" y="-1302278"/><a:ext cx="7225102" cy="72238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pic><p:nvPicPr><p:cNvPr id="12" name="Picture 1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1216" y="1763451"/><a:ext cx="503674" cy="503674"/></a:xfrm><a:prstGeom prst="rect"><a:avLst/></a:prstGeom></p:spPr></p:pic><p:sp><p:nvSpPr><p:cNvPr id="13" name="TextBox 12"/><p:cNvSpPr txBox="1"/><p:nvPr/></p:nvSpPr><p:spPr><a:xfrm><a:off x="924135" y="1841428"/><a:ext cx="3108514" cy="369332"/></a:xfrm><a:prstGeom prst="rect"><a:avLst/></a:prstGeom><a:noFill/></p:spPr><p:txBody><a:bodyPr wrap="square" rtlCol="0"><a:spAutoFit/></a:bodyPr><a:lstStyle/><a:p><a:r><a:rPr lang="fr-CA" dirty="1"><a:solidFill><a:srgbClr val="003946"/></a:solidFill><a:latin typeface="Sun Life Sans" panose="020B0504030304030303" pitchFamily="34" charset="0"/></a:rPr><a:t>Avantages des titres</a:t></a:r></a:p><a:ext uri="{28A0092B-C50C-407E-A947-70E740481C1C}"><a14:useLocalDpi xmlns:a14="http://schemas.microsoft.com/office/drawing/2010/main" val="0"/></a:ext></a:extLst></a:blip><a:stretch><a:fillRect/></a:stretch></p:blipFill><p:spPr><a:xfrm><a:off x="321216" y="2363614"/><a:ext cx="503674" cy="503674"/></a:xfrm><a:prstGeom prst="rect"><a:avLst/></a:prstGeom></p:spPr></p:pic><p:sp><p:nvSpPr><p:cNvPr id="15" name="TextBox 14"/><p:cNvSpPr txBox="1"/><p:nvPr/></p:nvSpPr><p:spPr><a:xfrm><a:off x="924135" y="2287586"/><a:ext cx="3108514" cy="646331"/></a:xfrm><a:prstGeom prst="rect"><a:avLst/></a:prstGeom><a:noFill/></p:spPr><p:txBody><a:bodyPr wrap="square" rtlCol="0"><a:spAutoFit/></a:bodyPr><a:lstStyle/><a:p><a:r><a:rPr lang="fr-CA" dirty="1"><a:solidFill><a:srgbClr val="003946"/></a:solidFill><a:latin typeface="Sun Life Sans" panose="020B0504030304030303" pitchFamily="34" charset="0"/></a:rPr><a:t>Titres professionnels essentiels en planification financière</a:t></a:r></a:p></p:txBody></p:sp><p:pic><p:nvPicPr><p:cNvPr id="16" name="Picture 15"/><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1216" y="3024121"/><a:ext cx="503674" cy="503674"/></a:xfrm><a:prstGeom prst="rect"><a:avLst/></a:prstGeom></p:spPr></p:pic><p:sp><p:nvSpPr><p:cNvPr id="18" name="TextBox 17"/><p:cNvSpPr txBox="1"/><p:nvPr/></p:nvSpPr><p:spPr><a:xfrm><a:off x="924135" y="3102098"/><a:ext cx="3108514" cy="369332"/></a:xfrm><a:prstGeom prst="rect"><a:avLst/></a:prstGeom><a:noFill/></p:spPr><p:txBody><a:bodyPr wrap="square" rtlCol="0"><a:spAutoFit/></a:bodyPr><a:lstStyle/><a:p><a:r><a:rPr lang="fr-CA" dirty="1"><a:solidFill><a:srgbClr val="003946"/></a:solidFill><a:latin typeface="Sun Life Sans" panose="020B0504030304030303" pitchFamily="34" charset="0"/></a:rPr><a:t>Titres d’accompagnement</a:t></a:r></a:p></p:txBody></p:sp></p:spTree><p:custDataLst><p:tags r:id="rId1"/></p:custDataLst><p:extLst><p:ext uri="{BB962C8B-B14F-4D97-AF65-F5344CB8AC3E}"><p14:creationId xmlns:p14="http://schemas.microsoft.com/office/powerpoint/2010/main" val="2687983752"/></p:ext></p:extLst></p:cSld><p:clrMapOvr><a:masterClrMapping/></p:clrMapOvr></p:sld>
</file>

<file path=ppt/slides/slide47.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1944776" y="-663462"/><a:ext cx="11111204" cy="7417320"/></a:xfrm><a:prstGeom prst="rect"><a:avLst/></a:prstGeom></p:spPr></p:pic><p:sp><p:nvSpPr><p:cNvPr id="7" name="Oval 6"/><p:cNvSpPr/><p:nvPr/></p:nvSpPr><p:spPr><a:xfrm><a:off x="4646693" y="-256500"/><a:ext cx="5400000" cy="54000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5" name="Oval 14"/><p:cNvSpPr/><p:nvPr/></p:nvSpPr><p:spPr><a:xfrm><a:off x="4418092" y="-556591"/><a:ext cx="5288749" cy="528874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5157494" y="1291180"/><a:ext cx="3552888" cy="769441"/></a:xfrm><a:prstGeom prst="rect"><a:avLst/></a:prstGeom><a:noFill/></p:spPr><p:txBody><a:bodyPr wrap="square" rtlCol="0"><a:spAutoFit/></a:bodyPr><a:lstStyle/><a:p><a:r><a:rPr lang="fr-CA" dirty="1" sz="4400"><a:solidFill><a:srgbClr val="003946"/></a:solidFill><a:latin typeface="Sun Life Sans" panose="020B0504030304030303" pitchFamily="34" charset="0"/></a:rPr><a:t>Avantages des</a:t></a:r></a:p></a:p></a:p></a:p></a:p></a:p></p:txBody></p:sp><p:sp><p:nvSpPr><p:cNvPr id="14" name="Title 5"><a:extLst><a:ext uri="{FF2B5EF4-FFF2-40B4-BE49-F238E27FC236}"><a16:creationId xmlns:a16="http://schemas.microsoft.com/office/drawing/2014/main" id="{42C97E06-D0D1-E049-A70E-3FBBC94AD452}"/></a:ext></a:extLst></p:cNvPr><p:cNvSpPr txBox="1"><a:spLocks/></p:cNvSpPr><p:nvPr/></p:nvSpPr><p:spPr><a:xfrm><a:off x="5663550" y="1825946"/><a:ext cx="4047272"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r><a:rPr lang="fr-CA" dirty="1" sz="4800"><a:solidFill><a:srgbClr val="EAAB00"/></a:solidFill><a:latin typeface="Sun Life Script" pitchFamily="2" charset="0"/></a:rPr><a:t>titres professionnels</a:t></a:r></a:p></p:txBody></p:sp></p:spTree><p:custDataLst><p:tags r:id="rId1"/></p:custDataLst><p:extLst><p:ext uri="{BB962C8B-B14F-4D97-AF65-F5344CB8AC3E}"><p14:creationId xmlns:p14="http://schemas.microsoft.com/office/powerpoint/2010/main" val="2125881128"/></p:ext></p:extLst></p:cSld><p:clrMapOvr><a:masterClrMapping/></p:clrMapOvr></p:sld>
</file>

<file path=ppt/slides/slide48.xml>﻿<?xml version="1.0" encoding="UTF-8" standalone="yes"?>
<p:sld xmlns:a="http://schemas.openxmlformats.org/drawingml/2006/main" xmlns:r="http://schemas.openxmlformats.org/officeDocument/2006/relationships" xmlns:p="http://schemas.openxmlformats.org/presentationml/2006/main" show="0"><p:cSld><p:spTree><p:nvGrpSpPr><p:cNvPr id="1" name=""/><p:cNvGrpSpPr/><p:nvPr/></p:nvGrpSpPr><p:grpSpPr><a:xfrm><a:off x="0" y="0"/><a:ext cx="0" cy="0"/><a:chOff x="0" y="0"/><a:chExt cx="0" cy="0"/></a:xfrm></p:grpSpPr><p:sp><p:nvSpPr><p:cNvPr id="21" name="Rectangle 20"/><p:cNvSpPr/><p:nvPr/></p:nvSpPr><p:spPr><a:xfrm><a:off x="330200" y="4711700"/><a:ext cx="3657600" cy="2921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1710384" y="108083"/><a:ext cx="2811683" cy="707886"/></a:xfrm><a:prstGeom prst="rect"><a:avLst/></a:prstGeom><a:noFill/></p:spPr><p:txBody><a:bodyPr wrap="square" rtlCol="0"><a:spAutoFit/></a:bodyPr><a:lstStyle/><a:p><a:r><a:rPr lang="en-US" sz="4000" dirty="0"><a:solidFill><a:srgbClr val="003946"/></a:solidFill><a:latin typeface="Sun Life Sans" panose="02000503000000020004" pitchFamily="2" charset="77"/></a:rPr><a:t>Benefits of </a:t></a:r></a:p></p:txBody></p:sp><p:sp><p:nvSpPr><p:cNvPr id="15" name="TextBox 14"/><p:cNvSpPr txBox="1"/><p:nvPr/></p:nvSpPr><p:spPr><a:xfrm><a:off x="4403335" y="60605"/><a:ext cx="3335665" cy="830997"/></a:xfrm><a:prstGeom prst="rect"><a:avLst/></a:prstGeom><a:noFill/></p:spPr><p:txBody><a:bodyPr wrap="square" rtlCol="0"><a:spAutoFit/></a:bodyPr><a:lstStyle/><a:p><a:r><a:rPr lang="en-CA" sz="4800" dirty="0"><a:solidFill><a:srgbClr val="EAAB00"/></a:solidFill><a:latin typeface="Sun Life Script" pitchFamily="2" charset="0"/></a:rPr><a:t>designations</a:t></a:r></a:p></p:txBody></p:sp><p:sp><p:nvSpPr><p:cNvPr id="12" name="Oval 11"/><p:cNvSpPr/><p:nvPr/></p:nvSpPr><p:spPr><a:xfrm><a:off x="1527383" y="1581916"/><a:ext cx="6120000" cy="6120000"/></a:xfrm><a:prstGeom prst="ellipse"><a:avLst/></a:prstGeom><a:noFill/><a:ln><a:solidFill><a:schemeClr val="accent1"/></a:solidFill></a:ln><a:effectLst/></p:spPr><p:style><a:lnRef idx="1"><a:schemeClr val="accent1"/></a:lnRef><a:fillRef idx="3"><a:schemeClr val="accent1"/></a:fillRef><a:effectRef idx="2"><a:schemeClr val="accent1"/><a:schemeClr val="lt1"/></a:fontRef></p:style><p:txBody><a:bodyPr lIns="0" rIns="0" rtlCol="0" anchor="ctr"/><a:lstStyle/><a:p><a:pPr algn="ctr"/><a:r><a:rPr lang="en-US" sz="1350" b="1" dirty="0"><a:solidFill><a:schemeClr val="tx2"/></a:solidFill><a:latin typeface="Sun Life Sans" panose="020B0504030304030303" pitchFamily="34" charset="0"/></a:rPr><a:t>Effectiveness</a:t></a:r><a:endParaRPr lang="en-CA" sz="1350" b="1" dirty="0"><a:solidFill><a:schemeClr val="tx2"/></a:solidFill><a:latin typeface="Sun Life Sans" panose="020B0504030304030303" pitchFamily="34" charset="0"/></a:endParaRPr></a:p></p:txBody></p:sp><p:sp><p:nvSpPr><p:cNvPr id="17" name="Oval 16"/><p:cNvSpPr/><p:nvPr/></p:nvSpPr><p:spPr><a:xfrm><a:off x="5092744" y="1239228"/><a:ext cx="1620000" cy="1620000"/></a:xfrm><a:prstGeom prst="ellipse"><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en-US" sz="1400" b="1" dirty="0"><a:solidFill><a:schemeClr val="bg1"/></a:solidFill><a:latin typeface="Sun Life Sans" panose="020B0504030304030303" pitchFamily="34" charset="0"/></a:rPr><a:t>Credibility</a:t></a:r><a:endParaRPr lang="en-CA" sz="1400" b="1" dirty="0"><a:solidFill><a:schemeClr val="bg1"/></a:solidFill><a:latin typeface="Sun Life Sans" panose="020B0504030304030303" pitchFamily="34" charset="0"/></a:endParaRPr></a:p></p:txBody></p:sp><p:pic><p:nvPicPr><p:cNvPr id="18" name="Picture 1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474671" y="2680666"/><a:ext cx="2462834" cy="2462834"/></a:xfrm><a:prstGeom prst="rect"><a:avLst/></a:prstGeom></p:spPr></p:pic><p:sp><p:nvSpPr><p:cNvPr id="20" name="Oval 19"/><p:cNvSpPr/><p:nvPr/></p:nvSpPr><p:spPr><a:xfrm><a:off x="6352269" y="3225703"/><a:ext cx="1620000" cy="1620000"/></a:xfrm><a:prstGeom prst="ellipse"><a:avLst/></a:prstGeom><a:solidFill><a:schemeClr val="accent1"/></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en-US" sz="1400" b="1" dirty="0"><a:solidFill><a:schemeClr val="tx2"/></a:solidFill><a:latin typeface="Sun Life Sans" panose="020B0504030304030303" pitchFamily="34" charset="0"/></a:rPr><a:t>Networking</a:t></a:r><a:endParaRPr lang="en-CA" sz="1400" b="1" dirty="0"><a:solidFill><a:schemeClr val="tx2"/></a:solidFill><a:latin typeface="Sun Life Sans" panose="020B0504030304030303" pitchFamily="34" charset="0"/></a:endParaRPr></a:p></p:txBody></p:sp></p:spTree><p:custDataLst><p:tags r:id="rId1"/></p:custDataLst><p:extLst><p:ext uri="{BB962C8B-B14F-4D97-AF65-F5344CB8AC3E}"><p14:creationId xmlns:p14="http://schemas.microsoft.com/office/powerpoint/2010/main" val="2147717518"/></p:ext></p:extLst></p:cSld><p:clrMapOvr><a:masterClrMapping/></p:clrMapOvr></p:sld>
</file>

<file path=ppt/slides/slide49.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1944776" y="-663462"/><a:ext cx="11111204" cy="7417320"/></a:xfrm><a:prstGeom prst="rect"><a:avLst/></a:prstGeom></p:spPr></p:pic><p:sp><p:nvSpPr><p:cNvPr id="7" name="Oval 6"/><p:cNvSpPr/><p:nvPr/></p:nvSpPr><p:spPr><a:xfrm><a:off x="4646693" y="-256500"/><a:ext cx="5400000" cy="54000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5" name="Oval 14"/><p:cNvSpPr/><p:nvPr/></p:nvSpPr><p:spPr><a:xfrm><a:off x="4418092" y="-556591"/><a:ext cx="5288749" cy="528874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5157494" y="1052644"/><a:ext cx="3552888" cy="2123658"/></a:xfrm><a:prstGeom prst="rect"><a:avLst/></a:prstGeom><a:noFill/></p:spPr><p:txBody><a:bodyPr wrap="square" rtlCol="0"><a:spAutoFit/></a:bodyPr><a:lstStyle/><a:p><a:r><a:rPr lang="fr-CA" dirty="1" sz="4400"><a:solidFill><a:srgbClr val="003946"/></a:solidFill><a:latin typeface="Sun Life Sans" panose="020B0504030304030303" pitchFamily="34" charset="0"/></a:rPr><a:t>en planification financière</a:t></a:r></a:p></a:p></a:p></a:p></a:p></a:p></p:txBody></p:sp><p:sp><p:nvSpPr><p:cNvPr id="14" name="Title 5"><a:extLst><a:ext uri="{FF2B5EF4-FFF2-40B4-BE49-F238E27FC236}"><a16:creationId xmlns:a16="http://schemas.microsoft.com/office/drawing/2014/main" id="{42C97E06-D0D1-E049-A70E-3FBBC94AD452}"/></a:ext></a:extLst></p:cNvPr><p:cNvSpPr txBox="1"><a:spLocks/></p:cNvSpPr><p:nvPr/></p:nvSpPr><p:spPr><a:xfrm><a:off x="5829495" y="2960058"/><a:ext cx="4047272"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r><a:rPr lang="fr-CA" dirty="1" sz="4800"><a:solidFill><a:srgbClr val="EAAB00"/></a:solidFill><a:latin typeface="Sun Life Script" pitchFamily="2" charset="0"/></a:rPr><a:t>titres professionnels</a:t></a:r></a:p></p:txBody></p:sp></p:spTree><p:custDataLst><p:tags r:id="rId1"/></p:custDataLst><p:extLst><p:ext uri="{BB962C8B-B14F-4D97-AF65-F5344CB8AC3E}"><p14:creationId xmlns:p14="http://schemas.microsoft.com/office/powerpoint/2010/main" val="1402518395"/></p:ext></p:extLst></p:cSld><p:clrMapOvr><a:masterClrMapping/></p:clrMapOvr></p:sld>
</file>

<file path=ppt/slides/slide5.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1944776" y="-663462"/><a:ext cx="11111204" cy="7417320"/></a:xfrm><a:prstGeom prst="rect"><a:avLst/></a:prstGeom></p:spPr></p:pic><p:sp><p:nvSpPr><p:cNvPr id="7" name="Oval 6"/><p:cNvSpPr/><p:nvPr/></p:nvSpPr><p:spPr><a:xfrm><a:off x="4739994" y="-364903"/><a:ext cx="5400000" cy="54000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5" name="Oval 14"/><p:cNvSpPr/><p:nvPr/></p:nvSpPr><p:spPr><a:xfrm><a:off x="5183405" y="-145249"/><a:ext cx="5288749" cy="528874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5663550" y="1132809"/><a:ext cx="3552888" cy="769441"/></a:xfrm><a:prstGeom prst="rect"><a:avLst/></a:prstGeom><a:noFill/></p:spPr><p:txBody><a:bodyPr wrap="square" rtlCol="0"><a:spAutoFit/></a:bodyPr><a:lstStyle/><a:p><a:r><a:rPr lang="fr-CA" dirty="1" sz="4400"><a:solidFill><a:srgbClr val="003946"/></a:solidFill><a:latin typeface="Sun Life Sans" panose="020B0504030304030303" pitchFamily="34" charset="0"/></a:rPr><a:t>de l’industrie</a:t></a:r></a:p></a:p></a:p></a:p></a:p></a:p></p:txBody></p:sp><p:sp><p:nvSpPr><p:cNvPr id="14" name="Title 5"><a:extLst><a:ext uri="{FF2B5EF4-FFF2-40B4-BE49-F238E27FC236}"><a16:creationId xmlns:a16="http://schemas.microsoft.com/office/drawing/2014/main" id="{42C97E06-D0D1-E049-A70E-3FBBC94AD452}"/></a:ext></a:extLst></p:cNvPr><p:cNvSpPr txBox="1"><a:spLocks/></p:cNvSpPr><p:nvPr/></p:nvSpPr><p:spPr><a:xfrm><a:off x="6081460" y="1838011"/><a:ext cx="4047272"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
</file>

<file path=ppt/slides/slide50.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621100" y="139442"/><a:ext cx="1399653" cy="707886"/></a:xfrm><a:prstGeom prst="rect"><a:avLst/></a:prstGeom><a:noFill/></p:spPr><p:txBody><a:bodyPr wrap="square" rtlCol="0"><a:spAutoFit/></a:bodyPr><a:lstStyle/><a:p><a:r><a:rPr lang="fr-CA" dirty="1" sz="4000"><a:solidFill><a:srgbClr val="003946"/></a:solidFill><a:latin typeface="Sun Life Sans" panose="02000503000000020004" pitchFamily="2" charset="77"/></a:rPr><a:t>Principaux</a:t></a:r></a:p></a:p></a:p></a:p></a:p></a:p></p:txBody></p:sp><p:sp><p:nvSpPr><p:cNvPr id="15" name="TextBox 14"/><p:cNvSpPr txBox="1"/><p:nvPr/></p:nvSpPr><p:spPr><a:xfrm><a:off x="3814623" y="77887"/><a:ext cx="3588026" cy="830997"/></a:xfrm><a:prstGeom prst="rect"><a:avLst/></a:prstGeom><a:noFill/></p:spPr><p:txBody><a:bodyPr wrap="square" rtlCol="0"><a:spAutoFit/></a:bodyPr><a:lstStyle/><a:p><a:r><a:rPr lang="fr-CA" dirty="1" sz="4800"><a:solidFill><a:srgbClr val="EAAB00"/></a:solidFill><a:latin typeface="Sun Life Script" pitchFamily="2" charset="0"/></a:rPr><a:t>titres professionnels</a:t></a:r></a:p></p:txBody></p:sp><p:sp><p:nvSpPr><p:cNvPr id="8" name="Rounded Rectangle 7"/><p:cNvSpPr/><p:nvPr/></p:nvSpPr><p:spPr><a:xfrm><a:off x="1804383" y="1128545"/><a:ext cx="2857846" cy="729375"/></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solidFill><a:schemeClr val="bg1"/></a:solidFill><a:latin typeface="Sun Life Sans" panose="020B0504030304030303" pitchFamily="34" charset="0"/></a:rPr><a:t>Financial Planner – F.Pl (English) / Pl.Fin (French)</a:t></a:r></a:p></p:txBody></p:sp><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73879" y="666167"/><a:ext cx="1653344" cy="1654132"/></a:xfrm><a:prstGeom prst="rect"><a:avLst/></a:prstGeom></p:spPr></p:pic><p:sp><p:nvSpPr><p:cNvPr id="19" name="TextBox 18"><a:extLst><a:ext uri="{FF2B5EF4-FFF2-40B4-BE49-F238E27FC236}"><a16:creationId xmlns:a16="http://schemas.microsoft.com/office/drawing/2014/main" id="{01DE9704-546F-6444-936B-5500656EDCC3}"/></a:ext></a:extLst></p:cNvPr><p:cNvSpPr txBox="1"/><p:nvPr/></p:nvSpPr><p:spPr><a:xfrm><a:off x="5026306" y="1171795"/><a:ext cx="3207054"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Qu’est-ce que c’est?</a:t></a:r></a:p></p:txBody></p:sp><p:sp><p:nvSpPr><p:cNvPr id="20" name="TextBox 19"><a:extLst><a:ext uri="{FF2B5EF4-FFF2-40B4-BE49-F238E27FC236}"><a16:creationId xmlns:a16="http://schemas.microsoft.com/office/drawing/2014/main" id="{01DE9704-546F-6444-936B-5500656EDCC3}"/></a:ext></a:extLst></p:cNvPr><p:cNvSpPr txBox="1"/><p:nvPr/></p:nvSpPr><p:spPr><a:xfrm><a:off x="1918897" y="2583604"/><a:ext cx="5699728" cy="1323439"/></a:xfrm><a:prstGeom prst="rect"><a:avLst/></a:prstGeom><a:noFill/></p:spPr><p:txBody><a:bodyPr wrap="square" numCol="1" spcCol="457200" rtlCol="0"><a:spAutoFit/></a:bodyPr><a:lstStyle/><a:p><a:r><a:rPr lang="fr-CA" dirty="1" sz="1600"><a:solidFill><a:schemeClr val="tx2"/></a:solidFill><a:latin typeface="Sun Life Sans" panose="020B0504030304030303" pitchFamily="34" charset="0"/></a:rPr><a:t>A financial planner is a personal financial professional, a generalist who analyses the complex and intricate aspects of a client’s financial situation in order to develop a personalized action plan and refer the client to the appropriate specialists, as needed.</a:t></a:r></a:p></p:txBody></p:sp><p:sp><p:nvSpPr><p:cNvPr id="21" name="Oval 20"/><p:cNvSpPr/><p:nvPr/></p:nvSpPr><p:spPr><a:xfrm><a:off x="7133158" y="3526024"/><a:ext cx="2520000" cy="2520000"/></a:xfrm><a:prstGeom prst="ellipse"><a:avLst/></a:prstGeom><a:solidFill><a:srgbClr val="FFCB05"/></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solidFill><a:schemeClr val="tx2"/></a:solidFill></a:endParaRPr></a:p></p:txBody></p:sp></p:spTree><p:custDataLst><p:tags r:id="rId1"/></p:custDataLst><p:extLst><p:ext uri="{BB962C8B-B14F-4D97-AF65-F5344CB8AC3E}"><p14:creationId xmlns:p14="http://schemas.microsoft.com/office/powerpoint/2010/main" val="1471842319"/></p:ext></p:extLst></p:cSld><p:clrMapOvr><a:masterClrMapping/></p:clrMapOvr></p:sld>
</file>

<file path=ppt/slides/slide51.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621100" y="139442"/><a:ext cx="1399653" cy="707886"/></a:xfrm><a:prstGeom prst="rect"><a:avLst/></a:prstGeom><a:noFill/></p:spPr><p:txBody><a:bodyPr wrap="square" rtlCol="0"><a:spAutoFit/></a:bodyPr><a:lstStyle/><a:p><a:r><a:rPr lang="fr-CA" dirty="1" sz="4000"><a:solidFill><a:srgbClr val="003946"/></a:solidFill><a:latin typeface="Sun Life Sans" panose="02000503000000020004" pitchFamily="2" charset="77"/></a:rPr><a:t>Principaux</a:t></a:r></a:p></a:p></a:p></a:p></a:p></a:p></p:txBody></p:sp><p:sp><p:nvSpPr><p:cNvPr id="15" name="TextBox 14"/><p:cNvSpPr txBox="1"/><p:nvPr/></p:nvSpPr><p:spPr><a:xfrm><a:off x="3814623" y="77887"/><a:ext cx="3588026" cy="830997"/></a:xfrm><a:prstGeom prst="rect"><a:avLst/></a:prstGeom><a:noFill/></p:spPr><p:txBody><a:bodyPr wrap="square" rtlCol="0"><a:spAutoFit/></a:bodyPr><a:lstStyle/><a:p><a:r><a:rPr lang="fr-CA" dirty="1" sz="4800"><a:solidFill><a:srgbClr val="EAAB00"/></a:solidFill><a:latin typeface="Sun Life Script" pitchFamily="2" charset="0"/></a:rPr><a:t>titres professionnels</a:t></a:r></a:p></p:txBody></p:sp><p:sp><p:nvSpPr><p:cNvPr id="19" name="TextBox 18"><a:extLst><a:ext uri="{FF2B5EF4-FFF2-40B4-BE49-F238E27FC236}"><a16:creationId xmlns:a16="http://schemas.microsoft.com/office/drawing/2014/main" id="{01DE9704-546F-6444-936B-5500656EDCC3}"/></a:ext></a:extLst></p:cNvPr><p:cNvSpPr txBox="1"/><p:nvPr/></p:nvSpPr><p:spPr><a:xfrm><a:off x="4793231" y="1049228"/><a:ext cx="3657085"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Comment obtenir ce titre?</a:t></a:r></a:p></p:txBody></p:sp><p:sp><p:nvSpPr><p:cNvPr id="28" name="TextBox 27"><a:extLst><a:ext uri="{FF2B5EF4-FFF2-40B4-BE49-F238E27FC236}"><a16:creationId xmlns:a16="http://schemas.microsoft.com/office/drawing/2014/main" id="{01DE9704-546F-6444-936B-5500656EDCC3}"/></a:ext></a:extLst></p:cNvPr><p:cNvSpPr txBox="1"/><p:nvPr/></p:nvSpPr><p:spPr><a:xfrm><a:off x="1804383" y="2216963"/><a:ext cx="7277780" cy="2677656"/></a:xfrm><a:prstGeom prst="rect"><a:avLst/></a:prstGeom><a:noFill/></p:spPr><p:txBody><a:bodyPr wrap="square" numCol="1" spcCol="457200" rtlCol="0"><a:spAutoFit/></a:bodyPr><a:lstStyle/><a:p><a:pPr marL="285750" indent="-285750"><a:buFont typeface="Arial" panose="020B0604020202020204" pitchFamily="34" charset="0"/><a:buChar char="•"/></a:pPr><a:r><a:rPr lang="fr-CA" dirty="1" sz="1400"><a:solidFill><a:schemeClr val="tx2"/></a:solidFill><a:latin typeface="Sun Life Sans" panose="020B0504030304030303" pitchFamily="34" charset="0"/></a:rPr><a:t>Establish the client profile</a:t></a:r></a:p><a:p><a:pPr marL="285750" indent="-285750"><a:buFont typeface="Arial" panose="020B0604020202020204" pitchFamily="34" charset="0"/><a:buChar char="•"/></a:pPr><a:r><a:rPr lang="fr-CA" dirty="1" sz="1400"><a:solidFill><a:schemeClr val="tx2"/></a:solidFill><a:latin typeface="Sun Life Sans" panose="020B0504030304030303" pitchFamily="34" charset="0"/></a:rPr><a:t>Listen to the client and establish a trusting relationship</a:t></a:r></a:p><a:p><a:pPr marL="285750" indent="-285750"><a:buFont typeface="Arial" panose="020B0604020202020204" pitchFamily="34" charset="0"/><a:buChar char="•"/></a:pPr><a:r><a:rPr lang="fr-CA" dirty="1" sz="1400"><a:solidFill><a:schemeClr val="tx2"/></a:solidFill><a:latin typeface="Sun Life Sans" panose="020B0504030304030303" pitchFamily="34" charset="0"/></a:rPr><a:t>Use a relational rather than transactional approach</a:t></a:r></a:p><a:p><a:pPr marL="285750" indent="-285750"><a:buFont typeface="Arial" panose="020B0604020202020204" pitchFamily="34" charset="0"/><a:buChar char="•"/></a:pPr><a:r><a:rPr lang="fr-CA" dirty="1" sz="1400"><a:solidFill><a:schemeClr val="tx2"/></a:solidFill><a:latin typeface="Sun Life Sans" panose="020B0504030304030303" pitchFamily="34" charset="0"/></a:rPr><a:t>Establish the client’s personal and professional goals</a:t></a:r></a:p><a:p><a:pPr marL="285750" indent="-285750"><a:buFont typeface="Arial" panose="020B0604020202020204" pitchFamily="34" charset="0"/><a:buChar char="•"/></a:pPr><a:r><a:rPr lang="fr-CA" dirty="1" sz="1400"><a:solidFill><a:schemeClr val="tx2"/></a:solidFill><a:latin typeface="Sun Life Sans" panose="020B0504030304030303" pitchFamily="34" charset="0"/></a:rPr><a:t>Develop a capacity for analysis, synthesis and judgment</a:t></a:r></a:p><a:p><a:pPr marL="285750" indent="-285750"><a:buFont typeface="Arial" panose="020B0604020202020204" pitchFamily="34" charset="0"/><a:buChar char="•"/></a:pPr><a:r><a:rPr lang="fr-CA" dirty="1" sz="1400"><a:solidFill><a:schemeClr val="tx2"/></a:solidFill><a:latin typeface="Sun Life Sans" panose="020B0504030304030303" pitchFamily="34" charset="0"/></a:rPr><a:t>Have the knowledge and competencies needed to participate and cooperate with other personal financial planning intermediaries</a:t></a:r></a:p><a:p><a:pPr marL="285750" indent="-285750"><a:buFont typeface="Arial" panose="020B0604020202020204" pitchFamily="34" charset="0"/><a:buChar char="•"/></a:pPr><a:r><a:rPr lang="fr-CA" dirty="1" sz="1400"><a:solidFill><a:schemeClr val="tx2"/></a:solidFill><a:latin typeface="Sun Life Sans" panose="020B0504030304030303" pitchFamily="34" charset="0"/></a:rPr><a:t>Develop and maintain a network of specialists for support and reference</a:t></a:r></a:p><a:p><a:pPr marL="285750" indent="-285750"><a:buFont typeface="Arial" panose="020B0604020202020204" pitchFamily="34" charset="0"/><a:buChar char="•"/></a:pPr><a:r><a:rPr lang="fr-CA" dirty="1" sz="1400"><a:solidFill><a:schemeClr val="tx2"/></a:solidFill><a:latin typeface="Sun Life Sans" panose="020B0504030304030303" pitchFamily="34" charset="0"/></a:rPr><a:t>Coordinate the work of specialists involved in the client’s file</a:t></a:r></a:p><a:p><a:pPr marL="285750" indent="-285750"><a:buFont typeface="Arial" panose="020B0604020202020204" pitchFamily="34" charset="0"/><a:buChar char="•"/></a:pPr><a:r><a:rPr lang="fr-CA" dirty="1" sz="1400"><a:solidFill><a:schemeClr val="tx2"/></a:solidFill><a:latin typeface="Sun Life Sans" panose="020B0504030304030303" pitchFamily="34" charset="0"/></a:rPr><a:t>Behave ethically and observe the rules of professional conduct</a:t></a:r></a:p><a:p><a:pPr marL="285750" indent="-285750"><a:buFont typeface="Arial" panose="020B0604020202020204" pitchFamily="34" charset="0"/><a:buChar char="•"/></a:pPr><a:r><a:rPr lang="fr-CA" dirty="1" sz="1400"><a:solidFill><a:schemeClr val="tx2"/></a:solidFill><a:latin typeface="Sun Life Sans" panose="020B0504030304030303" pitchFamily="34" charset="0"/></a:rPr><a:t>Make a social commitment to improve the economic well-being of the public</a:t></a:r></a:p><a:p><a:pPr marL="285750" indent="-285750"><a:buFont typeface="Arial" panose="020B0604020202020204" pitchFamily="34" charset="0"/><a:buChar char="•"/></a:pPr><a:r><a:rPr lang="fr-CA" dirty="1" sz="1400"><a:solidFill><a:schemeClr val="tx2"/></a:solidFill><a:latin typeface="Sun Life Sans" panose="020B0504030304030303" pitchFamily="34" charset="0"/></a:rPr><a:t>Embrace the professional development process</a:t></a:r></a:p></p:txBody></p:sp><p:sp><p:nvSpPr><p:cNvPr id="16" name="Rounded Rectangle 15"/><p:cNvSpPr/><p:nvPr/></p:nvSpPr><p:spPr><a:xfrm><a:off x="1804383" y="888588"/><a:ext cx="2857846" cy="729375"/></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solidFill><a:schemeClr val="bg1"/></a:solidFill><a:latin typeface="Sun Life Sans" panose="020B0504030304030303" pitchFamily="34" charset="0"/></a:rPr><a:t>Financial Planner – F.Pl (English) / Pl.Fin (French)</a:t></a:r></a:p></p:txBody></p:sp><p:pic><p:nvPicPr><p:cNvPr id="17" name="Picture 16"/><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73879" y="426210"/><a:ext cx="1653344" cy="1654132"/></a:xfrm><a:prstGeom prst="rect"><a:avLst/></a:prstGeom></p:spPr></p:pic><p:sp><p:nvSpPr><p:cNvPr id="18" name="TextBox 17"><a:extLst><a:ext uri="{FF2B5EF4-FFF2-40B4-BE49-F238E27FC236}"><a16:creationId xmlns:a16="http://schemas.microsoft.com/office/drawing/2014/main" id="{01DE9704-546F-6444-936B-5500656EDCC3}"/></a:ext></a:extLst></p:cNvPr><p:cNvSpPr txBox="1"/><p:nvPr/></p:nvSpPr><p:spPr><a:xfrm><a:off x="1804383" y="1764649"/><a:ext cx="3207054" cy="461665"/></a:xfrm><a:prstGeom prst="rect"><a:avLst/></a:prstGeom><a:noFill/></p:spPr><p:txBody><a:bodyPr wrap="square" numCol="1" spcCol="457200" rtlCol="0"><a:spAutoFit/></a:bodyPr><a:lstStyle/><a:p><a:r><a:rPr lang="fr-CA" dirty="1" sz="2400"><a:solidFill><a:schemeClr val="tx2"/></a:solidFill><a:latin typeface="Sun Life Sans" panose="020B0504030304030303" pitchFamily="34" charset="0"/></a:rPr><a:t>Compétences</a:t></a:r></a:p></p:txBody></p:sp></p:spTree><p:custDataLst><p:tags r:id="rId1"/></p:custDataLst><p:extLst><p:ext uri="{BB962C8B-B14F-4D97-AF65-F5344CB8AC3E}"><p14:creationId xmlns:p14="http://schemas.microsoft.com/office/powerpoint/2010/main" val="1273496447"/></p:ext></p:extLst></p:cSld><p:clrMapOvr><a:masterClrMapping/></p:clrMapOvr></p:sld>
</file>

<file path=ppt/slides/slide52.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621100" y="139442"/><a:ext cx="1399653" cy="707886"/></a:xfrm><a:prstGeom prst="rect"><a:avLst/></a:prstGeom><a:noFill/></p:spPr><p:txBody><a:bodyPr wrap="square" rtlCol="0"><a:spAutoFit/></a:bodyPr><a:lstStyle/><a:p><a:r><a:rPr lang="fr-CA" dirty="1" sz="4000"><a:solidFill><a:srgbClr val="003946"/></a:solidFill><a:latin typeface="Sun Life Sans" panose="02000503000000020004" pitchFamily="2" charset="77"/></a:rPr><a:t>Principaux</a:t></a:r></a:p></a:p></a:p></a:p></a:p></a:p></p:txBody></p:sp><p:sp><p:nvSpPr><p:cNvPr id="15" name="TextBox 14"/><p:cNvSpPr txBox="1"/><p:nvPr/></p:nvSpPr><p:spPr><a:xfrm><a:off x="3814623" y="77887"/><a:ext cx="3588026" cy="830997"/></a:xfrm><a:prstGeom prst="rect"><a:avLst/></a:prstGeom><a:noFill/></p:spPr><p:txBody><a:bodyPr wrap="square" rtlCol="0"><a:spAutoFit/></a:bodyPr><a:lstStyle/><a:p><a:r><a:rPr lang="fr-CA" dirty="1" sz="4800"><a:solidFill><a:srgbClr val="EAAB00"/></a:solidFill><a:latin typeface="Sun Life Script" pitchFamily="2" charset="0"/></a:rPr><a:t>titres professionnels</a:t></a:r></a:p></p:txBody></p:sp><p:sp><p:nvSpPr><p:cNvPr id="19" name="TextBox 18"><a:extLst><a:ext uri="{FF2B5EF4-FFF2-40B4-BE49-F238E27FC236}"><a16:creationId xmlns:a16="http://schemas.microsoft.com/office/drawing/2014/main" id="{01DE9704-546F-6444-936B-5500656EDCC3}"/></a:ext></a:extLst></p:cNvPr><p:cNvSpPr txBox="1"/><p:nvPr/></p:nvSpPr><p:spPr><a:xfrm><a:off x="4793232" y="1049228"/><a:ext cx="3877802" cy="954107"/></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Continuing Education Requirements</a:t></a:r></a:p></p:txBody></p:sp><p:sp><p:nvSpPr><p:cNvPr id="16" name="Rounded Rectangle 15"/><p:cNvSpPr/><p:nvPr/></p:nvSpPr><p:spPr><a:xfrm><a:off x="1804382" y="1067383"/><a:ext cx="2857846" cy="729375"/></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rtlCol="0" anchor="ctr"/><a:lstStyle/><a:p><a:pPr algn="ctr"/><a:r><a:rPr lang="fr-CA" dirty="1" sz="1600"><a:solidFill><a:schemeClr val="bg1"/></a:solidFill><a:latin typeface="Sun Life Sans" panose="020B0504030304030303" pitchFamily="34" charset="0"/></a:rPr><a:t>Financial Planner – F.PL (English) / Pl.Fin (French)</a:t></a:r></a:p></p:txBody></p:sp><p:pic><p:nvPicPr><p:cNvPr id="17" name="Picture 16"/><p:cNvPicPr><a:picLocks noChangeAspect="1"/></p:cNvPicPr><p:nvPr/></p:nvPicPr><p:blipFill><a:blip r:embed="rId4" cstate="screen"><a:extLst><a:ext uri="{28A0092B-C50C-407E-A947-70E740481C1C}"><a14:useLocalDpi xmlns:a14="http://schemas.microsoft.com/office/drawing/2010/main" val="0"/></a:ext></a:extLst></a:blip><a:stretch><a:fillRect/></a:stretch></p:blipFill><p:spPr><a:xfrm><a:off x="473878" y="605005"/><a:ext cx="1653344" cy="1654132"/></a:xfrm><a:prstGeom prst="rect"><a:avLst/></a:prstGeom></p:spPr></p:pic><p:graphicFrame><p:nvGraphicFramePr><p:cNvPr id="12" name="Table 11"/><p:cNvGraphicFramePr><a:graphicFrameLocks noGrp="1"/></p:cNvGraphicFramePr><p:nvPr><p:extLst><p:ext uri="{D42A27DB-BD31-4B8C-83A1-F6EECF244321}"><p14:modId xmlns:p14="http://schemas.microsoft.com/office/powerpoint/2010/main" val="339712974"/></p:ext></p:extLst></p:nvPr></p:nvGraphicFramePr><p:xfrm><a:off x="770775" y="2395282"/><a:ext cx="7782907" cy="1571958"/></p:xfrm><a:graphic><a:graphicData uri="http://schemas.openxmlformats.org/drawingml/2006/table"><a:tbl><a:tblPr/><a:tblGrid><a:gridCol w="5699761"><a:extLst><a:ext uri="{9D8B030D-6E8A-4147-A177-3AD203B41FA5}"><a16:colId xmlns:a16="http://schemas.microsoft.com/office/drawing/2014/main" val="3641188938"/></a:ext></a:extLst></a:gridCol><a:gridCol w="2083146"><a:extLst><a:ext uri="{9D8B030D-6E8A-4147-A177-3AD203B41FA5}"><a16:colId xmlns:a16="http://schemas.microsoft.com/office/drawing/2014/main" val="2021891768"/></a:ext></a:extLst></a:gridCol></a:tblGrid><a:tr h="231622"><a:tc><a:txBody><a:bodyPr/><a:lstStyle/><a:p><a:pPr algn="l" fontAlgn="t" rtl="0"/><a:r><a:rPr lang="fr-CA" dirty="1" sz="900"><a:solidFill><a:srgbClr val="FFFFFF"/></a:solidFill><a:latin typeface="Open Sans"/></a:rPr><a:t>Professional development category</a:t></a:r></a:p></a:txBody><a:tcPr marL="52754" marR="52754" marT="52754" marB="52754"><a:lnL w="9525" cap="flat" cmpd="sng" algn="ctr"><a:solidFill><a:srgbClr val="54677B"/></a:solidFill><a:prstDash val="solid"/><a:round/><a:headEnd type="none" w="med" len="med"/><a:tailEnd type="none" w="med" len="med"/></a:lnL><a:lnR w="9525" cap="flat" cmpd="sng" algn="ctr"><a:solidFill><a:srgbClr val="54677B"/></a:solidFill><a:prstDash val="solid"/><a:round/><a:headEnd type="none" w="med" len="med"/><a:tailEnd type="none" w="med" len="med"/></a:lnR><a:lnT w="9525" cap="flat" cmpd="sng" algn="ctr"><a:solidFill><a:srgbClr val="999999"/></a:solidFill><a:prstDash val="solid"/><a:round/><a:headEnd type="none" w="med" len="med"/><a:tailEnd type="none" w="med" len="med"/></a:lnT><a:lnB w="9525" cap="flat" cmpd="sng" algn="ctr"><a:solidFill><a:srgbClr val="DBE2E8"/></a:solidFill><a:prstDash val="solid"/><a:round/><a:headEnd type="none" w="med" len="med"/><a:tailEnd type="none" w="med" len="med"/></a:lnB><a:solidFill><a:srgbClr val="54677B"/></a:solidFill></a:tcPr></a:tc><a:tc><a:txBody><a:bodyPr/><a:lstStyle/><a:p><a:pPr algn="l" fontAlgn="t" rtl="0"/><a:r><a:rPr lang="fr-CA" dirty="1" sz="900"><a:solidFill><a:srgbClr val="FFFFFF"/></a:solidFill><a:latin typeface="Open Sans"/></a:rPr><a:t>Number of PDUs per cycle</a:t></a:r></a:p></a:txBody><a:tcPr marL="52754" marR="52754" marT="52754" marB="52754"><a:lnL w="9525" cap="flat" cmpd="sng" algn="ctr"><a:solidFill><a:srgbClr val="54677B"/></a:solidFill><a:prstDash val="solid"/><a:round/><a:headEnd type="none" w="med" len="med"/><a:tailEnd type="none" w="med" len="med"/></a:lnL><a:lnR w="9525" cap="flat" cmpd="sng" algn="ctr"><a:solidFill><a:srgbClr val="999999"/></a:solidFill><a:prstDash val="solid"/><a:round/><a:headEnd type="none" w="med" len="med"/><a:tailEnd type="none" w="med" len="med"/></a:lnR><a:lnT w="9525" cap="flat" cmpd="sng" algn="ctr"><a:solidFill><a:srgbClr val="999999"/></a:solidFill><a:prstDash val="solid"/><a:round/><a:headEnd type="none" w="med" len="med"/><a:tailEnd type="none" w="med" len="med"/></a:lnT><a:lnB w="9525" cap="flat" cmpd="sng" algn="ctr"><a:solidFill><a:srgbClr val="CCCCCC"/></a:solidFill><a:prstDash val="solid"/><a:round/><a:headEnd type="none" w="med" len="med"/><a:tailEnd type="none" w="med" len="med"/></a:lnB><a:solidFill><a:srgbClr val="54677B"/></a:solidFill></a:tcPr></a:tc><a:extLst><a:ext uri="{0D108BD9-81ED-4DB2-BD59-A6C34878D82A}"><a16:rowId xmlns:a16="http://schemas.microsoft.com/office/drawing/2014/main" val="2275406127"/></a:ext></a:extLst></a:tr><a:tr h="231622"><a:tc><a:txBody><a:bodyPr/><a:lstStyle/><a:p><a:pPr algn="l" fontAlgn="t" rtl="0"/><a:r><a:rPr lang="fr-CA" dirty="1" sz="900"><a:latin typeface="Open Sans"/></a:rPr><a:t>Integrated personal financial planning (IPFP)</a:t></a:r></a:p></a:txBody><a:tcPr marL="52754" marR="52754" marT="52754" marB="52754"><a:lnL w="9525" cap="flat" cmpd="sng" algn="ctr"><a:solidFill><a:srgbClr val="DBE2E8"/></a:solidFill><a:prstDash val="solid"/><a:round/><a:headEnd type="none" w="med" len="med"/><a:tailEnd type="none" w="med" len="med"/></a:lnL><a:lnR w="9525" cap="flat" cmpd="sng" algn="ctr"><a:solidFill><a:srgbClr val="CCCCCC"/></a:solidFill><a:prstDash val="solid"/><a:round/><a:headEnd type="none" w="med" len="med"/><a:tailEnd type="none" w="med" len="med"/></a:lnR><a:lnT w="9525" cap="flat" cmpd="sng" algn="ctr"><a:solidFill><a:srgbClr val="DBE2E8"/></a:solidFill><a:prstDash val="solid"/><a:round/><a:headEnd type="none" w="med" len="med"/><a:tailEnd type="none" w="med" len="med"/></a:lnT><a:lnB w="9525" cap="flat" cmpd="sng" algn="ctr"><a:solidFill><a:srgbClr val="DBE2E8"/></a:solidFill><a:prstDash val="solid"/><a:round/><a:headEnd type="none" w="med" len="med"/><a:tailEnd type="none" w="med" len="med"/></a:lnB><a:solidFill><a:srgbClr val="EFF3F7"/></a:solidFill></a:tcPr></a:tc><a:tc><a:txBody><a:bodyPr/><a:lstStyle/><a:p><a:pPr algn="l" fontAlgn="t" rtl="0"/><a:r><a:rPr lang="fr-CA" dirty="1" sz="900"><a:latin typeface="Open Sans"/></a:rPr><a:t>15 PDUs</a:t></a:r></a:p></a:txBody><a:tcPr marL="52754" marR="52754" marT="52754" marB="52754"><a:lnL w="9525" cap="flat" cmpd="sng" algn="ctr"><a:solidFill><a:srgbClr val="CCCCCC"/></a:solidFill><a:prstDash val="solid"/><a:round/><a:headEnd type="none" w="med" len="med"/><a:tailEnd type="none" w="med" len="med"/></a:lnL><a:lnR w="9525" cap="flat" cmpd="sng" algn="ctr"><a:solidFill><a:srgbClr val="CCCCCC"/></a:solidFill><a:prstDash val="solid"/><a:round/><a:headEnd type="none" w="med" len="med"/><a:tailEnd type="none" w="med" len="med"/></a:lnR><a:lnT w="9525" cap="flat" cmpd="sng" algn="ctr"><a:solidFill><a:srgbClr val="CCCCCC"/></a:solidFill><a:prstDash val="solid"/><a:round/><a:headEnd type="none" w="med" len="med"/><a:tailEnd type="none" w="med" len="med"/></a:lnT><a:lnB w="9525" cap="flat" cmpd="sng" algn="ctr"><a:solidFill><a:srgbClr val="DBE2E8"/></a:solidFill><a:prstDash val="solid"/><a:round/><a:headEnd type="none" w="med" len="med"/><a:tailEnd type="none" w="med" len="med"/></a:lnB><a:solidFill><a:srgbClr val="EFF3F7"/></a:solidFill></a:tcPr></a:tc><a:extLst><a:ext uri="{0D108BD9-81ED-4DB2-BD59-A6C34878D82A}"><a16:rowId xmlns:a16="http://schemas.microsoft.com/office/drawing/2014/main" val="3544077689"/></a:ext></a:extLst></a:tr><a:tr h="323698"><a:tc><a:txBody><a:bodyPr/><a:lstStyle/><a:p><a:pPr algn="l" fontAlgn="t" rtl="0"/><a:r><a:rPr lang="fr-CA" dirty="1" sz="900"><a:latin typeface="Open Sans"/></a:rPr><a:t>Training activities in one or more of the financial planning areas (SFPA)</a:t></a:r></a:p></a:txBody><a:tcPr marL="52754" marR="52754" marT="52754" marB="52754"><a:lnL w="9525" cap="flat" cmpd="sng" algn="ctr"><a:solidFill><a:srgbClr val="DBE2E8"/></a:solidFill><a:prstDash val="solid"/><a:round/><a:headEnd type="none" w="med" len="med"/><a:tailEnd type="none" w="med" len="med"/></a:lnL><a:lnR w="9525" cap="flat" cmpd="sng" algn="ctr"><a:solidFill><a:srgbClr val="DBE2E8"/></a:solidFill><a:prstDash val="solid"/><a:round/><a:headEnd type="none" w="med" len="med"/><a:tailEnd type="none" w="med" len="med"/></a:lnR><a:lnT w="9525" cap="flat" cmpd="sng" algn="ctr"><a:solidFill><a:srgbClr val="DBE2E8"/></a:solidFill><a:prstDash val="solid"/><a:round/><a:headEnd type="none" w="med" len="med"/><a:tailEnd type="none" w="med" len="med"/></a:lnT><a:lnB w="9525" cap="flat" cmpd="sng" algn="ctr"><a:solidFill><a:srgbClr val="DBE2E8"/></a:solidFill><a:prstDash val="solid"/><a:round/><a:headEnd type="none" w="med" len="med"/><a:tailEnd type="none" w="med" len="med"/></a:lnB><a:solidFill><a:srgbClr val="FAFBFB"/></a:solidFill></a:tcPr></a:tc><a:tc><a:txBody><a:bodyPr/><a:lstStyle/><a:p><a:pPr algn="l" fontAlgn="t" rtl="0"/><a:r><a:rPr lang="fr-CA" dirty="1" sz="900"><a:latin typeface="Open Sans"/></a:rPr><a:t>15 PDUs</a:t></a:r></a:p></a:txBody><a:tcPr marL="52754" marR="52754" marT="52754" marB="52754"><a:lnL w="9525" cap="flat" cmpd="sng" algn="ctr"><a:solidFill><a:srgbClr val="DBE2E8"/></a:solidFill><a:prstDash val="solid"/><a:round/><a:headEnd type="none" w="med" len="med"/><a:tailEnd type="none" w="med" len="med"/></a:lnL><a:lnR w="9525" cap="flat" cmpd="sng" algn="ctr"><a:solidFill><a:srgbClr val="DBE2E8"/></a:solidFill><a:prstDash val="solid"/><a:round/><a:headEnd type="none" w="med" len="med"/><a:tailEnd type="none" w="med" len="med"/></a:lnR><a:lnT w="9525" cap="flat" cmpd="sng" algn="ctr"><a:solidFill><a:srgbClr val="DBE2E8"/></a:solidFill><a:prstDash val="solid"/><a:round/><a:headEnd type="none" w="med" len="med"/><a:tailEnd type="none" w="med" len="med"/></a:lnT><a:lnB w="9525" cap="flat" cmpd="sng" algn="ctr"><a:solidFill><a:srgbClr val="DBE2E8"/></a:solidFill><a:prstDash val="solid"/><a:round/><a:headEnd type="none" w="med" len="med"/><a:tailEnd type="none" w="med" len="med"/></a:lnB><a:solidFill><a:srgbClr val="FAFBFB"/></a:solidFill></a:tcPr></a:tc><a:extLst><a:ext uri="{0D108BD9-81ED-4DB2-BD59-A6C34878D82A}"><a16:rowId xmlns:a16="http://schemas.microsoft.com/office/drawing/2014/main" val="3846451789"/></a:ext></a:extLst></a:tr><a:tr h="520256"><a:tc><a:txBody><a:bodyPr/><a:lstStyle/><a:p><a:pPr algn="l" fontAlgn="t" rtl="0"/><a:r><a:rPr lang="fr-CA" dirty="1" sz="900"><a:latin typeface="Open Sans"/></a:rPr><a:t>Training activities in subjects pertaining to compliance with standards, ethics and business conduct (SC), and training activities in subjects pertaining to compliance with standards, ethics and business conduct related directly to financial planning (SC-FP)</a:t></a:r></a:p></a:txBody><a:tcPr marL="52754" marR="52754" marT="52754" marB="52754"><a:lnL w="9525" cap="flat" cmpd="sng" algn="ctr"><a:solidFill><a:srgbClr val="DBE2E8"/></a:solidFill><a:prstDash val="solid"/><a:round/><a:headEnd type="none" w="med" len="med"/><a:tailEnd type="none" w="med" len="med"/></a:lnL><a:lnR w="9525" cap="flat" cmpd="sng" algn="ctr"><a:solidFill><a:srgbClr val="DBE2E8"/></a:solidFill><a:prstDash val="solid"/><a:round/><a:headEnd type="none" w="med" len="med"/><a:tailEnd type="none" w="med" len="med"/></a:lnR><a:lnT w="9525" cap="flat" cmpd="sng" algn="ctr"><a:solidFill><a:srgbClr val="DBE2E8"/></a:solidFill><a:prstDash val="solid"/><a:round/><a:headEnd type="none" w="med" len="med"/><a:tailEnd type="none" w="med" len="med"/></a:lnT><a:lnB w="9525" cap="flat" cmpd="sng" algn="ctr"><a:solidFill><a:srgbClr val="DBE2E8"/></a:solidFill><a:prstDash val="solid"/><a:round/><a:headEnd type="none" w="med" len="med"/><a:tailEnd type="none" w="med" len="med"/></a:lnB><a:solidFill><a:srgbClr val="EFF3F7"/></a:solidFill></a:tcPr></a:tc><a:tc><a:txBody><a:bodyPr/><a:lstStyle/><a:p><a:pPr algn="l" fontAlgn="t" rtl="0"/><a:r><a:rPr lang="fr-CA" dirty="1" sz="900"><a:latin typeface="Open Sans"/></a:rPr><a:t>10 PDUs, 5 of which must be in SC-FP*</a:t></a:r></a:p></a:txBody><a:tcPr marL="52754" marR="52754" marT="52754" marB="52754"><a:lnL w="9525" cap="flat" cmpd="sng" algn="ctr"><a:solidFill><a:srgbClr val="DBE2E8"/></a:solidFill><a:prstDash val="solid"/><a:round/><a:headEnd type="none" w="med" len="med"/><a:tailEnd type="none" w="med" len="med"/></a:lnL><a:lnR w="9525" cap="flat" cmpd="sng" algn="ctr"><a:solidFill><a:srgbClr val="DBE2E8"/></a:solidFill><a:prstDash val="solid"/><a:round/><a:headEnd type="none" w="med" len="med"/><a:tailEnd type="none" w="med" len="med"/></a:lnR><a:lnT w="9525" cap="flat" cmpd="sng" algn="ctr"><a:solidFill><a:srgbClr val="DBE2E8"/></a:solidFill><a:prstDash val="solid"/><a:round/><a:headEnd type="none" w="med" len="med"/><a:tailEnd type="none" w="med" len="med"/></a:lnT><a:lnB w="9525" cap="flat" cmpd="sng" algn="ctr"><a:solidFill><a:srgbClr val="CCCCCC"/></a:solidFill><a:prstDash val="solid"/><a:round/><a:headEnd type="none" w="med" len="med"/><a:tailEnd type="none" w="med" len="med"/></a:lnB><a:solidFill><a:srgbClr val="EFF3F7"/></a:solidFill></a:tcPr></a:tc><a:extLst><a:ext uri="{0D108BD9-81ED-4DB2-BD59-A6C34878D82A}"><a16:rowId xmlns:a16="http://schemas.microsoft.com/office/drawing/2014/main" val="2429644870"/></a:ext></a:extLst></a:tr><a:tr h="203467"><a:tc><a:txBody><a:bodyPr/><a:lstStyle/><a:p><a:pPr algn="l" fontAlgn="t" rtl="0"/><a:r><a:rPr lang="fr-CA" dirty="1" sz="900" b="1"><a:latin typeface="Open Sans"/></a:rPr><a:t>Total</a:t></a:r></a:p></a:txBody><a:tcPr marL="52754" marR="52754" marT="52754" marB="52754"><a:lnL w="9525" cap="flat" cmpd="sng" algn="ctr"><a:solidFill><a:srgbClr val="DBE2E8"/></a:solidFill><a:prstDash val="solid"/><a:round/><a:headEnd type="none" w="med" len="med"/><a:tailEnd type="none" w="med" len="med"/></a:lnL><a:lnR w="9525" cap="flat" cmpd="sng" algn="ctr"><a:solidFill><a:srgbClr val="CCCCCC"/></a:solidFill><a:prstDash val="solid"/><a:round/><a:headEnd type="none" w="med" len="med"/><a:tailEnd type="none" w="med" len="med"/></a:lnR><a:lnT w="9525" cap="flat" cmpd="sng" algn="ctr"><a:solidFill><a:srgbClr val="DBE2E8"/></a:solidFill><a:prstDash val="solid"/><a:round/><a:headEnd type="none" w="med" len="med"/><a:tailEnd type="none" w="med" len="med"/></a:lnT><a:lnB w="9525" cap="flat" cmpd="sng" algn="ctr"><a:solidFill><a:srgbClr val="DBE2E8"/></a:solidFill><a:prstDash val="solid"/><a:round/><a:headEnd type="none" w="med" len="med"/><a:tailEnd type="none" w="med" len="med"/></a:lnB><a:solidFill><a:srgbClr val="FAFBFB"/></a:solidFill></a:tcPr></a:tc><a:tc><a:txBody><a:bodyPr/><a:lstStyle/><a:p><a:pPr algn="l" fontAlgn="t" rtl="0"/><a:r><a:rPr lang="fr-CA" dirty="1" sz="900" b="1"><a:latin typeface="Open Sans"/></a:rPr><a:t>40 PDUs</a:t></a:r></a:p></a:txBody><a:tcPr marL="52754" marR="52754" marT="52754" marB="52754"><a:lnL w="9525" cap="flat" cmpd="sng" algn="ctr"><a:solidFill><a:srgbClr val="CCCCCC"/></a:solidFill><a:prstDash val="solid"/><a:round/><a:headEnd type="none" w="med" len="med"/><a:tailEnd type="none" w="med" len="med"/></a:lnL><a:lnR w="9525" cap="flat" cmpd="sng" algn="ctr"><a:solidFill><a:srgbClr val="CCCCCC"/></a:solidFill><a:prstDash val="solid"/><a:round/><a:headEnd type="none" w="med" len="med"/><a:tailEnd type="none" w="med" len="med"/></a:lnR><a:lnT w="9525" cap="flat" cmpd="sng" algn="ctr"><a:solidFill><a:srgbClr val="CCCCCC"/></a:solidFill><a:prstDash val="solid"/><a:round/><a:headEnd type="none" w="med" len="med"/><a:tailEnd type="none" w="med" len="med"/></a:lnT><a:lnB w="9525" cap="flat" cmpd="sng" algn="ctr"><a:solidFill><a:srgbClr val="CCCCCC"/></a:solidFill><a:prstDash val="solid"/><a:round/><a:headEnd type="none" w="med" len="med"/><a:tailEnd type="none" w="med" len="med"/></a:lnB><a:solidFill><a:srgbClr val="FAFBFB"/></a:solidFill></a:tcPr></a:tc><a:extLst><a:ext uri="{0D108BD9-81ED-4DB2-BD59-A6C34878D82A}"><a16:rowId xmlns:a16="http://schemas.microsoft.com/office/drawing/2014/main" val="75959466"/></a:ext></a:extLst></a:tr></a:tbl></a:graphicData></a:graphic></p:graphicFrame></p:spTree><p:custDataLst><p:tags r:id="rId1"/></p:custDataLst><p:extLst><p:ext uri="{BB962C8B-B14F-4D97-AF65-F5344CB8AC3E}"><p14:creationId xmlns:p14="http://schemas.microsoft.com/office/powerpoint/2010/main" val="125211182"/></p:ext></p:extLst></p:cSld><p:clrMapOvr><a:masterClrMapping/></p:clrMapOvr></p:sld>
</file>

<file path=ppt/slides/slide53.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15" name="Picture 14"/><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745125" y="0"/><a:ext cx="7861000" cy="5240142"/></a:xfrm><a:prstGeom prst="rect"><a:avLst/></a:prstGeom></p:spPr></p:pic><p:sp><p:nvSpPr><p:cNvPr id="11" name="Oval 10"/><p:cNvSpPr/><p:nvPr/></p:nvSpPr><p:spPr><a:xfrm><a:off x="-823564" y="-1092200"/><a:ext cx="7678940"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1858566" y="-2046198"/><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20" name="TextBox 19"><a:extLst><a:ext uri="{FF2B5EF4-FFF2-40B4-BE49-F238E27FC236}"><a16:creationId xmlns:a16="http://schemas.microsoft.com/office/drawing/2014/main" id="{EFFAC51D-686C-6149-B1B3-36925C5CAAAF}"/></a:ext></a:extLst></p:cNvPr><p:cNvSpPr txBox="1"/><p:nvPr/></p:nvSpPr><p:spPr><a:xfrm><a:off x="664284" y="246579"/><a:ext cx="4703244" cy="707886"/></a:xfrm><a:prstGeom prst="rect"><a:avLst/></a:prstGeom><a:noFill/></p:spPr><p:txBody><a:bodyPr wrap="square" rtlCol="0"><a:spAutoFit/></a:bodyPr><a:lstStyle/><a:p><a:r><a:rPr lang="fr-CA" dirty="1" sz="4000"><a:solidFill><a:srgbClr val="003946"/></a:solidFill><a:latin typeface="Sun Life Sans" panose="02000503000000020004" pitchFamily="2" charset="77"/></a:rPr><a:t>du titre de Pl. Fin.</a:t></a:r><a:r><a:rPr lang="fr-CA" dirty="1" sz="4000"><a:solidFill><a:srgbClr val="003946"/></a:solidFill><a:latin typeface="Sun Life Sans" panose="02000503000000020004" pitchFamily="2" charset="77"/></a:rPr><a:t> </a:t></a:r></a:p><a:rPr lang="fr-CA" dirty="1" sz="4000"><a:solidFill><a:srgbClr val="003946"/></a:solidFill><a:latin typeface="Sun Life Sans" panose="02000503000000020004" pitchFamily="2" charset="77"/></a:rPr><a:t> </a:t></a:r></a:p><a:rPr lang="fr-CA" dirty="1" sz="4000"><a:solidFill><a:srgbClr val="003946"/></a:solidFill><a:latin typeface="Sun Life Sans" panose="02000503000000020004" pitchFamily="2" charset="77"/></a:rPr><a:t> </a:t></a:r></a:p><a:rPr lang="fr-CA" dirty="1" sz="4000"><a:solidFill><a:srgbClr val="003946"/></a:solidFill><a:latin typeface="Sun Life Sans" panose="02000503000000020004" pitchFamily="2" charset="77"/></a:rPr><a:t> </a:t></a:r></a:p><a:rPr lang="fr-CA" dirty="1" sz="4000"><a:solidFill><a:srgbClr val="003946"/></a:solidFill><a:latin typeface="Sun Life Sans" panose="02000503000000020004" pitchFamily="2" charset="77"/></a:rPr><a:t> </a:t></a:r></a:p><a:rPr lang="fr-CA" dirty="1" sz="4000"><a:solidFill><a:srgbClr val="003946"/></a:solidFill><a:latin typeface="Sun Life Sans" panose="02000503000000020004" pitchFamily="2" charset="77"/></a:rPr><a:t> </a:t></a:r></a:p></p:txBody></p:sp><p:sp><p:nvSpPr><p:cNvPr id="21" name="TextBox 20"/><p:cNvSpPr txBox="1"/><p:nvPr/></p:nvSpPr><p:spPr><a:xfrm><a:off x="3781298" y="732849"/><a:ext cx="3588026" cy="830997"/></a:xfrm><a:prstGeom prst="rect"><a:avLst/></a:prstGeom><a:noFill/></p:spPr><p:txBody><a:bodyPr wrap="square" rtlCol="0"><a:spAutoFit/></a:bodyPr><a:lstStyle/><a:p><a:r><a:rPr lang="fr-CA" dirty="1" sz="4800"><a:solidFill><a:srgbClr val="EAAB00"/></a:solidFill><a:latin typeface="Sun Life Script" pitchFamily="2" charset="0"/></a:rPr><a:t>Avantages</a:t></a:r></a:p></p:txBody></p:sp><p:sp><p:nvSpPr><p:cNvPr id="8" name="TextBox 7"/><p:cNvSpPr txBox="1"/><p:nvPr/></p:nvSpPr><p:spPr><a:xfrm><a:off x="1103423" y="2257074"/><a:ext cx="3888829" cy="954107"/></a:xfrm><a:prstGeom prst="rect"><a:avLst/></a:prstGeom><a:noFill/></p:spPr><p:txBody><a:bodyPr wrap="square" rtlCol="0"><a:spAutoFit/></a:bodyPr><a:lstStyle/><a:p><a:r><a:rPr lang="fr-CA" dirty="1" sz="2800"><a:solidFill><a:schemeClr val="tx2"/></a:solidFill><a:latin typeface="Sun Life Sans" panose="020B0504030304030303" pitchFamily="34" charset="0"/></a:rPr><a:t>What are the benefits of this designation?</a:t></a:r></a:p></p:txBody></p:sp></p:spTree><p:custDataLst><p:tags r:id="rId1"/></p:custDataLst><p:extLst><p:ext uri="{BB962C8B-B14F-4D97-AF65-F5344CB8AC3E}"><p14:creationId xmlns:p14="http://schemas.microsoft.com/office/powerpoint/2010/main" val="1020660625"/></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54.xml>﻿<?xml version="1.0" encoding="UTF-8" standalone="yes"?>
<p:sld xmlns:a="http://schemas.openxmlformats.org/drawingml/2006/main" xmlns:r="http://schemas.openxmlformats.org/officeDocument/2006/relationships" xmlns:p="http://schemas.openxmlformats.org/presentationml/2006/main" show="0"><p:cSld><p:spTree><p:nvGrpSpPr><p:cNvPr id="1" name=""/><p:cNvGrpSpPr/><p:nvPr/></p:nvGrpSpPr><p:grpSpPr><a:xfrm><a:off x="0" y="0"/><a:ext cx="0" cy="0"/><a:chOff x="0" y="0"/><a:chExt cx="0" cy="0"/></a:xfrm></p:grpSpPr><p:sp><p:nvSpPr><p:cNvPr id="30" name="Oval 29"/><p:cNvSpPr/><p:nvPr/></p:nvSpPr><p:spPr><a:xfrm><a:off x="2844658"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pic><p:nvPicPr><p:cNvPr id="15" name="Picture 14"/><p:cNvPicPr><a:picLocks noChangeAspect="1"/></p:cNvPicPr><p:nvPr/></p:nvPicPr><p:blipFill><a:blip r:embed="rId4" cstate="screen"><a:extLst><a:ext uri="{28A0092B-C50C-407E-A947-70E740481C1C}"><a14:useLocalDpi xmlns:a14="http://schemas.microsoft.com/office/drawing/2010/main" val="0"/></a:ext></a:extLst></a:blip><a:stretch><a:fillRect/></a:stretch></p:blipFill><p:spPr><a:xfrm><a:off x="-1124237" y="0"/><a:ext cx="5202828" cy="5202828"/></a:xfrm><a:prstGeom prst="rect"><a:avLst/></a:prstGeom></p:spPr></p:pic><p:sp><p:nvSpPr><p:cNvPr id="11" name="Oval 10"/><p:cNvSpPr/><p:nvPr/></p:nvSpPr><p:spPr><a:xfrm><a:off x="2294692"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1788707" y="-1841417"/><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8" name="TextBox 7"/><p:cNvSpPr txBox="1"/><p:nvPr/></p:nvSpPr><p:spPr><a:xfrm><a:off x="3322342" y="200784"/><a:ext cx="4503617" cy="646331"/></a:xfrm><a:prstGeom prst="rect"><a:avLst/></a:prstGeom><a:noFill/></p:spPr><p:txBody><a:bodyPr wrap="square" rtlCol="0"><a:spAutoFit/></a:bodyPr><a:lstStyle/><a:p><a:r><a:rPr lang="en-US" sz="3600" dirty="0"><a:solidFill><a:srgbClr val="003946"/></a:solidFill><a:latin typeface="Sun Life Sans" panose="020B0504030304030303" pitchFamily="34" charset="0"/></a:rPr><a:t>Reimbursements</a:t></a:r><a:endParaRPr lang="en-CA" sz="3600" dirty="0"><a:solidFill><a:srgbClr val="003946"/><a:spAutoFit/></a:bodyPr><a:lstStyle/><a:p><a:r><a:rPr lang="en-CA" dirty="0"><a:solidFill><a:schemeClr val="tx2"/><a:schemeClr val="tx2"/></a:solidFill><a:latin typeface="Sun Life Sans" panose="020B0504030304030303" pitchFamily="34" charset="0"/></a:rPr><a:t>CLU $3500</a:t></a:r></a:p><a:p><a:pPr marL="285750" lvl="0" indent="-285750"><a:buFont typeface="Arial" panose="020B0604020202020204" pitchFamily="34" charset="0"/><a:buChar char="•"/></a:pPr><a:r><a:rPr lang="en-US" dirty="0"><a:solidFill><a:schemeClr val="tx2"/></a:solidFill><a:latin typeface="Sun Life Sans" panose="020B0504030304030303" pitchFamily="34" charset="0"/></a:rPr><a:t>CFP $3500</a:t></a:r></a:p><a:p><a:pPr marL="285750" lvl="0" indent="-285750"><a:buFont typeface="Arial" panose="020B0604020202020204" pitchFamily="34" charset="0"/><a:buChar char="•"/></a:pPr><a:r><a:rPr lang="en-US" dirty="0"><a:solidFill><a:schemeClr val="tx2"/></a:solidFill><a:latin typeface="Sun Life Sans" panose="020B0504030304030303" pitchFamily="34" charset="0"/></a:rPr><a:t>QAFP $2000</a:t></a:r></a:p></p:txBody></p:sp><p:pic><p:nvPicPr><p:cNvPr id="18" name="Picture 17"/><p:cNvPicPr><a:picLocks noChangeAspect="1"/></p:cNvPicPr><p:nvPr/></p:nvPicPr><p:blipFill><a:blip r:embed="rId5" cstate="screen"><a:extLst><a:ext uri="{28A0092B-C50C-407E-A947-70E740481C1C}"><a14:useLocalDpi xmlns:a14="http://schemas.microsoft.com/office/drawing/2010/main" val="0"/></a:ext></a:extLst></a:blip><a:stretch><a:fillRect/></a:stretch></p:blipFill><p:spPr><a:xfrm><a:off x="3424654" y="1395413"/><a:ext cx="503674" cy="503674"/></a:xfrm><a:prstGeom prst="rect"><a:avLst/></a:prstGeom></p:spPr></p:pic><p:pic><p:nvPicPr><p:cNvPr id="20" name="Picture 19"/><p:cNvPicPr><a:picLocks noChangeAspect="1"/></p:cNvPicPr><p:nvPr/></p:nvPicPr><p:blipFill><a:blip r:embed="rId5" cstate="screen"><a:extLst><a:ext uri="{28A0092B-C50C-407E-A947-70E740481C1C}"><a14:useLocalDpi xmlns:a14="http://schemas.microsoft.com/office/drawing/2010/main" val="0"/></a:ext></a:extLst></a:blip><a:stretch><a:fillRect/></a:stretch></p:blipFill><p:spPr><a:xfrm><a:off x="3501759" y="3331916"/><a:ext cx="503674" cy="503674"/></a:xfrm><a:prstGeom prst="rect"><a:avLst/></a:prstGeom></p:spPr></p:pic><p:sp><p:nvSpPr><p:cNvPr id="19" name="TextBox 18"/><p:cNvSpPr txBox="1"/><p:nvPr/></p:nvSpPr><p:spPr><a:xfrm><a:off x="4014491" y="3398437"/><a:ext cx="5036768" cy="923330"/></a:xfrm><a:prstGeom prst="rect"><a:avLst/></a:prstGeom><a:noFill/></p:spPr><p:txBody><a:bodyPr wrap="square" rtlCol="0"><a:spAutoFit/></a:bodyPr><a:lstStyle/><a:p><a:pPr lvl="0"/><a:r><a:rPr lang="en-US" dirty="0"><a:solidFill><a:schemeClr val="tx2"/></a:solidFill><a:latin typeface="Sun Life Sans" panose="020B0504030304030303" pitchFamily="34" charset="0"/></a:rPr><a:t>Advisors located in Quebec:</a:t></a:r></a:p><a:p><a:pPr marL="285750" lvl="0" indent="-285750"><a:buFont typeface="Arial" panose="020B0604020202020204" pitchFamily="34" charset="0"/><a:buChar char="•"/></a:pPr><a:r><a:rPr lang="en-US" dirty="0"><a:solidFill><a:schemeClr val="tx2"/></a:solidFill><a:latin typeface="Sun Life Sans" panose="020B0504030304030303" pitchFamily="34" charset="0"/></a:rPr><a:t>CLU $3000 </a:t></a:r></a:p><a:p><a:pPr marL="285750" lvl="0" indent="-285750"><a:buFont typeface="Arial" panose="020B0604020202020204" pitchFamily="34" charset="0"/><a:buChar char="•"/></a:pPr><a:r><a:rPr lang="en-US" dirty="0"><a:solidFill><a:schemeClr val="tx2"/></a:solidFill><a:latin typeface="Sun Life Sans" panose="020B0504030304030303" pitchFamily="34" charset="0"/></a:rPr><a:t>F. Pl. $5000</a:t></a:r></a:p></p:txBody></p:sp></p:spTree><p:custDataLst><p:tags r:id="rId1"/></p:custDataLst><p:extLst><p:ext uri="{BB962C8B-B14F-4D97-AF65-F5344CB8AC3E}"><p14:creationId xmlns:p14="http://schemas.microsoft.com/office/powerpoint/2010/main" val="718801679"/></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55.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1944776" y="-663462"/><a:ext cx="11111204" cy="7417320"/></a:xfrm><a:prstGeom prst="rect"><a:avLst/></a:prstGeom></p:spPr></p:pic><p:sp><p:nvSpPr><p:cNvPr id="7" name="Oval 6"/><p:cNvSpPr/><p:nvPr/></p:nvSpPr><p:spPr><a:xfrm><a:off x="4646693" y="-256500"/><a:ext cx="5400000" cy="54000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5" name="Oval 14"/><p:cNvSpPr/><p:nvPr/></p:nvSpPr><p:spPr><a:xfrm><a:off x="4418092" y="-556591"/><a:ext cx="5288749" cy="5288749"/></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4801360" y="1774539"/><a:ext cx="3986506" cy="769441"/></a:xfrm><a:prstGeom prst="rect"><a:avLst/></a:prstGeom><a:noFill/></p:spPr><p:txBody><a:bodyPr wrap="square" rtlCol="0"><a:spAutoFit/></a:bodyPr><a:lstStyle/><a:p><a:r><a:rPr lang="fr-CA" dirty="1" sz="4400"><a:solidFill><a:srgbClr val="003946"/></a:solidFill><a:latin typeface="Sun Life Sans" panose="020B0504030304030303" pitchFamily="34" charset="0"/></a:rPr><a:t>d’accompagnement</a:t></a:r></a:p></p:txBody></p:sp><p:sp><p:nvSpPr><p:cNvPr id="14" name="Title 5"><a:extLst><a:ext uri="{FF2B5EF4-FFF2-40B4-BE49-F238E27FC236}"><a16:creationId xmlns:a16="http://schemas.microsoft.com/office/drawing/2014/main" id="{42C97E06-D0D1-E049-A70E-3FBBC94AD452}"/></a:ext></a:extLst></p:cNvPr><p:cNvSpPr txBox="1"><a:spLocks/></p:cNvSpPr><p:nvPr/></p:nvSpPr><p:spPr><a:xfrm><a:off x="5848850" y="2443500"/><a:ext cx="4047272" cy="994172"/></a:xfrm><a:prstGeom prst="rect"><a:avLst/></a:prstGeom></p:spPr><p:txBody><a:bodyPr vert="horz" lIns="91440" tIns="45720" rIns="91440" bIns="45720" rtlCol="0" anchor="ctr"><a:noAutofit/></a:bodyPr><a:lstStyle><a:lvl1pPr algn="l" defTabSz="457200" rtl="0" eaLnBrk="1" latinLnBrk="0" hangingPunct="1"><a:spcBef><a:spcPct val="0"/></a:spcBef><a:buNone/><a:defRPr sz="2800" b="0" i="0" u="none" kern="1200"><a:solidFill><a:srgbClr val="003946"/></a:solidFill><a:latin typeface="Calibri"/><a:ea typeface="+mj-ea"/><a:cs typeface="Calibri"/></a:defRPr></a:lvl1pPr></a:lstStyle><a:p><a:r><a:rPr lang="fr-CA" dirty="1" sz="4800"><a:solidFill><a:srgbClr val="EAAB00"/></a:solidFill><a:latin typeface="Sun Life Script" pitchFamily="2" charset="0"/></a:rPr><a:t>Titres</a:t></a:r></a:p></a:r></a:p></a:r></a:p></a:r></a:p></a:r></a:p></a:r></a:p></p:txBody></p:sp></p:spTree><p:custDataLst><p:tags r:id="rId1"/></p:custDataLst><p:extLst><p:ext uri="{BB962C8B-B14F-4D97-AF65-F5344CB8AC3E}"><p14:creationId xmlns:p14="http://schemas.microsoft.com/office/powerpoint/2010/main" val="2137640491"/></p:ext></p:extLst></p:cSld><p:clrMapOvr><a:masterClrMapping/></p:clrMapOvr></p:sld>
</file>

<file path=ppt/slides/slide56.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9" name="TextBox 18"><a:extLst><a:ext uri="{FF2B5EF4-FFF2-40B4-BE49-F238E27FC236}"><a16:creationId xmlns:a16="http://schemas.microsoft.com/office/drawing/2014/main" id="{01DE9704-546F-6444-936B-5500656EDCC3}"/></a:ext></a:extLst></p:cNvPr><p:cNvSpPr txBox="1"/><p:nvPr/></p:nvSpPr><p:spPr><a:xfrm><a:off x="4952972" y="1720060"/><a:ext cx="3207054"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Qu’est-ce que c’est?</a:t></a:r></a:p></a:r></a:p></a:r></a:p></a:r></a:p></a:r></a:p></a:r></a:p></p:txBody></p:sp><p:sp><p:nvSpPr><p:cNvPr id="20" name="TextBox 19"><a:extLst><a:ext uri="{FF2B5EF4-FFF2-40B4-BE49-F238E27FC236}"><a16:creationId xmlns:a16="http://schemas.microsoft.com/office/drawing/2014/main" id="{01DE9704-546F-6444-936B-5500656EDCC3}"/></a:ext></a:extLst></p:cNvPr><p:cNvSpPr txBox="1"/><p:nvPr/></p:nvSpPr><p:spPr><a:xfrm><a:off x="1014454" y="3057122"/><a:ext cx="7456884" cy="1815882"/></a:xfrm><a:prstGeom prst="rect"><a:avLst/></a:prstGeom><a:noFill/></p:spPr><p:txBody><a:bodyPr wrap="square" numCol="1" spcCol="457200" rtlCol="0"><a:spAutoFit/></a:bodyPr><a:lstStyle/><a:p><a:r><a:rPr lang="fr-CA" dirty="1" sz="1600"><a:solidFill><a:schemeClr val="tx2"/></a:solidFill><a:latin typeface="Sun Life Sans" panose="020B0504030304030303" pitchFamily="34" charset="0"/></a:rPr><a:t>In order to give its members who hold a license in insurance of persons or in group insurance the opportunity to gain greater expertise in their area of practice, the Chambre de la Sécurité Financière exclusively confers two professional titles: chartered life underwriter (C.L.U.) and registered life underwriter (R.L.U.).</a:t></a:r><a:r><a:rPr lang="fr-CA" dirty="1" sz="1600"><a:solidFill><a:schemeClr val="tx2"/></a:solidFill><a:latin typeface="Sun Life Sans" panose="020B0504030304030303" pitchFamily="34" charset="0"/></a:rPr><a:t> </a:t></a:r><a:r><a:rPr lang="fr-CA" dirty="1" sz="1600"><a:solidFill><a:schemeClr val="tx2"/></a:solidFill><a:latin typeface="Sun Life Sans" panose="020B0504030304030303" pitchFamily="34" charset="0"/></a:rPr><a:t>These titles guarantee a member’s expertise and reputation and can be earned only after completing a highly demanding learning program.</a:t></a:r></a:p></p:txBody></p:sp><p:sp><p:nvSpPr><p:cNvPr id="11" name="Rounded Rectangle 10"/><p:cNvSpPr/><p:nvPr/></p:nvSpPr><p:spPr><a:xfrm><a:off x="1119453" y="1436924"/><a:ext cx="3258350" cy="1244084"/></a:xfrm><a:prstGeom prst="roundRect"><a:avLst/></a:prstGeom><a:solidFill><a:srgbClr val="138179"/></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latin typeface="Sun Life Sans" panose="020B0504030304030303" pitchFamily="34" charset="0"/></a:rPr><a:t>Chartered Life Underwriter (CLU) / Registered Life Underwriter (RLU)</a:t></a:r></a:p></p:txBody></p:sp><p:pic><p:nvPicPr><p:cNvPr id="12" name="Picture 1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298628" y="761571"/><a:ext cx="900000" cy="900000"/></a:xfrm><a:prstGeom prst="rect"><a:avLst/></a:prstGeom></p:spPr></p:pic><p:sp><p:nvSpPr><p:cNvPr id="13" name="TextBox 12"><a:extLst><a:ext uri="{FF2B5EF4-FFF2-40B4-BE49-F238E27FC236}"><a16:creationId xmlns:a16="http://schemas.microsoft.com/office/drawing/2014/main" id="{EFFAC51D-686C-6149-B1B3-36925C5CAAAF}"/></a:ext></a:extLst></p:cNvPr><p:cNvSpPr txBox="1"/><p:nvPr/></p:nvSpPr><p:spPr><a:xfrm><a:off x="1346060" y="127795"/><a:ext cx="4220450" cy="707886"/></a:xfrm><a:prstGeom prst="rect"><a:avLst/></a:prstGeom><a:noFill/></p:spPr><p:txBody><a:bodyPr wrap="square" rtlCol="0"><a:spAutoFit/></a:bodyPr><a:lstStyle/><a:p><a:r><a:rPr lang="fr-CA" dirty="1" sz="4000"><a:solidFill><a:srgbClr val="003946"/></a:solidFill><a:latin typeface="Sun Life Sans" panose="02000503000000020004" pitchFamily="2" charset="77"/></a:rPr><a:t>Accompanying</a:t></a:r></a:p></p:txBody></p:sp><p:sp><p:nvSpPr><p:cNvPr id="16" name="TextBox 15"/><p:cNvSpPr txBox="1"/><p:nvPr/></p:nvSpPr><p:spPr><a:xfrm><a:off x="4572000" y="548739"/><a:ext cx="3588026" cy="830997"/></a:xfrm><a:prstGeom prst="rect"><a:avLst/></a:prstGeom><a:noFill/></p:spPr><p:txBody><a:bodyPr wrap="square" rtlCol="0"><a:spAutoFit/></a:bodyPr><a:lstStyle/><a:p><a:r><a:rPr lang="fr-CA" dirty="1" sz="4800"><a:solidFill><a:srgbClr val="EAAB00"/></a:solidFill><a:latin typeface="Sun Life Script" pitchFamily="2" charset="0"/></a:rPr><a:t>titres professionnels</a:t></a:r></a:p></p:txBody></p:sp></p:spTree><p:custDataLst><p:tags r:id="rId1"/></p:custDataLst><p:extLst><p:ext uri="{BB962C8B-B14F-4D97-AF65-F5344CB8AC3E}"><p14:creationId xmlns:p14="http://schemas.microsoft.com/office/powerpoint/2010/main" val="496336903"/></p:ext></p:extLst></p:cSld><p:clrMapOvr><a:masterClrMapping/></p:clrMapOvr></p:sld>
</file>

<file path=ppt/slides/slide57.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9" name="TextBox 18"><a:extLst><a:ext uri="{FF2B5EF4-FFF2-40B4-BE49-F238E27FC236}"><a16:creationId xmlns:a16="http://schemas.microsoft.com/office/drawing/2014/main" id="{01DE9704-546F-6444-936B-5500656EDCC3}"/></a:ext></a:extLst></p:cNvPr><p:cNvSpPr txBox="1"/><p:nvPr/></p:nvSpPr><p:spPr><a:xfrm><a:off x="697782" y="1400374"/><a:ext cx="3575746" cy="523220"/></a:xfrm><a:prstGeom prst="rect"><a:avLst/></a:prstGeom><a:noFill/></p:spPr><p:txBody><a:bodyPr wrap="square" numCol="1" spcCol="457200" rtlCol="0"><a:spAutoFit/></a:bodyPr><a:lstStyle/><a:p><a:r><a:rPr lang="fr-CA" dirty="1" sz="2800"><a:solidFill><a:schemeClr val="tx2"/></a:solidFill><a:latin typeface="Sun Life Sans" panose="020B0504030304030303" pitchFamily="34" charset="0"/></a:rPr><a:t>Comment obtenir ce titre?</a:t></a:r></a:p></a:p></a:p></a:p></a:p></a:p></p:txBody></p:sp><p:sp><p:nvSpPr><p:cNvPr id="11" name="Rounded Rectangle 10"/><p:cNvSpPr/><p:nvPr/></p:nvSpPr><p:spPr><a:xfrm><a:off x="888225" y="2779741"/><a:ext cx="3258350" cy="1244084"/></a:xfrm><a:prstGeom prst="roundRect"><a:avLst/></a:prstGeom><a:solidFill><a:srgbClr val="138179"/></a:solidFill><a:ln><a:noFill/></a:ln><a:effectLst/></p:spPr><p:style><a:lnRef idx="1"><a:schemeClr val="accent1"/></a:lnRef><a:fillRef idx="3"><a:schemeClr val="accent1"/></a:fillRef><a:effectRef idx="2"><a:schemeClr val="accent1"/></a:effectRef><a:fontRef idx="minor"><a:schemeClr val="lt1"/></a:fontRef></p:style><p:txBody><a:bodyPr lIns="0" rIns="0" rtlCol="0" anchor="ctr"/></a:r></a:p></p:txBody></p:sp><p:sp><p:nvSpPr><p:cNvPr id="10" name="TextBox 9"/><p:cNvSpPr txBox="1"/><p:nvPr/></p:nvSpPr><p:spPr><a:xfrm><a:off x="5133615" y="2093958"/><a:ext cx="4272874" cy="646331"/></a:xfrm><a:prstGeom prst="rect"><a:avLst/></a:prstGeom><a:noFill/></p:spPr><p:txBody><a:bodyPr wrap="square" rtlCol="0"><a:spAutoFit/></a:bodyPr><a:lstStyle/><a:p><a:r><a:rPr lang="fr-CA" dirty="1"><a:solidFill><a:schemeClr val="tx2"/></a:solidFill><a:latin typeface="Sun Life Sans" panose="020B0504030304030303" pitchFamily="34" charset="0"/><a:cs typeface="Arial" panose="020B0604020202020204" pitchFamily="34" charset="0"/></a:rPr><a:t>Develop the ability to identify and analyze financial needs<a:p><a:r><a:rPr lang="fr-CA" dirty="1" sz="4000"><a:solidFill><a:srgbClr val="003946"/></a:solidFill><a:latin typeface="Sun Life Sans" panose="02000503000000020004" pitchFamily="2" charset="77"/></a:rPr><a:t>Accompanying</a:t></a:r></a:p></a:rPr><a:t> </a:t></a:r></a:p></p:txBody></p:sp><p:sp><p:nvSpPr><p:cNvPr id="15" name="TextBox 14"/><p:cNvSpPr txBox="1"/><p:nvPr/></p:nvSpPr><p:spPr><a:xfrm><a:off x="5133615" y="2901964"/><a:ext cx="4576188" cy="369332"/></a:xfrm><a:prstGeom prst="rect"><a:avLst/></a:prstGeom><a:noFill/></p:spPr><p:txBody><a:bodyPr wrap="square" rtlCol="0"><a:spAutoFit/></a:bodyPr><a:lstStyle/><a:p><a:r><a:rPr lang="fr-CA" dirty="1"><a:solidFill><a:srgbClr val="003946"/></a:solidFill><a:latin typeface="Sun Life Sans" panose="020B0504030304030303" pitchFamily="34" charset="0"/></a:rPr><a:t>Admission requirements</a:t></a:r></a:p></p:txBody></p:sp><p:pic><p:nvPicPr><p:cNvPr id="17" name="Picture 16"/><p:cNvPicPr><a:picLocks noChangeAspect="1"/></p:cNvPicPr><p:nvPr/></p:nvPicPr><p:blipFill><a:blip r:embed="rId5" cstate="screen"><a:extLst><a:ext uri="{28A0092B-C50C-407E-A947-70E740481C1C}"><a14:useLocalDpi xmlns:a14="http://schemas.microsoft.com/office/drawing/2010/main" val="0"/></a:ext></a:extLst></a:blip><a:stretch><a:fillRect/></a:stretch></p:blipFill><p:spPr><a:xfrm><a:off x="4515267" y="2123280"/><a:ext cx="503674" cy="503674"/></a:xfrm><a:prstGeom prst="rect"><a:avLst/></a:prstGeom></p:spPr></p:pic><p:pic><p:nvPicPr><p:cNvPr id="18" name="Picture 17"/><p:cNvPicPr><a:picLocks noChangeAspect="1"/></p:cNvPicPr><p:nvPr/></p:nvPicPr><p:blipFill><a:blip r:embed="rId5" cstate="screen"><a:extLst><a:ext uri="{28A0092B-C50C-407E-A947-70E740481C1C}"><a14:useLocalDpi xmlns:a14="http://schemas.microsoft.com/office/drawing/2010/main" val="0"/></a:ext></a:extLst></a:blip><a:stretch><a:fillRect/></a:stretch></p:blipFill><p:spPr><a:xfrm><a:off x="4515267" y="2826640"/><a:ext cx="503674" cy="503674"/></a:xfrm><a:prstGeom prst="rect"><a:avLst/></a:prstGeom></p:spPr></p:pic><p:sp><p:nvSpPr><p:cNvPr id="21" name="TextBox 20"/><p:cNvSpPr txBox="1"/><p:nvPr/></p:nvSpPr><p:spPr><a:xfrm><a:off x="5133615" y="3605324"/><a:ext cx="4272874" cy="369332"/></a:xfrm><a:prstGeom prst="rect"><a:avLst/></a:prstGeom><a:noFill/></p:spPr><p:txBody><a:bodyPr wrap="square" rtlCol="0"><a:spAutoFit/></a:bodyPr><a:lstStyle/><a:p><a:r><a:rPr lang="fr-CA" dirty="1"><a:solidFill><a:srgbClr val="003946"/></a:solidFill><a:latin typeface="Sun Life Sans" panose="020B0504030304030303" pitchFamily="34" charset="0"/></a:rPr><a:t>Apply for professional title</a:t></a:r></a:p></p:txBody></p:sp><p:pic><p:nvPicPr><p:cNvPr id="22" name="Picture 21"/><p:cNvPicPr><a:picLocks noChangeAspect="1"/></p:cNvPicPr><p:nvPr/></p:nvPicPr><p:blipFill><a:blip r:embed="rId5" cstate="screen"><a:extLst><a:ext uri="{28A0092B-C50C-407E-A947-70E740481C1C}"><a14:useLocalDpi xmlns:a14="http://schemas.microsoft.com/office/drawing/2010/main" val="0"/></a:ext></a:extLst></a:blip><a:stretch><a:fillRect/></a:stretch></p:blipFill><p:spPr><a:xfrm><a:off x="4515267" y="3530000"/><a:ext cx="503674" cy="503674"/></a:xfrm><a:prstGeom prst="rect"><a:avLst/></a:prstGeom></p:spPr></p:pic><p:sp><p:nvSpPr><p:cNvPr id="23" name="TextBox 22"/><p:cNvSpPr txBox="1"/><p:nvPr/></p:nvSpPr><p:spPr><a:xfrm><a:off x="5133615" y="1495244"/><a:ext cx="4272874" cy="369332"/></a:xfrm><a:prstGeom prst="rect"><a:avLst/></a:prstGeom><a:noFill/></p:spPr><p:txBody><a:bodyPr wrap="square" rtlCol="0"><a:spAutoFit/></a:bodyPr><a:lstStyle/><a:p><a:r><a:rPr lang="fr-CA" dirty="1"><a:solidFill><a:srgbClr val="003946"/></a:solidFill><a:latin typeface="Sun Life Sans" panose="020B0504030304030303" pitchFamily="34" charset="0"/></a:rPr><a:t>University training</a:t></a:r></a:p></p:txBody></p:sp><p:pic><p:nvPicPr><p:cNvPr id="24" name="Picture 23"/><p:cNvPicPr><a:picLocks noChangeAspect="1"/></p:cNvPicPr><p:nvPr/></p:nvPicPr><p:blipFill><a:blip r:embed="rId5" cstate="screen"><a:extLst><a:ext uri="{28A0092B-C50C-407E-A947-70E740481C1C}"><a14:useLocalDpi xmlns:a14="http://schemas.microsoft.com/office/drawing/2010/main" val="0"/></a:ext></a:extLst></a:blip><a:stretch><a:fillRect/></a:stretch></p:blipFill><p:spPr><a:xfrm><a:off x="4515267" y="1419920"/><a:ext cx="503674" cy="503674"/></a:xfrm><a:prstGeom prst="rect"><a:avLst/></a:prstGeom></p:spPr></p:pic></p:spTree><p:custDataLst><p:tags r:id="rId1"/></p:custDataLst><p:extLst><p:ext uri="{BB962C8B-B14F-4D97-AF65-F5344CB8AC3E}"><p14:creationId xmlns:p14="http://schemas.microsoft.com/office/powerpoint/2010/main" val="656900867"/></p:ext></p:extLst></p:cSld><p:clrMapOvr><a:masterClrMapping/></p:clrMapOvr></p:sld>
</file>

<file path=ppt/slides/slide58.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pic><p:nvPicPr><p:cNvPr id="8" name="Picture 7"/><p:cNvPicPr><a:picLocks noChangeAspect="1"/></p:cNvPicPr><p:nvPr/></p:nvPicPr><p:blipFill><a:blip r:embed="rId4" cstate="screen"><a:extLst><a:ext uri="{28A0092B-C50C-407E-A947-70E740481C1C}"><a14:useLocalDpi xmlns:a14="http://schemas.microsoft.com/office/drawing/2010/main" val="0"/></a:ext></a:extLst></a:blip><a:stretch><a:fillRect/></a:stretch></p:blipFill><p:spPr><a:xfrm flipH="1"><a:off x="2089666" y="-636"/><a:ext cx="7054334" cy="5144135"/></a:xfrm><a:prstGeom prst="rect"><a:avLst/></a:prstGeom></p:spPr></p:pic><p:sp><p:nvSpPr><p:cNvPr id="11" name="Oval 10"/><p:cNvSpPr/><p:nvPr/></p:nvSpPr><p:spPr><a:xfrm><a:off x="-2415828" y="-1092518"/><a:ext cx="7678940"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1858566" y="-2046198"/><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0" name="TextBox 9"/><p:cNvSpPr txBox="1"/><p:nvPr/></p:nvSpPr><p:spPr><a:xfrm><a:off x="525354" y="2562568"/><a:ext cx="3888829" cy="954107"/></a:xfrm><a:prstGeom prst="rect"><a:avLst/></a:prstGeom><a:noFill/></p:spPr><p:txBody><a:bodyPr wrap="square" rtlCol="0"><a:spAutoFit/></a:bodyPr><a:lstStyle/><a:p><a:r><a:rPr lang="fr-CA" dirty="1" sz="2800"><a:solidFill><a:schemeClr val="tx2"/></a:solidFill><a:latin typeface="Sun Life Sans" panose="020B0504030304030303" pitchFamily="34" charset="0"/></a:rPr><a:t>Quels sont les avantages de ce titre?</a:t></a:r></a:p></p:txBody></p:sp><p:sp><p:nvSpPr><p:cNvPr id="20" name="TextBox 19"><a:extLst><a:ext uri="{FF2B5EF4-FFF2-40B4-BE49-F238E27FC236}"><a16:creationId xmlns:a16="http://schemas.microsoft.com/office/drawing/2014/main" id="{EFFAC51D-686C-6149-B1B3-36925C5CAAAF}"/></a:ext></a:extLst></p:cNvPr><p:cNvSpPr txBox="1"/><p:nvPr/></p:nvSpPr><p:spPr><a:xfrm><a:off x="274022" y="200607"/><a:ext cx="2952309" cy="1323439"/></a:xfrm><a:prstGeom prst="rect"><a:avLst/></a:prstGeom><a:noFill/></p:spPr><p:txBody><a:bodyPr wrap="square" rtlCol="0"><a:spAutoFit/></a:bodyPr><a:lstStyle/><a:p><a:r><a:rPr lang="fr-CA" dirty="1" sz="4000"><a:solidFill><a:srgbClr val="003946"/></a:solidFill><a:latin typeface="Sun Life Sans" panose="02000503000000020004" pitchFamily="2" charset="77"/></a:rPr><a:t>d’AVA/AVC</a:t></a:r><a:r><a:rPr lang="fr-CA" dirty="1" sz="4000"><a:solidFill><a:srgbClr val="003946"/></a:solidFill><a:latin typeface="Sun Life Sans" panose="02000503000000020004" pitchFamily="2" charset="77"/></a:rPr><a:t> </a:t></a:r></a:p><a:rPr lang="fr-CA" dirty="1" sz="4000"><a:solidFill><a:srgbClr val="003946"/></a:solidFill><a:latin typeface="Sun Life Sans" panose="02000503000000020004" pitchFamily="2" charset="77"/></a:rPr><a:t> </a:t></a:r></a:p><a:rPr lang="fr-CA" dirty="1" sz="4000"><a:solidFill><a:srgbClr val="003946"/></a:solidFill><a:latin typeface="Sun Life Sans" panose="02000503000000020004" pitchFamily="2" charset="77"/></a:rPr><a:t> </a:t></a:r></a:p><a:rPr lang="fr-CA" dirty="1" sz="4000"><a:solidFill><a:srgbClr val="003946"/></a:solidFill><a:latin typeface="Sun Life Sans" panose="02000503000000020004" pitchFamily="2" charset="77"/></a:rPr><a:t> </a:t></a:r></a:p><a:rPr lang="fr-CA" dirty="1" sz="4000"><a:solidFill><a:srgbClr val="003946"/></a:solidFill><a:latin typeface="Sun Life Sans" panose="02000503000000020004" pitchFamily="2" charset="77"/></a:rPr><a:t> </a:t></a:r></a:p><a:rPr lang="fr-CA" dirty="1" sz="4000"><a:solidFill><a:srgbClr val="003946"/></a:solidFill><a:latin typeface="Sun Life Sans" panose="02000503000000020004" pitchFamily="2" charset="77"/></a:rPr><a:t> </a:t></a:r></a:p><a:p><a:r><a:rPr lang="fr-CA" dirty="1" sz="4000"><a:solidFill><a:srgbClr val="003946"/></a:solidFill><a:latin typeface="Sun Life Sans" panose="02000503000000020004" pitchFamily="2" charset="77"/></a:rPr><a:t>titres professionnels</a:t></a:r><a:r><a:rPr lang="fr-CA" dirty="1" sz="4000"><a:solidFill><a:srgbClr val="003946"/></a:solidFill><a:latin typeface="Sun Life Sans" panose="02000503000000020004" pitchFamily="2" charset="77"/></a:rPr><a:t> </a:t></a:r></a:p></p:txBody></p:sp><p:sp><p:nvSpPr><p:cNvPr id="21" name="TextBox 20"/><p:cNvSpPr txBox="1"/><p:nvPr/></p:nvSpPr><p:spPr><a:xfrm><a:off x="2028807" y="1254945"/><a:ext cx="3588026" cy="830997"/></a:xfrm><a:prstGeom prst="rect"><a:avLst/></a:prstGeom><a:noFill/></p:spPr><p:txBody><a:bodyPr wrap="square" rtlCol="0"><a:spAutoFit/></a:bodyPr><a:lstStyle/><a:p><a:r><a:rPr lang="fr-CA" dirty="1" sz="4800"><a:solidFill><a:srgbClr val="EAAB00"/></a:solidFill><a:latin typeface="Sun Life Script" pitchFamily="2" charset="0"/></a:rPr><a:t>Avantages</a:t></a:r></a:p></p:txBody></p:sp></p:spTree><p:custDataLst><p:tags r:id="rId1"/></p:custDataLst><p:extLst><p:ext uri="{BB962C8B-B14F-4D97-AF65-F5344CB8AC3E}"><p14:creationId xmlns:p14="http://schemas.microsoft.com/office/powerpoint/2010/main" val="1839997005"/></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59.xml>﻿<?xml version="1.0" encoding="UTF-8" standalone="yes"?>
<p:sld xmlns:a="http://schemas.openxmlformats.org/drawingml/2006/main" xmlns:r="http://schemas.openxmlformats.org/officeDocument/2006/relationships" xmlns:p="http://schemas.openxmlformats.org/presentationml/2006/main" show="0"><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9" name="TextBox 18"><a:extLst><a:ext uri="{FF2B5EF4-FFF2-40B4-BE49-F238E27FC236}"><a16:creationId xmlns:a16="http://schemas.microsoft.com/office/drawing/2014/main" id="{01DE9704-546F-6444-936B-5500656EDCC3}"/></a:ext></a:extLst></p:cNvPr><p:cNvSpPr txBox="1"/><p:nvPr/></p:nvSpPr><p:spPr><a:xfrm><a:off x="4785017" y="1945197"/><a:ext cx="3207054" cy="523220"/></a:xfrm><a:prstGeom prst="rect"><a:avLst/></a:prstGeom><a:noFill/></p:spPr><p:txBody><a:bodyPr wrap="square" numCol="1" spcCol="457200" rtlCol="0"><a:spAutoFit/></a:bodyPr><a:lstStyle/><a:p><a:r><a:rPr lang="en-CA" sz="2800" dirty="0"><a:solidFill><a:schemeClr val="tx2"/></a:solidFill><a:latin typeface="Sun Life Sans" panose="020B0504030304030303" pitchFamily="34" charset="0"/></a:rPr><a:t>What is it?</a:t></a:r></a:p></p:txBody></p:sp><p:sp><p:nvSpPr><p:cNvPr id="20" name="TextBox 19"><a:extLst><a:ext uri="{FF2B5EF4-FFF2-40B4-BE49-F238E27FC236}"><a16:creationId xmlns:a16="http://schemas.microsoft.com/office/drawing/2014/main" id="{01DE9704-546F-6444-936B-5500656EDCC3}"/></a:ext></a:extLst></p:cNvPr><p:cNvSpPr txBox="1"/><a:noFill/></p:spPr><p:txBody><a:bodyPr wrap="square" rtlCol="0"><a:spAutoFit/></a:bodyPr><a:lstStyle/><a:p><a:r><a:rPr lang="en-US" sz="4000" dirty="0"><a:solidFill><a:srgbClr val="003946"/></a:solidFill><a:latin typeface="Sun Life Sans" panose="02000503000000020004" pitchFamily="2" charset="77"/></a:rPr><a:t>Accompanying</a:t></a:r></a:p></p:txBody></p:sp><p:sp><p:nvSpPr><p:cNvPr id="12" name="TextBox 11"/><p:cNvSpPr txBox="1"/><p:nvPr/></p:nvSpPr><p:spPr><a:xfrm><a:off x="4572000" y="548739"/><a:ext cx="3588026" cy="830997"/></a:xfrm><a:prstGeom prst="rect"><a:avLst/></a:prstGeom><a:noFill/></p:spPr><p:txBody><a:bodyPr wrap="square" rtlCol="0"><a:spAutoFit/></a:bodyPr><a:lstStyle/><a:p><a:r><a:rPr lang="en-CA" sz="4800" dirty="0"><a:solidFill><a:srgbClr val="EAAB00"/></a:solidFill><a:latin typeface="Sun Life Script" pitchFamily="2" charset="0"/></a:rPr><a:t>designations</a:t></a:r></a:p></p:txBody></p:sp><p:sp><p:nvSpPr><p:cNvPr id="13" name="Rounded Rectangle 12"/><p:cNvSpPr/><p:nvPr/></p:nvSpPr><p:spPr><a:xfrm><a:off x="1119453" y="1605089"/><a:ext cx="3258350" cy="1244084"/></a:xfrm><a:prstGeom prst="roundRect"><a:avLst/></a:prstGeom><a:solidFill><a:srgbClr val="138179"/></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en-US" dirty="0"><a:solidFill><a:schemeClr val="bg1"/></a:solidFill><a:latin typeface="Sun Life Sans" panose="020B0504030304030303" pitchFamily="34" charset="0"/></a:rPr><a:t>Family Enterprise Advisor (FEA)*</a:t></a:r></a:p></p:txBody></p:sp><p:pic><p:nvPicPr><p:cNvPr id="16" name="Picture 15"/><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298628" y="1045197"/><a:ext cx="900000" cy="900000"/></a:xfrm><a:prstGeom prst="rect"><a:avLst/></a:prstGeom></p:spPr></p:pic></p:spTree><p:custDataLst><p:tags r:id="rId1"/></p:custDataLst><p:extLst><p:ext uri="{BB962C8B-B14F-4D97-AF65-F5344CB8AC3E}"><p14:creationId xmlns:p14="http://schemas.microsoft.com/office/powerpoint/2010/main" val="66950440"/></p:ext></p:extLst></p:cSld><p:clrMapOvr><a:masterClrMapping/></p:clrMapOvr></p:sld>
</file>

<file path=ppt/slides/slide6.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 name="TextBox 2"><a:extLst><a:ext uri="{FF2B5EF4-FFF2-40B4-BE49-F238E27FC236}"><a16:creationId xmlns:a16="http://schemas.microsoft.com/office/drawing/2014/main" id="{EFFAC51D-686C-6149-B1B3-36925C5CAAAF}"/></a:ext></a:extLst></p:cNvPr><p:cNvSpPr txBox="1"/><p:nvPr/></p:nvSpPr><p:spPr><a:xfrm><a:off x="2554131" y="239929"/><a:ext cx="2249789" cy="707886"/></a:xfrm><a:prstGeom prst="rect"><a:avLst/></a:prstGeom><a:noFill/></p:spPr><p:txBody><a:bodyPr wrap="square" rtlCol="0"><a:spAutoFit/></a:bodyPr><a:lstStyle/><a:p><a:r><a:rPr lang="fr-CA" dirty="1" sz="4000"><a:solidFill><a:srgbClr val="003946"/></a:solidFill><a:latin typeface="Sun Life Sans" panose="02000503000000020004" pitchFamily="2" charset="77"/></a:rPr><a:t>de l’industrie</a:t></a:r></a:p></a:p></a:p></a:p></a:p></a:p></p:txBody></p:sp><p:sp><p:nvSpPr><p:cNvPr id="15" name="TextBox 14"/><p:cNvSpPr txBox="1"/><p:nvPr/></p:nvSpPr><p:spPr><a:xfrm><a:off x="4572000" y="175267"/><a:ext cx="2760528" cy="830997"/></a:xfrm><a:prstGeom prst="rect"><a:avLst/></a:prstGeom><a:noFill/></p:spPr><p:txBody><a:bodyPr wrap="square" rtlCol="0"><a:spAutoFit/><a:fontRef idx="minor"><a:schemeClr val="lt1"/></a:fontRef></p:style><p:txBody><a:bodyPr lIns="0" rIns="0" rtlCol="0" anchor="ctr"/><a:p><a:pPr algn="ctr"/><a:r><a:rPr lang="fr-CA" dirty="1"><a:solidFill><a:schemeClr val="bg1"/></a:solidFill><a:latin typeface="Sun Life Sans" panose="020B0504030304030303" pitchFamily="34" charset="0"/></a:rPr><a:t>Contexte concurrentiel</a:t></a:r></a:p></a:r></a:p></p:txBody></p:sp><p:sp><p:nvSpPr><p:cNvPr id="10" name="Rounded Rectangle 9"/><p:cNvSpPr/><p:nvPr/></p:nvSpPr><p:spPr><a:xfrm><a:off x="6865392" y="2356352"/><a:ext cx="1944000" cy="1736724"/></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Valeur pour l’entreprise</a:t></a:r></a:p></p:txBody></p:sp><p:sp><p:nvSpPr><p:cNvPr id="9" name="Rounded Rectangle 8"/><p:cNvSpPr/><p:nvPr/></p:nvSpPr><p:spPr><a:xfrm><a:off x="4736895" y="2371389"/><a:ext cx="1944000" cy="1736724"/></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Environnement réglementaire</a:t></a:r></a:p></p:txBody></p:sp><p:sp><p:nvSpPr><p:cNvPr id="13" name="Oval 12"/><p:cNvSpPr/><p:nvPr/></p:nvSpPr><p:spPr><a:xfrm><a:off x="2483730" y="1064714"/><a:ext cx="4320000" cy="4320000"/></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pic><p:nvPicPr><p:cNvPr id="2" name="Picture 1"/><p:cNvPicPr><a:picLocks noChangeAspect="1"/></p:cNvPicPr><p:nvPr/></p:nvPicPr><p:blipFill><a:blip r:embed="rId4" cstate="screen"><a:extLst><a:ext uri="{28A0092B-C50C-407E-A947-70E740481C1C}"><a14:useLocalDpi xmlns:a14="http://schemas.microsoft.com/office/drawing/2010/main" val="0"/></a:ext></a:extLst></a:blip><a:stretch><a:fillRect/></a:stretch></p:blipFill><p:spPr><a:xfrm><a:off x="7411856" y="1873165"/><a:ext cx="899571" cy="900000"/></a:xfrm><a:prstGeom prst="rect"><a:avLst/></a:prstGeom></p:spPr></p:pic><p:pic><p:nvPicPr><p:cNvPr id="17" name="Picture 16"/><p:cNvPicPr><a:picLocks noChangeAspect="1"/></p:cNvPicPr><p:nvPr/></p:nvPicPr><p:blipFill><a:blip r:embed="rId5" cstate="screen"><a:extLst><a:ext uri="{28A0092B-C50C-407E-A947-70E740481C1C}"><a14:useLocalDpi xmlns:a14="http://schemas.microsoft.com/office/drawing/2010/main" val="0"/></a:ext></a:extLst></a:blip><a:stretch><a:fillRect/></a:stretch></p:blipFill><p:spPr><a:xfrm><a:off x="5294514" y="1873379"/><a:ext cx="899571" cy="899571"/></a:xfrm><a:prstGeom prst="rect"><a:avLst/></a:prstGeom></p:spPr></p:pic><p:pic><p:nvPicPr><p:cNvPr id="19" name="Picture 18"/><p:cNvPicPr><a:picLocks noChangeAspect="1"/></p:cNvPicPr><p:nvPr/></p:nvPicPr><p:blipFill><a:blip r:embed="rId6" cstate="screen"><a:extLst><a:ext uri="{28A0092B-C50C-407E-A947-70E740481C1C}"><a14:useLocalDpi xmlns:a14="http://schemas.microsoft.com/office/drawing/2010/main" val="0"/></a:ext></a:extLst></a:blip><a:stretch><a:fillRect/></a:stretch></p:blipFill><p:spPr><a:xfrm><a:off x="3176958" y="1873165"/><a:ext cx="900000" cy="900000"/></a:xfrm><a:prstGeom prst="rect"><a:avLst/></a:prstGeom></p:spPr></p:pic><p:pic><p:nvPicPr><p:cNvPr id="20" name="Picture 19"/><p:cNvPicPr><a:picLocks noChangeAspect="1"/></p:cNvPicPr><p:nvPr/></p:nvPicPr><p:blipFill><a:blip r:embed="rId7" cstate="screen"><a:extLst><a:ext uri="{28A0092B-C50C-407E-A947-70E740481C1C}"><a14:useLocalDpi xmlns:a14="http://schemas.microsoft.com/office/drawing/2010/main" val="0"/></a:ext></a:extLst></a:blip><a:stretch><a:fillRect/></a:stretch></p:blipFill><p:spPr><a:xfrm><a:off x="1059402" y="1873165"/><a:ext cx="900000" cy="900000"/></a:xfrm><a:prstGeom prst="rect"><a:avLst/></a:prstGeom></p:spPr></p:pic></p:spTree><p:custDataLst><p:tags r:id="rId1"/></p:custDataLst><p:extLst><p:ext uri="{BB962C8B-B14F-4D97-AF65-F5344CB8AC3E}"><p14:creationId xmlns:p14="http://schemas.microsoft.com/office/powerpoint/2010/main" val="1099953939"/></p:ext></p:extLst></p:cSld><p:clrMapOvr><a:masterClrMapping/></p:clrMapOvr></p:sld>
</file>

<file path=ppt/slides/slide60.xml>﻿<?xml version="1.0" encoding="UTF-8" standalone="yes"?>
<p:sld xmlns:a="http://schemas.openxmlformats.org/drawingml/2006/main" xmlns:r="http://schemas.openxmlformats.org/officeDocument/2006/relationships" xmlns:p="http://schemas.openxmlformats.org/presentationml/2006/main" show="0"><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9" name="TextBox 18"><a:extLst><a:ext uri="{FF2B5EF4-FFF2-40B4-BE49-F238E27FC236}"><a16:creationId xmlns:a16="http://schemas.microsoft.com/office/drawing/2014/main" id="{01DE9704-546F-6444-936B-5500656EDCC3}"/></a:ext></a:extLst></p:cNvPr><p:cNvSpPr txBox="1"/><p:nvPr/></p:nvSpPr><p:spPr><a:xfrm><a:off x="4785016" y="1945197"/><a:ext cx="3560197" cy="523220"/></a:xfrm><a:prstGeom prst="rect"><a:avLst/></a:prstGeom><a:noFill/></p:spPr><p:txBody><a:bodyPr wrap="square" numCol="1" spcCol="457200" rtlCol="0"><a:spAutoFit/></a:bodyPr><a:lstStyle/><a:p><a:r><a:rPr lang="en-CA" sz="2800" dirty="0"><a:solidFill><a:schemeClr val="tx2"/></a:solidFill><a:latin typeface="Sun Life Sans" panose="020B0504030304030303" pitchFamily="34" charset="0"/></a:rPr><a:t>How do you earn it?</a:t></a:r></a:p></p:txBody></p:sp><p:sp><p:nvSpPr><p:cNvPr id="20" name="TextBox 19"><a:extLst><a:ext uri="{FF2B5EF4-FFF2-40B4-BE49-F238E27FC236}"><a16:creationId xmlns:a16="http://schemas.microsoft.com/office/drawing/2014/main" id="{01DE9704-546F-6444-936B-5500656EDCC3}"/></a:ext></a:extLst></p:cNvPr><p:cNvSpPr txBox="1"/></a:rPr><a:t>Family Enterprise Strategy</a:t></a:r></a:p><a:p><a:pPr marL="171450" indent="-171450"><a:buFont typeface="Arial" panose="020B0604020202020204" pitchFamily="34" charset="0"/><a:buChar char="•"/></a:pPr><a:r><a:rPr lang="en-CA" sz="1600" dirty="0"><a:solidFill><a:schemeClr val="tx2"/></a:solidFill><a:latin typeface="Sun Life Sans" panose="020B0504030304030303" pitchFamily="34" charset="0"/></a:rPr><a:t>Business Boards and Family Councils</a:t></a:r></a:p><a:p><a:pPr marL="171450" indent="-171450"><a:buFont typeface="Arial" panose="020B0604020202020204" pitchFamily="34" charset="0"/><a:buChar char="•"/></a:pPr><a:r><a:rPr lang="en-CA" sz="1600" dirty="0"><a:solidFill><a:schemeClr val="tx2"/></a:solidFill><a:latin typeface="Sun Life Sans" panose="020B0504030304030303" pitchFamily="34" charset="0"/></a:rPr><a:t>Multi-Disciplinary Advising</a:t></a:r></a:p><a:p><a:pPr marL="171450" indent="-171450"><a:buFont typeface="Arial" panose="020B0604020202020204" pitchFamily="34" charset="0"/><a:buChar char="•"/></a:pPr><a:r><a:rPr lang="en-CA" sz="1600" dirty="0"><a:solidFill><a:schemeClr val="tx2"/></a:solidFill><a:latin typeface="Sun Life Sans" panose="020B0504030304030303" pitchFamily="34" charset="0"/></a:rPr><a:t>Facilitation and Communication Skills</a:t></a:r></a:p><a:p><a:pPr marL="171450" indent="-171450"><a:buFont typeface="Arial" panose="020B0604020202020204" pitchFamily="34" charset="0"/><a:buChar char="•"/></a:pPr><a:r><a:rPr lang="en-CA" sz="1600" dirty="0"><a:solidFill><a:schemeClr val="tx2"/></a:solidFill><a:latin typeface="Sun Life Sans" panose="020B0504030304030303" pitchFamily="34" charset="0"/></a:rPr><a:t>Continuity Planning</a:t></a:r></a:p><a:p><a:pPr marL="171450" indent="-171450"><a:buFont typeface="Arial" panose="020B0604020202020204" pitchFamily="34" charset="0"/><a:buChar char="•"/></a:pPr><a:r><a:rPr lang="en-CA" sz="1600" dirty="0"><a:solidFill><a:schemeClr val="tx2"/></a:solidFill><a:latin typeface="Sun Life Sans" panose="020B0504030304030303" pitchFamily="34" charset="0"/></a:rPr><a:t>Knowledge Integration and Application (capstone project)</a:t></a:r></a:p></p:txBody></p:sp><p:sp><p:nvSpPr><p:cNvPr id="11" name="TextBox 10"><a:extLst><a:ext uri="{FF2B5EF4-FFF2-40B4-BE49-F238E27FC236}"><a16:creationId xmlns:a16="http://schemas.microsoft.com/office/drawing/2014/main" id="{EFFAC51D-686C-6149-B1B3-36925C5CAAAF}"/></a:ext></a:extLst></p:cNvPr><p:cNvSpPr txBox="1"/><p:nvPr/></p:nvSpPr><p:spPr><a:xfrm><a:off x="1346060" y="127795"/><a:ext cx="4220450" cy="707886"/></a:xfrm><a:prstGeom prst="rect"><a:avLst/></a:prstGeom><a:noFill/></p:spPr><p:txBody><a:bodyPr wrap="square" rtlCol="0"><a:spAutoFit/></a:bodyPr><a:lstStyle/><a:p><a:r><a:rPr lang="en-US" sz="4000" dirty="0"><a:solidFill><a:srgbClr val="003946"/></a:solidFill><a:latin typeface="Sun Life Sans" panose="02000503000000020004" pitchFamily="2" charset="77"/></a:rPr><a:t>Accompanying</a:t></a:r></a:p></p:txBody></p:sp><p:sp><p:nvSpPr><p:cNvPr id="12" name="TextBox 11"/><p:cNvSpPr txBox="1"/><p:nvPr/></p:nvSpPr><p:spPr><a:xfrm><a:off x="4572000" y="548739"/><a:ext cx="3588026" cy="830997"/></a:xfrm><a:prstGeom prst="rect"><a:avLst/></a:prstGeom><a:noFill/></p:spPr><p:txBody><a:bodyPr wrap="square" rtlCol="0"><a:spAutoFit/></a:bodyPr><a:lstStyle/><a:p><a:r><a:rPr lang="en-CA" sz="4800" dirty="0"><a:solidFill><a:srgbClr val="EAAB00"/></a:solidFill><a:latin typeface="Sun Life Script" pitchFamily="2" charset="0"/></a:rPr><a:t>designations</a:t></a:r></a:p></p:txBody></p:sp><p:sp><p:nvSpPr><p:cNvPr id="13" name="Rounded Rectangle 12"/><p:cNvSpPr/><p:nvPr/></p:nvSpPr><p:spPr><a:xfrm><a:off x="1119453" y="1605089"/><a:ext cx="3258350" cy="1244084"/></a:xfrm><a:prstGeom prst="roundRect"><a:avLst/></a:prstGeom><a:solidFill><a:srgbClr val="138179"/></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en-US" dirty="0"><a:solidFill><a:schemeClr val="bg1"/></a:solidFill><a:latin typeface="Sun Life Sans" panose="020B0504030304030303" pitchFamily="34" charset="0"/></a:rPr><a:t>Family Enterprise Advisor (FEA)*</a:t></a:r></a:p></p:txBody></p:sp><p:pic><p:nvPicPr><p:cNvPr id="16" name="Picture 15"/><p:cNvPicPr><a:picLocks noChangeAspect="1"/></p:cNvPicPr><p:nvPr/></p:nvPicPr><p:blipFill><a:blip r:embed="rId4" cstate="screen"><a:extLst><a:ext uri="{28A0092B-C50C-407E-A947-70E740481C1C}"><a14:useLocalDpi xmlns:a14="http://schemas.microsoft.com/office/drawing/2010/main" val="0"/></a:ext></a:extLst></a:blip><a:stretch><a:fillRect/></a:stretch></p:blipFill><p:spPr><a:xfrm><a:off x="2298628" y="1045197"/><a:ext cx="900000" cy="900000"/></a:xfrm><a:prstGeom prst="rect"><a:avLst/></a:prstGeom></p:spPr></p:pic></p:spTree><p:custDataLst><p:tags r:id="rId1"/></p:custDataLst><p:extLst><p:ext uri="{BB962C8B-B14F-4D97-AF65-F5344CB8AC3E}"><p14:creationId xmlns:p14="http://schemas.microsoft.com/office/powerpoint/2010/main" val="3646872176"/></p:ext></p:extLst></p:cSld><p:clrMapOvr><a:masterClrMapping/></p:clrMapOvr></p:sld>
</file>

<file path=ppt/slides/slide61.xml>﻿<?xml version="1.0" encoding="UTF-8" standalone="yes"?>
<p:sld xmlns:a="http://schemas.openxmlformats.org/drawingml/2006/main" xmlns:r="http://schemas.openxmlformats.org/officeDocument/2006/relationships" xmlns:p="http://schemas.openxmlformats.org/presentationml/2006/main" show="0"><p:cSld><p:spTree><p:nvGrpSpPr><p:cNvPr id="1" name=""/><p:cNvGrpSpPr/><p:nvPr/></p:nvGrpSpPr><p:grpSpPr><a:xfrm><a:off x="0" y="0"/><a:ext cx="0" cy="0"/><a:chOff x="0" y="0"/><a:chExt cx="0" cy="0"/></a:xfrm></p:grpSpPr><p:pic><p:nvPicPr><p:cNvPr id="8" name="Picture 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1905803" y="-122133"/><a:ext cx="7908965" cy="5258620"/></a:xfrm><a:prstGeom prst="rect"><a:avLst/></a:prstGeom></p:spPr></p:pic><p:sp><p:nvSpPr><p:cNvPr id="12" name="Oval 11"/><p:cNvSpPr/><p:nvPr/></p:nvSpPr><p:spPr><a:xfrm><a:off x="4166776" y="-991569"/><a:ext cx="6778659" cy="6778659"/></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TextBox 12"/><p:cNvSpPr txBox="1"/><p:nvPr/></p:nvSpPr><p:spPr><a:xfrm><a:off x="4659332" y="1382097"/><a:ext cx="5793546" cy="1015663"/></a:xfrm><a:prstGeom prst="rect"><a:avLst/></a:prstGeom><a:noFill/></p:spPr><p:txBody><a:bodyPr wrap="square" rtlCol="0"><a:spAutoFit/></a:bodyPr><a:lstStyle/><a:p><a:r><a:rPr lang="en-CA" sz="6000" dirty="0"><a:solidFill><a:srgbClr val="003946"/></a:solidFill><a:latin typeface="Sun Life Sans" panose="020B0504030304030303" pitchFamily="34" charset="0"/></a:rPr><a:t>From the</a:t></a:r></a:p></p:txBody></p:sp><p:sp><p:nvSpPr><p:cNvPr id="7" name="Oval 6"/><p:cNvSpPr/><p:nvPr/></p:nvSpPr><p:spPr><a:xfrm><a:off x="4095203" y="-957279"/><a:ext cx="6064734" cy="6064734"/></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9" name="TextBox 8"/><p:cNvSpPr txBox="1"/><p:nvPr/></p:nvSpPr><p:spPr><a:xfrm><a:off x="6672561" y="2201968"/><a:ext cx="4272874" cy="923330"/></a:xfrm><a:prstGeom prst="rect"><a:avLst/></a:prstGeom><a:noFill/></p:spPr><p:txBody>
</file>

<file path=ppt/slides/slide62.xml>﻿<?xml version="1.0" encoding="UTF-8" standalone="yes"?>
<p:sld xmlns:a="http://schemas.openxmlformats.org/drawingml/2006/main" xmlns:r="http://schemas.openxmlformats.org/officeDocument/2006/relationships" xmlns:p="http://schemas.openxmlformats.org/presentationml/2006/main" show="0"><p:cSld><p:spTree><p:nvGrpSpPr><p:cNvPr id="1" name=""/><p:cNvGrpSpPr/><p:nvPr/></p:nvGrpSpPr><p:grpSpPr><a:xfrm><a:off x="0" y="0"/><a:ext cx="0" cy="0"/><a:chOff x="0" y="0"/><a:chExt cx="0" cy="0"/></a:xfrm></p:grpSpPr><p:sp><p:nvSpPr><p:cNvPr id="7" name="Rectangle 6"/><p:cNvSpPr/><p:nvPr/></p:nvSpPr><p:spPr><a:xfrm><a:off x="393192" y="4581144"/><a:ext cx="3471126" cy="457200"/></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4" name="Oval 13"/><p:cNvSpPr/><p:nvPr/></p:nvSpPr><p:spPr><a:xfrm><a:off x="-446342" y="-1445345"/><a:ext cx="10036684" cy="10036682"/></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9" name="TextBox 18"><a:extLst><a:ext uri="{FF2B5EF4-FFF2-40B4-BE49-F238E27FC236}"><a16:creationId xmlns:a16="http://schemas.microsoft.com/office/drawing/2014/main" id="{01DE9704-546F-6444-936B-5500656EDCC3}"/></a:ext></a:extLst></p:cNvPr><p:cNvSpPr txBox="1"/><p:nvPr/></p:nvSpPr><p:spPr><a:xfrm><a:off x="4785017" y="1945197"/><a:ext cx="3207054" cy="523220"/></a:xfrm><a:prstGeom prst="rect"><a:avLst/></a:prstGeom><a:noFill/></p:spPr><p:txBody><a:bodyPr wrap="square" numCol="1" spcCol="457200" rtlCol="0"><a:spAutoFit/></a:bodyPr><a:lstStyle/><a:p><a:r><a:rPr lang="en-CA" sz="2800" dirty="0"><a:solidFill><a:schemeClr val="tx2"/></a:solidFill><a:latin typeface="Sun Life Sans" panose="020B0504030304030303" pitchFamily="34" charset="0"/></a:rPr><a:t>What is it?</a:t></a:r></a:p></p:txBody></p:sp><p:sp><p:nvSpPr><p:cNvPr id="20" name="TextBox 19"><a:extLst><a:ext uri="{FF2B5EF4-FFF2-40B4-BE49-F238E27FC236}"><a16:creationId xmlns:a16="http://schemas.microsoft.com/office/drawing/2014/main" id="{01DE9704-546F-6444-936B-5500656EDCC3}"/></a:ext></a:extLst></p:cNvPr><p:cNvSpPr txBox="1"/><p:nvPr/></p:nvSpPr><p:spPr><a:xfrm><a:off x="1176877" y="3152605"/><a:ext cx="7216281" cy="1077218"/></a:xfrm><a:prstGeom prst="rect"><a:avLst/></a:prstGeom><a:noFill/></p:spPr><p:txBody><a:bodyPr wrap="square" numCol="1" spcCol="457200" rtlCol="0"><a:spAutoFit/></a:bodyPr><a:lstStyle/><a:p><a:r><a:rPr lang="en-CA" sz="1600" dirty="0"><a:solidFill><a:schemeClr val="tx2"/></a:solidFill><a:latin typeface="Sun Life Sans" panose="020B0504030304030303" pitchFamily="34" charset="0"/></a:rPr><a:t>The TEP designation demonstrates to clients and employers that you have an advanced understanding of the trust and estates field and that you take a proactive approach to being at the forefront of the latest developments in the industry.</a:t></a:r></a:p></p:txBody></p:sp><p:sp><p:nvSpPr><p:cNvPr id="11" name="TextBox 10"><a:extLst><a:ext uri="{FF2B5EF4-FFF2-40B4-BE49-F238E27FC236}"><a16:creationId xmlns:a16="http://schemas.microsoft.com/office/drawing/2014/main" id="{EFFAC51D-686C-6149-B1B3-36925C5CAAAF}"/></a:ext></a:extLst></p:cNvPr><p:cNvSpPr txBox="1"/><p:nvPr/></p:nvSpPr><p:spPr><a:xfrm><a:off x="1346060" y="127795"/><a:ext cx="4220450" cy="707886"/></a:xfrm><a:prstGeom prst="rect"><a:avLst/></a:prstGeom><a:noFill/></p:spPr><p:txBody><a:bodyPr wrap="square" rtlCol="0"><a:spAutoFit/></a:bodyPr><a:lstStyle/><a:p><a:r><a:rPr lang="en-US" sz="4000" dirty="0"><a:solidFill><a:srgbClr val="003946"/></a:solidFill><a:latin typeface="Sun Life Sans" panose="02000503000000020004" pitchFamily="2" charset="77"/></a:rPr><a:t>Accompanying</a:t></a:r></a:p></p:txBody></p:sp><p:sp><p:nvSpPr><p:cNvPr id="12" name="TextBox 11"/><p:cNvSpPr txBox="1"/><p:nvPr/></p:nvSpPr><p:spPr><a:xfrm><a:off x="4572000" y="548739"/><a:ext cx="3588026" cy="830997"/></a:xfrm><a:prstGeom prst="rect"><a:avLst/></a:prstGeom><a:noFill/></p:spPr><p:txBody><a:bodyPr wrap="square" rtlCol="0"><a:spAutoFit/></a:bodyPr><a:lstStyle/><a:p><a:r><a:rPr lang="en-CA" sz="4800" dirty="0"><a:latin typeface="Sun Life Sans" panose="020B0504030304030303" pitchFamily="34" charset="0"/></a:rPr><a:t>Trust and Estate Practitioner (TEP)**</a:t></a:r><a:endParaRPr lang="en-CA" dirty="0"><a:solidFill><a:schemeClr val="bg1"/></a:solidFill><a:latin typeface="Sun Life Sans" panose="020B0504030304030303" pitchFamily="34" charset="0"/></a:endParaRPr></a:p><a:ext uri="{28A0092B-C50C-407E-A947-70E740481C1C}"><a14:useLocalDpi xmlns:a14="http://schemas.microsoft.com/office/drawing/2010/main" val="0"/></a:ext></a:extLst></a:blip><a:stretch><a:fillRect/></a:stretch></p:blipFill><p:spPr><a:xfrm><a:off x="2298842" y="1045197"/><a:ext cx="899571" cy="900000"/></a:xfrm><a:prstGeom prst="rect"><a:avLst/></a:prstGeom>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 name="Rectangle 26"/>
          <p:cNvSpPr/>
          <p:nvPr/>
        </p:nvSpPr>
        <p:spPr>
          <a:xfrm>
            <a:off x="6722452" y="2896387"/>
            <a:ext cx="2160000" cy="2238542"/>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7" name="Rectangle 6"/>
          <p:cNvSpPr/>
          <p:nvPr/>
        </p:nvSpPr>
        <p:spPr>
          <a:xfrm>
            <a:off x="393192" y="4581144"/>
            <a:ext cx="3471126"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2" name="Rectangle 1"/>
          <p:cNvSpPr/>
          <p:nvPr/>
        </p:nvSpPr>
        <p:spPr>
          <a:xfrm>
            <a:off x="2401878" y="2902495"/>
            <a:ext cx="2160000" cy="2238542"/>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p:cNvSpPr/>
          <p:nvPr/>
        </p:nvSpPr>
        <p:spPr>
          <a:xfrm>
            <a:off x="-446342" y="-1445345"/>
            <a:ext cx="10036684" cy="10036682"/>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1" name="TextBox 10">
            <a:extLst>
              <a:ext uri="{FF2B5EF4-FFF2-40B4-BE49-F238E27FC236}">
                <a16:creationId xmlns:a16="http://schemas.microsoft.com/office/drawing/2014/main" id="{EFFAC51D-686C-6149-B1B3-36925C5CAAAF}"/>
              </a:ext>
            </a:extLst>
          </p:cNvPr>
          <p:cNvSpPr txBox="1"/>
          <p:nvPr/>
        </p:nvSpPr>
        <p:spPr>
          <a:xfrm>
            <a:off x="1346060" y="127795"/>
            <a:ext cx="4220450" cy="707886"/>
          </a:xfrm>
          <a:prstGeom prst="rect">
            <a:avLst/>
          </a:prstGeom>
          <a:noFill/>
        </p:spPr>
        <p:txBody>
          <a:bodyPr wrap="square" rtlCol="0">
            <a:spAutoFit/>
          </a:bodyPr>
          <a:lstStyle/>
          <a:p>
            <a:r>
              <a:rPr lang="en-US" sz="4000" dirty="0">
                <a:solidFill>
                  <a:srgbClr val="003946"/>
                </a:solidFill>
                <a:latin typeface="Sun Life Sans" panose="02000503000000020004" pitchFamily="2" charset="77"/>
              </a:rPr>
              <a:t>Accompanying</a:t>
            </a:r>
          </a:p>
        </p:txBody>
      </p:sp>
      <p:sp>
        <p:nvSpPr>
          <p:cNvPr id="12" name="TextBox 11"/>
          <p:cNvSpPr txBox="1"/>
          <p:nvPr/>
        </p:nvSpPr>
        <p:spPr>
          <a:xfrm>
            <a:off x="4572000" y="548739"/>
            <a:ext cx="3588026" cy="830997"/>
          </a:xfrm>
          <a:prstGeom prst="rect">
            <a:avLst/>
          </a:prstGeom>
          <a:noFill/>
        </p:spPr>
        <p:txBody>
          <a:bodyPr wrap="square" rtlCol="0">
            <a:spAutoFit/>
          </a:bodyPr>
          <a:lstStyle/>
          <a:p>
            <a:r>
              <a:rPr lang="en-CA" sz="4800" dirty="0">
                <a:solidFill>
                  <a:srgbClr val="EAAB00"/>
                </a:solidFill>
                <a:latin typeface="Sun Life Script" pitchFamily="2" charset="0"/>
              </a:rPr>
              <a:t>designations</a:t>
            </a:r>
          </a:p>
        </p:txBody>
      </p:sp>
      <p:sp>
        <p:nvSpPr>
          <p:cNvPr id="13" name="Rounded Rectangle 12"/>
          <p:cNvSpPr/>
          <p:nvPr/>
        </p:nvSpPr>
        <p:spPr>
          <a:xfrm>
            <a:off x="605968" y="1225804"/>
            <a:ext cx="3258350" cy="1244084"/>
          </a:xfrm>
          <a:prstGeom prst="roundRect">
            <a:avLst/>
          </a:prstGeom>
          <a:solidFill>
            <a:srgbClr val="138179"/>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dirty="0">
                <a:solidFill>
                  <a:schemeClr val="bg1"/>
                </a:solidFill>
                <a:latin typeface="Sun Life Sans" panose="020B0504030304030303" pitchFamily="34" charset="0"/>
              </a:rPr>
              <a:t>Trust and Estate Practitioner (TEP)**</a:t>
            </a:r>
            <a:endParaRPr lang="en-CA" dirty="0">
              <a:solidFill>
                <a:schemeClr val="bg1"/>
              </a:solidFill>
              <a:latin typeface="Sun Life Sans" panose="020B0504030304030303" pitchFamily="34" charset="0"/>
            </a:endParaRPr>
          </a:p>
        </p:txBody>
      </p:sp>
      <p:pic>
        <p:nvPicPr>
          <p:cNvPr id="16" name="Picture 15"/>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785357" y="665912"/>
            <a:ext cx="899571" cy="900000"/>
          </a:xfrm>
          <a:prstGeom prst="rect">
            <a:avLst/>
          </a:prstGeom>
        </p:spPr>
      </p:pic>
      <p:sp>
        <p:nvSpPr>
          <p:cNvPr id="10" name="Rectangle 9"/>
          <p:cNvSpPr/>
          <p:nvPr/>
        </p:nvSpPr>
        <p:spPr>
          <a:xfrm>
            <a:off x="241736" y="2596022"/>
            <a:ext cx="8640000" cy="327171"/>
          </a:xfrm>
          <a:prstGeom prst="rect">
            <a:avLst/>
          </a:prstGeom>
          <a:solidFill>
            <a:srgbClr val="FFCB0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2"/>
                </a:solidFill>
                <a:latin typeface="Sun Life Sans" panose="020B0504030304030303" pitchFamily="34" charset="0"/>
              </a:rPr>
              <a:t>PROGRAM / ROUTE CHOICES</a:t>
            </a:r>
            <a:endParaRPr lang="en-CA" sz="1400" dirty="0">
              <a:solidFill>
                <a:schemeClr val="tx2"/>
              </a:solidFill>
              <a:latin typeface="Sun Life Sans" panose="020B0504030304030303" pitchFamily="34" charset="0"/>
            </a:endParaRPr>
          </a:p>
        </p:txBody>
      </p:sp>
      <p:sp>
        <p:nvSpPr>
          <p:cNvPr id="15" name="TextBox 14">
            <a:extLst>
              <a:ext uri="{FF2B5EF4-FFF2-40B4-BE49-F238E27FC236}">
                <a16:creationId xmlns:a16="http://schemas.microsoft.com/office/drawing/2014/main" id="{01DE9704-546F-6444-936B-5500656EDCC3}"/>
              </a:ext>
            </a:extLst>
          </p:cNvPr>
          <p:cNvSpPr txBox="1"/>
          <p:nvPr/>
        </p:nvSpPr>
        <p:spPr>
          <a:xfrm>
            <a:off x="4762485" y="1539070"/>
            <a:ext cx="3614259" cy="523220"/>
          </a:xfrm>
          <a:prstGeom prst="rect">
            <a:avLst/>
          </a:prstGeom>
          <a:noFill/>
        </p:spPr>
        <p:txBody>
          <a:bodyPr wrap="square" numCol="1" spcCol="457200" rtlCol="0">
            <a:spAutoFit/>
          </a:bodyPr>
          <a:lstStyle/>
          <a:p>
            <a:r>
              <a:rPr lang="en-CA" sz="2800" dirty="0">
                <a:solidFill>
                  <a:schemeClr val="tx2"/>
                </a:solidFill>
                <a:latin typeface="Sun Life Sans" panose="020B0504030304030303" pitchFamily="34" charset="0"/>
              </a:rPr>
              <a:t>How do you earn it?</a:t>
            </a:r>
          </a:p>
        </p:txBody>
      </p:sp>
      <p:sp>
        <p:nvSpPr>
          <p:cNvPr id="17" name="TextBox 16">
            <a:extLst>
              <a:ext uri="{FF2B5EF4-FFF2-40B4-BE49-F238E27FC236}">
                <a16:creationId xmlns:a16="http://schemas.microsoft.com/office/drawing/2014/main" id="{01DE9704-546F-6444-936B-5500656EDCC3}"/>
              </a:ext>
            </a:extLst>
          </p:cNvPr>
          <p:cNvSpPr txBox="1"/>
          <p:nvPr/>
        </p:nvSpPr>
        <p:spPr>
          <a:xfrm>
            <a:off x="236092" y="2904958"/>
            <a:ext cx="1979577" cy="954107"/>
          </a:xfrm>
          <a:prstGeom prst="rect">
            <a:avLst/>
          </a:prstGeom>
          <a:noFill/>
        </p:spPr>
        <p:txBody>
          <a:bodyPr wrap="square" numCol="1" spcCol="457200" rtlCol="0">
            <a:spAutoFit/>
          </a:bodyPr>
          <a:lstStyle/>
          <a:p>
            <a:pPr algn="ctr"/>
            <a:r>
              <a:rPr lang="en-CA" sz="1400" b="1" dirty="0">
                <a:solidFill>
                  <a:schemeClr val="tx2"/>
                </a:solidFill>
                <a:latin typeface="Sun Life Sans" panose="020B0504030304030303" pitchFamily="34" charset="0"/>
              </a:rPr>
              <a:t>Certificate in Estate and Trust Administration (CETA)</a:t>
            </a:r>
          </a:p>
        </p:txBody>
      </p:sp>
      <p:sp>
        <p:nvSpPr>
          <p:cNvPr id="18" name="TextBox 17">
            <a:extLst>
              <a:ext uri="{FF2B5EF4-FFF2-40B4-BE49-F238E27FC236}">
                <a16:creationId xmlns:a16="http://schemas.microsoft.com/office/drawing/2014/main" id="{01DE9704-546F-6444-936B-5500656EDCC3}"/>
              </a:ext>
            </a:extLst>
          </p:cNvPr>
          <p:cNvSpPr txBox="1"/>
          <p:nvPr/>
        </p:nvSpPr>
        <p:spPr>
          <a:xfrm>
            <a:off x="2458114" y="2931522"/>
            <a:ext cx="1979577" cy="738664"/>
          </a:xfrm>
          <a:prstGeom prst="rect">
            <a:avLst/>
          </a:prstGeom>
          <a:noFill/>
        </p:spPr>
        <p:txBody>
          <a:bodyPr wrap="square" numCol="1" spcCol="457200" rtlCol="0">
            <a:spAutoFit/>
          </a:bodyPr>
          <a:lstStyle/>
          <a:p>
            <a:pPr algn="ctr"/>
            <a:r>
              <a:rPr lang="en-US" sz="1400" b="1" dirty="0">
                <a:solidFill>
                  <a:schemeClr val="tx2"/>
                </a:solidFill>
                <a:latin typeface="Sun Life Sans" panose="020B0504030304030303" pitchFamily="34" charset="0"/>
              </a:rPr>
              <a:t>Assessment by Exam (Diploma Program)</a:t>
            </a:r>
            <a:endParaRPr lang="en-CA" sz="1400" b="1" dirty="0">
              <a:solidFill>
                <a:schemeClr val="tx2"/>
              </a:solidFill>
              <a:latin typeface="Sun Life Sans" panose="020B0504030304030303" pitchFamily="34" charset="0"/>
            </a:endParaRPr>
          </a:p>
        </p:txBody>
      </p:sp>
      <p:sp>
        <p:nvSpPr>
          <p:cNvPr id="21" name="TextBox 20">
            <a:extLst>
              <a:ext uri="{FF2B5EF4-FFF2-40B4-BE49-F238E27FC236}">
                <a16:creationId xmlns:a16="http://schemas.microsoft.com/office/drawing/2014/main" id="{01DE9704-546F-6444-936B-5500656EDCC3}"/>
              </a:ext>
            </a:extLst>
          </p:cNvPr>
          <p:cNvSpPr txBox="1"/>
          <p:nvPr/>
        </p:nvSpPr>
        <p:spPr>
          <a:xfrm>
            <a:off x="4680136" y="2931522"/>
            <a:ext cx="1979577" cy="523220"/>
          </a:xfrm>
          <a:prstGeom prst="rect">
            <a:avLst/>
          </a:prstGeom>
          <a:noFill/>
        </p:spPr>
        <p:txBody>
          <a:bodyPr wrap="square" numCol="1" spcCol="457200" rtlCol="0">
            <a:spAutoFit/>
          </a:bodyPr>
          <a:lstStyle/>
          <a:p>
            <a:pPr algn="ctr"/>
            <a:r>
              <a:rPr lang="en-CA" sz="1400" b="1" dirty="0">
                <a:solidFill>
                  <a:schemeClr val="tx2"/>
                </a:solidFill>
                <a:latin typeface="Sun Life Sans" panose="020B0504030304030303" pitchFamily="34" charset="0"/>
              </a:rPr>
              <a:t>Assessment by Essay</a:t>
            </a:r>
          </a:p>
        </p:txBody>
      </p:sp>
      <p:sp>
        <p:nvSpPr>
          <p:cNvPr id="22" name="TextBox 21">
            <a:extLst>
              <a:ext uri="{FF2B5EF4-FFF2-40B4-BE49-F238E27FC236}">
                <a16:creationId xmlns:a16="http://schemas.microsoft.com/office/drawing/2014/main" id="{01DE9704-546F-6444-936B-5500656EDCC3}"/>
              </a:ext>
            </a:extLst>
          </p:cNvPr>
          <p:cNvSpPr txBox="1"/>
          <p:nvPr/>
        </p:nvSpPr>
        <p:spPr>
          <a:xfrm>
            <a:off x="6902159" y="2931522"/>
            <a:ext cx="1979577" cy="523220"/>
          </a:xfrm>
          <a:prstGeom prst="rect">
            <a:avLst/>
          </a:prstGeom>
          <a:noFill/>
        </p:spPr>
        <p:txBody>
          <a:bodyPr wrap="square" numCol="1" spcCol="457200" rtlCol="0">
            <a:spAutoFit/>
          </a:bodyPr>
          <a:lstStyle/>
          <a:p>
            <a:pPr algn="ctr"/>
            <a:r>
              <a:rPr lang="en-CA" sz="1400" b="1" dirty="0">
                <a:solidFill>
                  <a:schemeClr val="tx2"/>
                </a:solidFill>
                <a:latin typeface="Sun Life Sans" panose="020B0504030304030303" pitchFamily="34" charset="0"/>
              </a:rPr>
              <a:t>Assessment by Expertise</a:t>
            </a:r>
          </a:p>
        </p:txBody>
      </p:sp>
      <p:sp>
        <p:nvSpPr>
          <p:cNvPr id="23" name="TextBox 22">
            <a:extLst>
              <a:ext uri="{FF2B5EF4-FFF2-40B4-BE49-F238E27FC236}">
                <a16:creationId xmlns:a16="http://schemas.microsoft.com/office/drawing/2014/main" id="{01DE9704-546F-6444-936B-5500656EDCC3}"/>
              </a:ext>
            </a:extLst>
          </p:cNvPr>
          <p:cNvSpPr txBox="1"/>
          <p:nvPr/>
        </p:nvSpPr>
        <p:spPr>
          <a:xfrm>
            <a:off x="158384" y="3880369"/>
            <a:ext cx="2326415" cy="830997"/>
          </a:xfrm>
          <a:prstGeom prst="rect">
            <a:avLst/>
          </a:prstGeom>
          <a:noFill/>
        </p:spPr>
        <p:txBody>
          <a:bodyPr wrap="square" numCol="1" spcCol="457200" rtlCol="0">
            <a:spAutoFit/>
          </a:bodyPr>
          <a:lstStyle/>
          <a:p>
            <a:pPr algn="ctr"/>
            <a:r>
              <a:rPr lang="en-CA" sz="1200" dirty="0">
                <a:solidFill>
                  <a:schemeClr val="tx2"/>
                </a:solidFill>
                <a:latin typeface="Sun Life Sans" panose="020B0504030304030303" pitchFamily="34" charset="0"/>
              </a:rPr>
              <a:t>Comprehensive industry preferred standard of foundations delivering practical career development</a:t>
            </a:r>
            <a:endParaRPr lang="en-CA" sz="1200" b="1" dirty="0">
              <a:solidFill>
                <a:schemeClr val="tx2"/>
              </a:solidFill>
              <a:latin typeface="Sun Life Sans" panose="020B0504030304030303" pitchFamily="34" charset="0"/>
            </a:endParaRPr>
          </a:p>
        </p:txBody>
      </p:sp>
      <p:sp>
        <p:nvSpPr>
          <p:cNvPr id="24" name="TextBox 23">
            <a:extLst>
              <a:ext uri="{FF2B5EF4-FFF2-40B4-BE49-F238E27FC236}">
                <a16:creationId xmlns:a16="http://schemas.microsoft.com/office/drawing/2014/main" id="{01DE9704-546F-6444-936B-5500656EDCC3}"/>
              </a:ext>
            </a:extLst>
          </p:cNvPr>
          <p:cNvSpPr txBox="1"/>
          <p:nvPr/>
        </p:nvSpPr>
        <p:spPr>
          <a:xfrm>
            <a:off x="2293077" y="3880369"/>
            <a:ext cx="2326415" cy="830997"/>
          </a:xfrm>
          <a:prstGeom prst="rect">
            <a:avLst/>
          </a:prstGeom>
          <a:noFill/>
        </p:spPr>
        <p:txBody>
          <a:bodyPr wrap="square" numCol="1" spcCol="457200" rtlCol="0">
            <a:spAutoFit/>
          </a:bodyPr>
          <a:lstStyle/>
          <a:p>
            <a:pPr algn="ctr"/>
            <a:r>
              <a:rPr lang="en-CA" sz="1200" dirty="0">
                <a:solidFill>
                  <a:schemeClr val="tx2"/>
                </a:solidFill>
                <a:latin typeface="Sun Life Sans" panose="020B0504030304030303" pitchFamily="34" charset="0"/>
              </a:rPr>
              <a:t>In-depth academic and professional expertise for aspiring or committed industry practitioners</a:t>
            </a:r>
            <a:endParaRPr lang="en-CA" sz="1200" b="1" dirty="0">
              <a:solidFill>
                <a:schemeClr val="tx2"/>
              </a:solidFill>
              <a:latin typeface="Sun Life Sans" panose="020B0504030304030303" pitchFamily="34" charset="0"/>
            </a:endParaRPr>
          </a:p>
        </p:txBody>
      </p:sp>
      <p:sp>
        <p:nvSpPr>
          <p:cNvPr id="28" name="TextBox 27">
            <a:extLst>
              <a:ext uri="{FF2B5EF4-FFF2-40B4-BE49-F238E27FC236}">
                <a16:creationId xmlns:a16="http://schemas.microsoft.com/office/drawing/2014/main" id="{01DE9704-546F-6444-936B-5500656EDCC3}"/>
              </a:ext>
            </a:extLst>
          </p:cNvPr>
          <p:cNvSpPr txBox="1"/>
          <p:nvPr/>
        </p:nvSpPr>
        <p:spPr>
          <a:xfrm>
            <a:off x="4506716" y="3880368"/>
            <a:ext cx="2326415" cy="830997"/>
          </a:xfrm>
          <a:prstGeom prst="rect">
            <a:avLst/>
          </a:prstGeom>
          <a:noFill/>
        </p:spPr>
        <p:txBody>
          <a:bodyPr wrap="square" numCol="1" spcCol="457200" rtlCol="0">
            <a:spAutoFit/>
          </a:bodyPr>
          <a:lstStyle/>
          <a:p>
            <a:pPr algn="ctr"/>
            <a:r>
              <a:rPr lang="en-CA" sz="1200" dirty="0">
                <a:solidFill>
                  <a:schemeClr val="tx2"/>
                </a:solidFill>
                <a:latin typeface="Sun Life Sans" panose="020B0504030304030303" pitchFamily="34" charset="0"/>
              </a:rPr>
              <a:t>Candidates prove established post-designation, in-depth practice experience and knowledge</a:t>
            </a:r>
            <a:endParaRPr lang="en-CA" sz="1200" b="1" dirty="0">
              <a:solidFill>
                <a:schemeClr val="tx2"/>
              </a:solidFill>
              <a:latin typeface="Sun Life Sans" panose="020B0504030304030303" pitchFamily="34" charset="0"/>
            </a:endParaRPr>
          </a:p>
        </p:txBody>
      </p:sp>
      <p:sp>
        <p:nvSpPr>
          <p:cNvPr id="29" name="TextBox 28">
            <a:extLst>
              <a:ext uri="{FF2B5EF4-FFF2-40B4-BE49-F238E27FC236}">
                <a16:creationId xmlns:a16="http://schemas.microsoft.com/office/drawing/2014/main" id="{01DE9704-546F-6444-936B-5500656EDCC3}"/>
              </a:ext>
            </a:extLst>
          </p:cNvPr>
          <p:cNvSpPr txBox="1"/>
          <p:nvPr/>
        </p:nvSpPr>
        <p:spPr>
          <a:xfrm>
            <a:off x="6722021" y="3855369"/>
            <a:ext cx="2159716" cy="1200329"/>
          </a:xfrm>
          <a:prstGeom prst="rect">
            <a:avLst/>
          </a:prstGeom>
          <a:noFill/>
        </p:spPr>
        <p:txBody>
          <a:bodyPr wrap="square" numCol="1" spcCol="457200" rtlCol="0">
            <a:spAutoFit/>
          </a:bodyPr>
          <a:lstStyle/>
          <a:p>
            <a:pPr algn="ctr"/>
            <a:r>
              <a:rPr lang="en-CA" sz="1200" dirty="0">
                <a:solidFill>
                  <a:schemeClr val="tx2"/>
                </a:solidFill>
                <a:latin typeface="Sun Life Sans" panose="020B0504030304030303" pitchFamily="34" charset="0"/>
              </a:rPr>
              <a:t>A peer refereed and scrutinized application process reserved for the most senior and experienced industry specialists</a:t>
            </a:r>
            <a:endParaRPr lang="en-CA" sz="1200" b="1" dirty="0">
              <a:solidFill>
                <a:schemeClr val="tx2"/>
              </a:solidFill>
              <a:latin typeface="Sun Life Sans" panose="020B0504030304030303" pitchFamily="34" charset="0"/>
            </a:endParaRPr>
          </a:p>
        </p:txBody>
      </p:sp>
      <p:cxnSp>
        <p:nvCxnSpPr>
          <p:cNvPr id="4" name="Straight Connector 3"/>
          <p:cNvCxnSpPr/>
          <p:nvPr/>
        </p:nvCxnSpPr>
        <p:spPr>
          <a:xfrm>
            <a:off x="257112" y="2902495"/>
            <a:ext cx="0" cy="2241005"/>
          </a:xfrm>
          <a:prstGeom prst="line">
            <a:avLst/>
          </a:prstGeom>
          <a:effectLst/>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22278936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905803" y="-122133"/>
            <a:ext cx="7908965" cy="5258620"/>
          </a:xfrm>
          <a:prstGeom prst="rect">
            <a:avLst/>
          </a:prstGeom>
        </p:spPr>
      </p:pic>
      <p:sp>
        <p:nvSpPr>
          <p:cNvPr id="12" name="Oval 11"/>
          <p:cNvSpPr/>
          <p:nvPr/>
        </p:nvSpPr>
        <p:spPr>
          <a:xfrm>
            <a:off x="4166776" y="-991569"/>
            <a:ext cx="6778659" cy="6778659"/>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3" name="TextBox 12"/>
          <p:cNvSpPr txBox="1"/>
          <p:nvPr/>
        </p:nvSpPr>
        <p:spPr>
          <a:xfrm>
            <a:off x="4659332" y="1382097"/>
            <a:ext cx="5793546" cy="1015663"/>
          </a:xfrm>
          <a:prstGeom prst="rect">
            <a:avLst/>
          </a:prstGeom>
          <a:noFill/>
        </p:spPr>
        <p:txBody>
          <a:bodyPr wrap="square" rtlCol="0">
            <a:spAutoFit/>
          </a:bodyPr>
          <a:lstStyle/>
          <a:p>
            <a:r>
              <a:rPr lang="en-CA" sz="6000" dirty="0">
                <a:solidFill>
                  <a:srgbClr val="003946"/>
                </a:solidFill>
                <a:latin typeface="Sun Life Sans" panose="020B0504030304030303" pitchFamily="34" charset="0"/>
              </a:rPr>
              <a:t>From the</a:t>
            </a:r>
          </a:p>
        </p:txBody>
      </p:sp>
      <p:sp>
        <p:nvSpPr>
          <p:cNvPr id="7" name="Oval 6"/>
          <p:cNvSpPr/>
          <p:nvPr/>
        </p:nvSpPr>
        <p:spPr>
          <a:xfrm>
            <a:off x="4095203" y="-957279"/>
            <a:ext cx="6064734" cy="6064734"/>
          </a:xfrm>
          <a:prstGeom prst="ellipse">
            <a:avLst/>
          </a:prstGeom>
          <a:noFill/>
          <a:ln w="12700">
            <a:solidFill>
              <a:srgbClr val="FFCB0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9" name="TextBox 8"/>
          <p:cNvSpPr txBox="1"/>
          <p:nvPr/>
        </p:nvSpPr>
        <p:spPr>
          <a:xfrm>
            <a:off x="6672561" y="2201968"/>
            <a:ext cx="4272874" cy="923330"/>
          </a:xfrm>
          <a:prstGeom prst="rect">
            <a:avLst/>
          </a:prstGeom>
          <a:noFill/>
        </p:spPr>
        <p:txBody>
          <a:bodyPr wrap="square" rtlCol="0">
            <a:spAutoFit/>
          </a:bodyPr>
          <a:lstStyle/>
          <a:p>
            <a:r>
              <a:rPr lang="en-US" sz="5400" dirty="0">
                <a:solidFill>
                  <a:srgbClr val="EAAB00"/>
                </a:solidFill>
                <a:latin typeface="Sun Life Script" pitchFamily="2" charset="0"/>
              </a:rPr>
              <a:t>field</a:t>
            </a:r>
            <a:endParaRPr lang="en-CA" sz="5400" dirty="0">
              <a:solidFill>
                <a:srgbClr val="EAAB00"/>
              </a:solidFill>
              <a:latin typeface="Sun Life Script" pitchFamily="2" charset="0"/>
            </a:endParaRPr>
          </a:p>
        </p:txBody>
      </p:sp>
    </p:spTree>
    <p:custDataLst>
      <p:tags r:id="rId1"/>
    </p:custDataLst>
    <p:extLst>
      <p:ext uri="{BB962C8B-B14F-4D97-AF65-F5344CB8AC3E}">
        <p14:creationId xmlns:p14="http://schemas.microsoft.com/office/powerpoint/2010/main" val="3584180007"/>
      </p:ext>
    </p:extLst>
  </p:cSld>
  <p:clrMapOvr>
    <a:masterClrMapping/>
  </p:clrMapOvr>
</p:sld>
</file>

<file path=ppt/slides/slide7.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Rectangle 1"/><p:cNvSpPr/><p:nvPr/></p:nvSpPr><p:spPr><a:xfrm><a:off x="220717" y="4557551"/><a:ext cx="8056180" cy="585949"/></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0" name="Oval 29"/><p:cNvSpPr/><p:nvPr/></p:nvSpPr><p:spPr><a:xfrm><a:off x="3537952"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1" name="Oval 10"/><p:cNvSpPr/><p:nvPr/></p:nvSpPr><p:spPr><a:xfrm><a:off x="2294692"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2513921" y="-1820903"/><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8" name="TextBox 7"/><p:cNvSpPr txBox="1"/><p:nvPr/></p:nvSpPr><p:spPr><a:xfrm><a:off x="3322343" y="200784"/><a:ext cx="3076686" cy="646331"/></a:xfrm><a:prstGeom prst="rect"><a:avLst/></a:prstGeom><a:noFill/></p:spPr><p:txBody><a:bodyPr wrap="square" rtlCol="0"><a:spAutoFit/></a:bodyPr><a:lstStyle/><a:p><a:r><a:rPr lang="fr-CA" dirty="1" sz="3600"><a:solidFill><a:srgbClr val="003946"/></a:solidFill><a:latin typeface="Sun Life Sans" panose="020B0504030304030303" pitchFamily="34" charset="0"/></a:rPr><a:t>de l’industrie</a:t></a:r></a:p></a:rPr><a:t>Les services bancaires de détail destinés aux Clients aisés sont notre concurrent direct.</a:t></a:r></a:p></p:txBody></p:sp><p:sp><p:nvSpPr><p:cNvPr id="17" name="TextBox 16"/><p:cNvSpPr txBox="1"/><p:nvPr/></p:nvSpPr><p:spPr><a:xfrm><a:off x="3875435" y="2126272"/><a:ext cx="3976658" cy="646331"/></a:xfrm><a:prstGeom prst="rect"><a:avLst/></a:prstGeom><a:noFill/></p:spPr><p:txBody><a:bodyPr wrap="square" rtlCol="0"><a:spAutoFit/></a:bodyPr><a:lstStyle/><a:p><a:r><a:rPr lang="fr-CA" dirty="1"><a:solidFill><a:schemeClr val="tx2"/></a:solidFill><a:latin typeface="Sun Life Sans" panose="020B0504030304030303" pitchFamily="34" charset="0"/></a:rPr><a:t>Tous les conseillers du Groupe Investors doivent détenir le titre de planificateur financier agréé (CFP).</a:t></a:r></a:p></p:txBody></p:sp><p:pic><p:nvPicPr><p:cNvPr id="18" name="Picture 1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1202956"/><a:ext cx="503674" cy="503674"/></a:xfrm><a:prstGeom prst="rect"><a:avLst/></a:prstGeom></p:spPr></p:pic><p:pic><p:nvPicPr><p:cNvPr id="20" name="Picture 19"/><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2181697"/><a:ext cx="503674" cy="503674"/></a:xfrm><a:prstGeom prst="rect"><a:avLst/></a:prstGeom></p:spPr></p:pic><p:pic><p:nvPicPr><p:cNvPr id="23" name="Picture 22"/><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3160437"/><a:ext cx="503674" cy="503674"/></a:xfrm><a:prstGeom prst="rect"><a:avLst/></a:prstGeom></p:spPr></p:pic><p:sp><p:nvSpPr><p:cNvPr id="27" name="TextBox 26"/><p:cNvSpPr txBox="1"/><p:nvPr/></p:nvSpPr><p:spPr><a:xfrm><a:off x="3875435" y="2947615"/><a:ext cx="4521989" cy="923330"/></a:xfrm><a:prstGeom prst="rect"><a:avLst/></a:prstGeom><a:noFill/></p:spPr><p:txBody><a:bodyPr wrap="square" rtlCol="0"><a:spAutoFit/></a:bodyPr><a:lstStyle/><a:p><a:pPr><a:spcAft><a:spcPts val="0"/></a:spcAft><a:buClr><a:srgbClr val="FFC000"/></a:buClr></a:pPr><a:r><a:rPr lang="fr-CA" dirty="1"><a:solidFill><a:schemeClr val="tx2"/></a:solidFill><a:latin typeface="Sun Life Sans" panose="020B0504030304030303" pitchFamily="34" charset="0"/></a:rPr><a:t>Rien n’indique que les courtiers de l’OCRCVM ont l’intention d’exiger une reconnaissance professionnelle en planification financière.</a:t></a:r></a:p></p:txBody></p:sp><p:sp><p:nvSpPr><p:cNvPr id="22" name="Rounded Rectangle 21"/><p:cNvSpPr/><p:nvPr/></p:nvSpPr><p:spPr><a:xfrm><a:off x="413568" y="1503485"/><a:ext cx="1944000" cy="1736724"/></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Contexte concurrentiel</a:t></a:r></a:p></p:txBody></p:sp><p:pic><p:nvPicPr><p:cNvPr id="25" name="Picture 24"/><p:cNvPicPr><a:picLocks noChangeAspect="1"/></p:cNvPicPr><p:nvPr/></p:nvPicPr><p:blipFill><a:blip r:embed="rId5" cstate="screen"><a:extLst><a:ext uri="{28A0092B-C50C-407E-A947-70E740481C1C}"><a14:useLocalDpi xmlns:a14="http://schemas.microsoft.com/office/drawing/2010/main" val="0"/></a:ext></a:extLst></a:blip><a:stretch><a:fillRect/></a:stretch></p:blipFill><p:spPr><a:xfrm><a:off x="993069" y="1005261"/><a:ext cx="900000" cy="900000"/></a:xfrm><a:prstGeom prst="rect"><a:avLst/></a:prstGeom></p:spPr></p:pic></p:spTree><p:custDataLst><p:tags r:id="rId1"/></p:custDataLst><p:extLst><p:ext uri="{BB962C8B-B14F-4D97-AF65-F5344CB8AC3E}"><p14:creationId xmlns:p14="http://schemas.microsoft.com/office/powerpoint/2010/main" val="2622188124"/></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8.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Rectangle 1"/><p:cNvSpPr/><p:nvPr/></p:nvSpPr><p:spPr><a:xfrm><a:off x="220717" y="4557551"/><a:ext cx="8056180" cy="585949"/></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0" name="Oval 29"/><p:cNvSpPr/><p:nvPr/></p:nvSpPr><p:spPr><a:xfrm><a:off x="3537952"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1" name="Oval 10"/><p:cNvSpPr/><p:nvPr/></p:nvSpPr><p:spPr><a:xfrm><a:off x="2294692"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2513921" y="-1820903"/><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8" name="TextBox 7"/><p:cNvSpPr txBox="1"/><p:nvPr/></p:nvSpPr><p:spPr><a:xfrm><a:off x="3322343" y="200784"/><a:ext cx="3076686" cy="646331"/></a:xfrm><a:prstGeom prst="rect"><a:avLst/></a:prstGeom><a:noFill/></p:spPr><p:txBody><a:bodyPr wrap="square" rtlCol="0"><a:spAutoFit/></a:bodyPr><a:lstStyle/><a:p><a:r><a:rPr lang="fr-CA" dirty="1" sz="3600"><a:solidFill><a:srgbClr val="003946"/></a:solidFill><a:latin typeface="Sun Life Sans" panose="020B0504030304030303" pitchFamily="34" charset="0"/></a:rPr><a:t>de l’industrie</a:t></a:r></a:p></a:rPr><a:t>Besoin accru de conseils en planification financière sur le marché canadien.</a:t></a:r></a:p></p:txBody></p:sp><p:sp><p:nvSpPr><p:cNvPr id="17" name="TextBox 16"/><p:cNvSpPr txBox="1"/><p:nvPr/></p:nvSpPr><p:spPr><a:xfrm><a:off x="3875435" y="2000144"/><a:ext cx="3976658" cy="923330"/></a:xfrm><a:prstGeom prst="rect"><a:avLst/></a:prstGeom><a:noFill/></p:spPr><p:txBody><a:bodyPr wrap="square" rtlCol="0"><a:spAutoFit/></a:bodyPr><a:lstStyle/><a:p><a:r><a:rPr lang="fr-CA" dirty="1"><a:solidFill><a:schemeClr val="tx2"/></a:solidFill><a:latin typeface="Sun Life Sans" panose="020B0504030304030303" pitchFamily="34" charset="0"/></a:rPr><a:t>À mesure que la croissance se poursuit, le produit est de moins en moins un argument de vente distinctif.</a:t></a:r></a:p></p:txBody></p:sp><p:pic><p:nvPicPr><p:cNvPr id="18" name="Picture 1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1202956"/><a:ext cx="503674" cy="503674"/></a:xfrm><a:prstGeom prst="rect"><a:avLst/></a:prstGeom></p:spPr></p:pic><p:pic><p:nvPicPr><p:cNvPr id="20" name="Picture 19"/><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2181697"/><a:ext cx="503674" cy="503674"/></a:xfrm><a:prstGeom prst="rect"><a:avLst/></a:prstGeom></p:spPr></p:pic><p:pic><p:nvPicPr><p:cNvPr id="23" name="Picture 22"/><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3160437"/><a:ext cx="503674" cy="503674"/></a:xfrm><a:prstGeom prst="rect"><a:avLst/></a:prstGeom></p:spPr></p:pic><p:sp><p:nvSpPr><p:cNvPr id="27" name="TextBox 26"/><p:cNvSpPr txBox="1"/><p:nvPr/></p:nvSpPr><p:spPr><a:xfrm><a:off x="3875435" y="3089504"/><a:ext cx="4521989" cy="646331"/></a:xfrm><a:prstGeom prst="rect"><a:avLst/></a:prstGeom><a:noFill/></p:spPr><p:txBody><a:bodyPr wrap="square" rtlCol="0"><a:spAutoFit/></a:bodyPr><a:lstStyle/><a:p><a:pPr><a:spcAft><a:spcPts val="0"/></a:spcAft><a:buClr><a:srgbClr val="FFC000"/></a:buClr></a:pPr><a:r><a:rPr lang="fr-CA" dirty="1"><a:solidFill><a:schemeClr val="tx2"/></a:solidFill><a:latin typeface="Sun Life Sans" panose="020B0504030304030303" pitchFamily="34" charset="0"/></a:rPr><a:t>Les conseils et l’expérience Client deviennent la principale proposition de valeur.</a:t></a:r></a:p></p:txBody></p:sp><p:sp><p:nvSpPr><p:cNvPr id="22" name="Rounded Rectangle 21"/><p:cNvSpPr/><p:nvPr/></p:nvSpPr><p:spPr><a:xfrm><a:off x="413568" y="1503485"/><a:ext cx="1944000" cy="1736724"/></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Industrie et marché</a:t></a:r></a:p></p:txBody></p:sp><p:pic><p:nvPicPr><p:cNvPr id="25" name="Picture 24"/><p:cNvPicPr><a:picLocks noChangeAspect="1"/></p:cNvPicPr><p:nvPr/></p:nvPicPr><p:blipFill><a:blip r:embed="rId5" cstate="screen"><a:extLst><a:ext uri="{28A0092B-C50C-407E-A947-70E740481C1C}"><a14:useLocalDpi xmlns:a14="http://schemas.microsoft.com/office/drawing/2010/main" val="0"/></a:ext></a:extLst></a:blip><a:stretch><a:fillRect/></a:stretch></p:blipFill><p:spPr><a:xfrm><a:off x="993069" y="1005261"/><a:ext cx="900000" cy="900000"/></a:xfrm><a:prstGeom prst="rect"><a:avLst/></a:prstGeom></p:spPr></p:pic></p:spTree><p:custDataLst><p:tags r:id="rId1"/></p:custDataLst><p:extLst><p:ext uri="{BB962C8B-B14F-4D97-AF65-F5344CB8AC3E}"><p14:creationId xmlns:p14="http://schemas.microsoft.com/office/powerpoint/2010/main" val="3342353081"/></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slides/slide9.xml>﻿<?xml version="1.0" encoding="UTF-8" standalone="yes"?>
<p:sld xmlns:a="http://schemas.openxmlformats.org/drawingml/2006/main" xmlns:r="http://schemas.openxmlformats.org/officeDocument/2006/relationships" xmlns:p="http://schemas.openxmlformats.org/presentationml/2006/main"><p:cSld><p:spTree><p:nvGrpSpPr><p:cNvPr id="1" name=""/><p:cNvGrpSpPr/><p:nvPr/></p:nvGrpSpPr><p:grpSpPr><a:xfrm><a:off x="0" y="0"/><a:ext cx="0" cy="0"/><a:chOff x="0" y="0"/><a:chExt cx="0" cy="0"/></a:xfrm></p:grpSpPr><p:sp><p:nvSpPr><p:cNvPr id="2" name="Rectangle 1"/><p:cNvSpPr/><p:nvPr/></p:nvSpPr><p:spPr><a:xfrm><a:off x="220717" y="4557551"/><a:ext cx="8056180" cy="585949"/></a:xfrm><a:prstGeom prst="rect"><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30" name="Oval 29"/><p:cNvSpPr/><p:nvPr/></p:nvSpPr><p:spPr><a:xfrm><a:off x="3537952"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1" name="Oval 10"/><p:cNvSpPr/><p:nvPr/></p:nvSpPr><p:spPr><a:xfrm><a:off x="2294692" y="-1204798"/><a:ext cx="7376434" cy="7327900"/></a:xfrm><a:prstGeom prst="ellipse"><a:avLst/></a:prstGeom><a:solidFill><a:schemeClr val="bg1"/></a:solidFill><a:ln><a:no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13" name="Oval 12"/><p:cNvSpPr/><p:nvPr/></p:nvSpPr><p:spPr><a:xfrm><a:off x="2513921" y="-1820903"/><a:ext cx="8244037" cy="8244035"/></a:xfrm><a:prstGeom prst="ellipse"><a:avLst/></a:prstGeom><a:noFill/><a:ln w="12700"><a:solidFill><a:srgbClr val="FFCB05"/></a:solidFill></a:ln><a:effectLst/></p:spPr><p:style><a:lnRef idx="1"><a:schemeClr val="accent1"/></a:lnRef><a:fillRef idx="3"><a:schemeClr val="accent1"/></a:fillRef><a:effectRef idx="2"><a:schemeClr val="accent1"/></a:effectRef><a:fontRef idx="minor"><a:schemeClr val="lt1"/></a:fontRef></p:style><p:txBody><a:bodyPr rtlCol="0" anchor="ctr"/><a:lstStyle/><a:p><a:pPr algn="ctr"/><a:endParaRPr lang="en-CA" dirty="0"/></a:p></p:txBody></p:sp><p:sp><p:nvSpPr><p:cNvPr id="8" name="TextBox 7"/><p:cNvSpPr txBox="1"/><p:nvPr/></p:nvSpPr><p:spPr><a:xfrm><a:off x="3322343" y="200784"/><a:ext cx="3076686" cy="646331"/></a:xfrm><a:prstGeom prst="rect"><a:avLst/></a:prstGeom><a:noFill/></p:spPr><p:txBody><a:bodyPr wrap="square" rtlCol="0"><a:spAutoFit/></a:bodyPr><a:lstStyle/><a:p><a:r><a:rPr lang="fr-CA" dirty="1" sz="3600"><a:solidFill><a:srgbClr val="003946"/></a:solidFill><a:latin typeface="Sun Life Sans" panose="020B0504030304030303" pitchFamily="34" charset="0"/></a:rPr><a:t>de l’industrie</a:t></a:r></a:p></a:rPr><a:t>La réglementation évolue</a:t></a:r></a:p></p:txBody></p:sp><p:sp><p:nvSpPr><p:cNvPr id="17" name="TextBox 16"/><p:cNvSpPr txBox="1"/><p:nvPr/></p:nvSpPr><p:spPr><a:xfrm><a:off x="3875435" y="2078974"/><a:ext cx="3976658" cy="646331"/></a:xfrm><a:prstGeom prst="rect"><a:avLst/></a:prstGeom><a:noFill/></p:spPr><p:txBody><a:bodyPr wrap="square" rtlCol="0"><a:spAutoFit/></a:bodyPr><a:lstStyle/><a:p><a:r><a:rPr lang="fr-CA" dirty="1"><a:solidFill><a:schemeClr val="tx2"/></a:solidFill><a:latin typeface="Sun Life Sans" panose="020B0504030304030303" pitchFamily="34" charset="0"/></a:rPr><a:t>Consultations de l’Autorité ontarienne de réglementation des services financiers</a:t></a:r></a:p></p:txBody></p:sp><p:pic><p:nvPicPr><p:cNvPr id="18" name="Picture 17"/><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1202956"/><a:ext cx="503674" cy="503674"/></a:xfrm><a:prstGeom prst="rect"><a:avLst/></a:prstGeom></p:spPr></p:pic><p:pic><p:nvPicPr><p:cNvPr id="20" name="Picture 19"/><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2181697"/><a:ext cx="503674" cy="503674"/></a:xfrm><a:prstGeom prst="rect"><a:avLst/></a:prstGeom></p:spPr></p:pic><p:pic><p:nvPicPr><p:cNvPr id="23" name="Picture 22"/><p:cNvPicPr><a:picLocks noChangeAspect="1"/></p:cNvPicPr><p:nvPr/></p:nvPicPr><p:blipFill><a:blip r:embed="rId4" cstate="screen"><a:extLst><a:ext uri="{28A0092B-C50C-407E-A947-70E740481C1C}"><a14:useLocalDpi xmlns:a14="http://schemas.microsoft.com/office/drawing/2010/main" val="0"/></a:ext></a:extLst></a:blip><a:stretch><a:fillRect/></a:stretch></p:blipFill><p:spPr><a:xfrm><a:off x="3286115" y="3160437"/><a:ext cx="503674" cy="503674"/></a:xfrm><a:prstGeom prst="rect"><a:avLst/></a:prstGeom></p:spPr></p:pic><p:sp><p:nvSpPr><p:cNvPr id="27" name="TextBox 26"/><p:cNvSpPr txBox="1"/><p:nvPr/></p:nvSpPr><p:spPr><a:xfrm><a:off x="3875435" y="3231398"/><a:ext cx="4521989" cy="369332"/></a:xfrm><a:prstGeom prst="rect"><a:avLst/></a:prstGeom><a:noFill/></p:spPr><p:txBody><a:bodyPr wrap="square" rtlCol="0"><a:spAutoFit/></a:bodyPr><a:lstStyle/><a:p><a:pPr><a:spcAft><a:spcPts val="0"/></a:spcAft><a:buClr><a:srgbClr val="FFC000"/></a:buClr></a:pPr><a:r><a:rPr lang="fr-CA" dirty="1"><a:solidFill><a:schemeClr val="tx2"/></a:solidFill><a:latin typeface="Sun Life Sans" panose="020B0504030304030303" pitchFamily="34" charset="0"/></a:rPr><a:t>Impact de la COVID-19</a:t></a:r></a:p></p:txBody></p:sp><p:sp><p:nvSpPr><p:cNvPr id="22" name="Rounded Rectangle 21"/><p:cNvSpPr/><p:nvPr/></p:nvSpPr><p:spPr><a:xfrm><a:off x="413568" y="1503485"/><a:ext cx="1944000" cy="1736724"/></a:xfrm><a:prstGeom prst="roundRect"><a:avLst/></a:prstGeom><a:solidFill><a:schemeClr val="tx2"/></a:solidFill><a:ln><a:noFill/></a:ln><a:effectLst/></p:spPr><p:style><a:lnRef idx="1"><a:schemeClr val="accent1"/></a:lnRef><a:fillRef idx="3"><a:schemeClr val="accent1"/></a:fillRef><a:effectRef idx="2"><a:schemeClr val="accent1"/></a:effectRef><a:fontRef idx="minor"><a:schemeClr val="lt1"/></a:fontRef></p:style><p:txBody><a:bodyPr lIns="0" rIns="0" rtlCol="0" anchor="ctr"/><a:lstStyle/><a:p><a:pPr algn="ctr"/><a:r><a:rPr lang="fr-CA" dirty="1"><a:solidFill><a:schemeClr val="bg1"/></a:solidFill><a:latin typeface="Sun Life Sans" panose="020B0504030304030303" pitchFamily="34" charset="0"/></a:rPr><a:t>Environnement réglementaire</a:t></a:r></a:p></p:txBody></p:sp><p:pic><p:nvPicPr><p:cNvPr id="25" name="Picture 24"/><p:cNvPicPr><a:picLocks noChangeAspect="1"/></p:cNvPicPr><p:nvPr/></p:nvPicPr><p:blipFill><a:blip r:embed="rId5" cstate="screen"><a:extLst><a:ext uri="{28A0092B-C50C-407E-A947-70E740481C1C}"><a14:useLocalDpi xmlns:a14="http://schemas.microsoft.com/office/drawing/2010/main" val="0"/></a:ext></a:extLst></a:blip><a:stretch><a:fillRect/></a:stretch></p:blipFill><p:spPr><a:xfrm><a:off x="993069" y="1005261"/><a:ext cx="900000" cy="900000"/></a:xfrm><a:prstGeom prst="rect"><a:avLst/></a:prstGeom></p:spPr></p:pic></p:spTree><p:custDataLst><p:tags r:id="rId1"/></p:custDataLst><p:extLst><p:ext uri="{BB962C8B-B14F-4D97-AF65-F5344CB8AC3E}"><p14:creationId xmlns:p14="http://schemas.microsoft.com/office/powerpoint/2010/main" val="1274249376"/></p:ext></p:extLst></p:cSld><p:clrMapOvr><a:masterClrMapping/></p:clrMapOvr><mc:AlternateContent xmlns:mc="http://schemas.openxmlformats.org/markup-compatibility/2006" xmlns:p14="http://schemas.microsoft.com/office/powerpoint/2010/main"><mc:Choice Requires="p14"><p:transition p14:dur="10"/></mc:Choice><mc:Fallback xmlns=""><p:transition/></mc:Fallback></mc:AlternateContent></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1&quot;&gt;&lt;object type=&quot;1&quot; unique_id=&quot;10001&quot;&gt;&lt;object type=&quot;2&quot; unique_id=&quot;10002&quot;&gt;&lt;object type=&quot;3&quot; unique_id=&quot;10003&quot;&gt;&lt;property id=&quot;20148&quot; value=&quot;5&quot;/&gt;&lt;property id=&quot;20300&quot; value=&quot;Slide 1 - &amp;quot;Using this Template&amp;quot;&quot;/&gt;&lt;property id=&quot;20307&quot; value=&quot;272&quot;/&gt;&lt;/object&gt;&lt;object type=&quot;3&quot; unique_id=&quot;10004&quot;&gt;&lt;property id=&quot;20148&quot; value=&quot;5&quot;/&gt;&lt;property id=&quot;20300&quot; value=&quot;Slide 2&quot;/&gt;&lt;property id=&quot;20307&quot; value=&quot;278&quot;/&gt;&lt;/object&gt;&lt;object type=&quot;3&quot; unique_id=&quot;10005&quot;&gt;&lt;property id=&quot;20148&quot; value=&quot;5&quot;/&gt;&lt;property id=&quot;20300&quot; value=&quot;Slide 3 - &amp;quot; &amp;quot;&quot;/&gt;&lt;property id=&quot;20307&quot; value=&quot;256&quot;/&gt;&lt;/object&gt;&lt;object type=&quot;3&quot; unique_id=&quot;10006&quot;&gt;&lt;property id=&quot;20148&quot; value=&quot;5&quot;/&gt;&lt;property id=&quot;20300&quot; value=&quot;Slide 4 - &amp;quot;&amp;lt;Activity Name&amp;gt;&amp;quot;&quot;/&gt;&lt;property id=&quot;20307&quot; value=&quot;279&quot;/&gt;&lt;/object&gt;&lt;object type=&quot;3&quot; unique_id=&quot;10007&quot;&gt;&lt;property id=&quot;20148&quot; value=&quot;5&quot;/&gt;&lt;property id=&quot;20300&quot; value=&quot;Slide 6 - &amp;quot;Online Resource&amp;quot;&quot;/&gt;&lt;property id=&quot;20307&quot; value=&quot;281&quot;/&gt;&lt;/object&gt;&lt;object type=&quot;3&quot; unique_id=&quot;10029&quot;&gt;&lt;property id=&quot;20148&quot; value=&quot;5&quot;/&gt;&lt;property id=&quot;20300&quot; value=&quot;Slide 5 - &amp;quot;&amp;lt;Activity Name cont’d&amp;gt;&amp;quot;&quot;/&gt;&lt;property id=&quot;20307&quot; value=&quot;282&quot;/&gt;&lt;/object&gt;&lt;/object&gt;&lt;object type=&quot;8&quot; unique_id=&quot;10014&quot;&gt;&lt;/object&gt;&lt;/object&gt;&lt;/database&gt;"/>
  <p:tag name="SECTOMILLISECCONVERTED" val="1"/>
  <p:tag name="ARTICULATE_SLIDE_COUNT" val="6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un Life Master">
  <a:themeElements>
    <a:clrScheme name="Custom 70">
      <a:dk1>
        <a:sysClr val="windowText" lastClr="000000"/>
      </a:dk1>
      <a:lt1>
        <a:sysClr val="window" lastClr="FFFFFF"/>
      </a:lt1>
      <a:dk2>
        <a:srgbClr val="003946"/>
      </a:dk2>
      <a:lt2>
        <a:srgbClr val="EEECE1"/>
      </a:lt2>
      <a:accent1>
        <a:srgbClr val="FFCB05"/>
      </a:accent1>
      <a:accent2>
        <a:srgbClr val="DF7227"/>
      </a:accent2>
      <a:accent3>
        <a:srgbClr val="00A8E5"/>
      </a:accent3>
      <a:accent4>
        <a:srgbClr val="9A9A9A"/>
      </a:accent4>
      <a:accent5>
        <a:srgbClr val="58B947"/>
      </a:accent5>
      <a:accent6>
        <a:srgbClr val="0B713A"/>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CB05"/>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6" id="{54F21B04-AEAE-8645-BF24-482C82E4FC8D}" vid="{8FFA4FFC-97A3-5840-9A24-041F6ED26EF4}"/>
    </a:ext>
  </a:extLst>
</a:theme>
</file>

<file path=ppt/theme/theme2.xml><?xml version="1.0" encoding="utf-8"?>
<a:theme xmlns:a="http://schemas.openxmlformats.org/drawingml/2006/main" name="Content Layouts - Digital Cards">
  <a:themeElements>
    <a:clrScheme name="Sun Life SB Colors">
      <a:dk1>
        <a:srgbClr val="003946"/>
      </a:dk1>
      <a:lt1>
        <a:srgbClr val="FFFFFF"/>
      </a:lt1>
      <a:dk2>
        <a:srgbClr val="004C6C"/>
      </a:dk2>
      <a:lt2>
        <a:srgbClr val="FFDD00"/>
      </a:lt2>
      <a:accent1>
        <a:srgbClr val="00B4BD"/>
      </a:accent1>
      <a:accent2>
        <a:srgbClr val="DF7227"/>
      </a:accent2>
      <a:accent3>
        <a:srgbClr val="014747"/>
      </a:accent3>
      <a:accent4>
        <a:srgbClr val="EAAB00"/>
      </a:accent4>
      <a:accent5>
        <a:srgbClr val="00A8E5"/>
      </a:accent5>
      <a:accent6>
        <a:srgbClr val="074A29"/>
      </a:accent6>
      <a:hlink>
        <a:srgbClr val="004C6C"/>
      </a:hlink>
      <a:folHlink>
        <a:srgbClr val="79346D"/>
      </a:folHlink>
    </a:clrScheme>
    <a:fontScheme name="Sun Life Fonts">
      <a:majorFont>
        <a:latin typeface="Sun Life Sans"/>
        <a:ea typeface=""/>
        <a:cs typeface=""/>
      </a:majorFont>
      <a:minorFont>
        <a:latin typeface="Sun Lif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3C82FD776C754991FE93480A10BD1A" ma:contentTypeVersion="4269" ma:contentTypeDescription="Create a new document." ma:contentTypeScope="" ma:versionID="acfbcb267237f6cd7fe9a0cf6cf431b1">
  <xsd:schema xmlns:xsd="http://www.w3.org/2001/XMLSchema" xmlns:xs="http://www.w3.org/2001/XMLSchema" xmlns:p="http://schemas.microsoft.com/office/2006/metadata/properties" xmlns:ns2="633f10e0-6617-4bc2-9520-063627b97f4a" xmlns:ns3="49c6c985-e7b2-4f51-b44e-c6599b5ab656" xmlns:ns4="28f627c8-04ca-436a-97a8-508661afb9f0" targetNamespace="http://schemas.microsoft.com/office/2006/metadata/properties" ma:root="true" ma:fieldsID="f4f071828518b56838ab6e42664d1297" ns2:_="" ns3:_="" ns4:_="">
    <xsd:import namespace="633f10e0-6617-4bc2-9520-063627b97f4a"/>
    <xsd:import namespace="49c6c985-e7b2-4f51-b44e-c6599b5ab656"/>
    <xsd:import namespace="28f627c8-04ca-436a-97a8-508661afb9f0"/>
    <xsd:element name="properties">
      <xsd:complexType>
        <xsd:sequence>
          <xsd:element name="documentManagement">
            <xsd:complexType>
              <xsd:all>
                <xsd:element ref="ns2:_dlc_DocId" minOccurs="0"/>
                <xsd:element ref="ns2:_dlc_DocIdUrl" minOccurs="0"/>
                <xsd:element ref="ns2:_dlc_DocIdPersistId" minOccurs="0"/>
                <xsd:element ref="ns3:Training_x0020_specialist" minOccurs="0"/>
                <xsd:element ref="ns3:Designer" minOccurs="0"/>
                <xsd:element ref="ns3:MediaServiceMetadata" minOccurs="0"/>
                <xsd:element ref="ns3:MediaServiceFastMetadata" minOccurs="0"/>
                <xsd:element ref="ns3:MediaServiceAutoTags" minOccurs="0"/>
                <xsd:element ref="ns3:MediaServiceOCR" minOccurs="0"/>
                <xsd:element ref="ns4:SharedWithUsers" minOccurs="0"/>
                <xsd:element ref="ns4:SharedWithDetails" minOccurs="0"/>
                <xsd:element ref="ns3:ProjectStatus" minOccurs="0"/>
                <xsd:element ref="ns3:MediaServiceGenerationTime" minOccurs="0"/>
                <xsd:element ref="ns3:MediaServiceEventHashCode" minOccurs="0"/>
                <xsd:element ref="ns3:MediaServiceDateTaken" minOccurs="0"/>
                <xsd:element ref="ns3:MediaServiceAutoKeyPoints" minOccurs="0"/>
                <xsd:element ref="ns3:MediaServiceKeyPoints" minOccurs="0"/>
                <xsd:element ref="ns3:Documentlink" minOccurs="0"/>
                <xsd:element ref="ns3:JIRALink"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3f10e0-6617-4bc2-9520-063627b97f4a" elementFormDefault="qualified">
    <xsd:import namespace="http://schemas.microsoft.com/office/2006/documentManagement/types"/>
    <xsd:import namespace="http://schemas.microsoft.com/office/infopath/2007/PartnerControls"/>
    <xsd:element name="_dlc_DocId" ma:index="4" nillable="true" ma:displayName="Document ID Value" ma:description="The value of the document ID assigned to this item." ma:internalName="_dlc_DocId" ma:readOnly="true">
      <xsd:simpleType>
        <xsd:restriction base="dms:Text"/>
      </xsd:simpleType>
    </xsd:element>
    <xsd:element name="_dlc_DocIdUrl" ma:index="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6"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49c6c985-e7b2-4f51-b44e-c6599b5ab656" elementFormDefault="qualified">
    <xsd:import namespace="http://schemas.microsoft.com/office/2006/documentManagement/types"/>
    <xsd:import namespace="http://schemas.microsoft.com/office/infopath/2007/PartnerControls"/>
    <xsd:element name="Training_x0020_specialist" ma:index="11" nillable="true" ma:displayName="Consultant" ma:list="UserInfo" ma:SharePointGroup="0" ma:internalName="Training_x0020_specialist"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esigner" ma:index="12" nillable="true" ma:displayName="Designer" ma:list="UserInfo" ma:SharePointGroup="0" ma:internalName="Desig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ProjectStatus" ma:index="19" nillable="true" ma:displayName="Project Status" ma:description="Enter project status" ma:format="Dropdown" ma:internalName="ProjectStatus">
      <xsd:simpleType>
        <xsd:restriction base="dms:Choice">
          <xsd:enumeration value="Cancelled"/>
          <xsd:enumeration value="Complete"/>
          <xsd:enumeration value="Consulting"/>
          <xsd:enumeration value="Design"/>
          <xsd:enumeration value="Not Started"/>
          <xsd:enumeration value="On Hold"/>
          <xsd:enumeration value="Partner Review"/>
          <xsd:enumeration value="Revisions in Progress"/>
          <xsd:enumeration value="Team Review"/>
          <xsd:enumeration value="LMS Ready"/>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ternalName="MediaServiceDateTaken"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Documentlink" ma:index="25" nillable="true" ma:displayName="Document link" ma:description="This column contains the link to the PD library working docoument" ma:format="Hyperlink" ma:internalName="Documentlink">
      <xsd:complexType>
        <xsd:complexContent>
          <xsd:extension base="dms:URL">
            <xsd:sequence>
              <xsd:element name="Url" type="dms:ValidUrl" minOccurs="0" nillable="true"/>
              <xsd:element name="Description" type="xsd:string" nillable="true"/>
            </xsd:sequence>
          </xsd:extension>
        </xsd:complexContent>
      </xsd:complexType>
    </xsd:element>
    <xsd:element name="JIRALink" ma:index="26" nillable="true" ma:displayName="JIRA Link" ma:description="Add your JIRA link here" ma:format="Hyperlink" ma:internalName="JIRALink">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8f627c8-04ca-436a-97a8-508661afb9f0"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xmlns="">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633f10e0-6617-4bc2-9520-063627b97f4a">DENZ553CMTVH-1627456118-88844</_dlc_DocId>
    <_dlc_DocIdUrl xmlns="633f10e0-6617-4bc2-9520-063627b97f4a">
      <Url>https://sunlifefinancial.sharepoint.com/sites/IndIns&amp;Wealth/SLPS/PD_INS_DES/SFGDDT/_layouts/15/DocIdRedir.aspx?ID=DENZ553CMTVH-1627456118-88844</Url>
      <Description>DENZ553CMTVH-1627456118-88844</Description>
    </_dlc_DocIdUrl>
    <Training_x0020_specialist xmlns="49c6c985-e7b2-4f51-b44e-c6599b5ab656">
      <UserInfo>
        <DisplayName/>
        <AccountId xsi:nil="true"/>
        <AccountType/>
      </UserInfo>
    </Training_x0020_specialist>
    <Designer xmlns="49c6c985-e7b2-4f51-b44e-c6599b5ab656">
      <UserInfo>
        <DisplayName/>
        <AccountId xsi:nil="true"/>
        <AccountType/>
      </UserInfo>
    </Designer>
    <ProjectStatus xmlns="49c6c985-e7b2-4f51-b44e-c6599b5ab656" xsi:nil="true"/>
    <JIRALink xmlns="49c6c985-e7b2-4f51-b44e-c6599b5ab656">
      <Url xsi:nil="true"/>
      <Description xsi:nil="true"/>
    </JIRALink>
    <Documentlink xmlns="49c6c985-e7b2-4f51-b44e-c6599b5ab656">
      <Url xsi:nil="true"/>
      <Description xsi:nil="true"/>
    </Documentlink>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E98FA4-21CE-4DE6-8FF1-D6B86DC488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33f10e0-6617-4bc2-9520-063627b97f4a"/>
    <ds:schemaRef ds:uri="49c6c985-e7b2-4f51-b44e-c6599b5ab656"/>
    <ds:schemaRef ds:uri="28f627c8-04ca-436a-97a8-508661afb9f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2567E6-DD1D-4090-B57E-C60D833AF75F}">
  <ds:schemaRefs>
    <ds:schemaRef ds:uri="http://schemas.microsoft.com/sharepoint/events"/>
    <ds:schemaRef ds:uri=""/>
  </ds:schemaRefs>
</ds:datastoreItem>
</file>

<file path=customXml/itemProps3.xml><?xml version="1.0" encoding="utf-8"?>
<ds:datastoreItem xmlns:ds="http://schemas.openxmlformats.org/officeDocument/2006/customXml" ds:itemID="{45DC5049-BE8F-4D28-8685-5CBD7249914C}">
  <ds:schemaRefs>
    <ds:schemaRef ds:uri="http://purl.org/dc/elements/1.1/"/>
    <ds:schemaRef ds:uri="49c6c985-e7b2-4f51-b44e-c6599b5ab656"/>
    <ds:schemaRef ds:uri="http://www.w3.org/XML/1998/namespace"/>
    <ds:schemaRef ds:uri="http://purl.org/dc/terms/"/>
    <ds:schemaRef ds:uri="http://schemas.microsoft.com/office/2006/metadata/properties"/>
    <ds:schemaRef ds:uri="http://schemas.microsoft.com/office/infopath/2007/PartnerControls"/>
    <ds:schemaRef ds:uri="http://schemas.openxmlformats.org/package/2006/metadata/core-properties"/>
    <ds:schemaRef ds:uri="http://schemas.microsoft.com/office/2006/documentManagement/types"/>
    <ds:schemaRef ds:uri="28f627c8-04ca-436a-97a8-508661afb9f0"/>
    <ds:schemaRef ds:uri="633f10e0-6617-4bc2-9520-063627b97f4a"/>
    <ds:schemaRef ds:uri="http://purl.org/dc/dcmitype/"/>
  </ds:schemaRefs>
</ds:datastoreItem>
</file>

<file path=customXml/itemProps4.xml><?xml version="1.0" encoding="utf-8"?>
<ds:datastoreItem xmlns:ds="http://schemas.openxmlformats.org/officeDocument/2006/customXml" ds:itemID="{7A8A2C97-0F18-4E3F-B5E9-4A1616E910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SLF_PPT_Template_Corporate_Sun Life Sans_E</Template>
  <TotalTime>172268</TotalTime>
  <Words>10696</Words>
  <Application>Microsoft Office PowerPoint</Application>
  <PresentationFormat>Affichage à l'écran (16:9)</PresentationFormat>
  <Paragraphs>1336</Paragraphs>
  <Slides>64</Slides>
  <Notes>64</Notes>
  <HiddenSlides>8</HiddenSlides>
  <MMClips>0</MMClips>
  <ScaleCrop>false</ScaleCrop>
  <HeadingPairs>
    <vt:vector size="6" baseType="variant">
      <vt:variant>
        <vt:lpstr>Polices utilisées</vt:lpstr>
      </vt:variant>
      <vt:variant>
        <vt:i4>9</vt:i4>
      </vt:variant>
      <vt:variant>
        <vt:lpstr>Thème</vt:lpstr>
      </vt:variant>
      <vt:variant>
        <vt:i4>3</vt:i4>
      </vt:variant>
      <vt:variant>
        <vt:lpstr>Titres des diapositives</vt:lpstr>
      </vt:variant>
      <vt:variant>
        <vt:i4>64</vt:i4>
      </vt:variant>
    </vt:vector>
  </HeadingPairs>
  <TitlesOfParts>
    <vt:vector size="76" baseType="lpstr">
      <vt:lpstr>Arial</vt:lpstr>
      <vt:lpstr>Calibri</vt:lpstr>
      <vt:lpstr>Calibri Light</vt:lpstr>
      <vt:lpstr>Open Sans</vt:lpstr>
      <vt:lpstr>Sun Life Sans</vt:lpstr>
      <vt:lpstr>Sun Life Sans Black</vt:lpstr>
      <vt:lpstr>Sun Life Sans Light</vt:lpstr>
      <vt:lpstr>Sun Life Sans Medium</vt:lpstr>
      <vt:lpstr>Sun Life Script</vt:lpstr>
      <vt:lpstr>Sun Life Master</vt:lpstr>
      <vt:lpstr>Content Layouts - Digital Cards</vt:lpstr>
      <vt:lpstr>Office Theme</vt:lpstr>
      <vt:lpstr>DESIGNATIONS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Sun Life Financial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Elizabeth Coelho</dc:creator>
  <cp:lastModifiedBy>Manon Robert</cp:lastModifiedBy>
  <cp:revision>1367</cp:revision>
  <cp:lastPrinted>2020-12-09T19:12:34Z</cp:lastPrinted>
  <dcterms:created xsi:type="dcterms:W3CDTF">2019-08-16T14:38:56Z</dcterms:created>
  <dcterms:modified xsi:type="dcterms:W3CDTF">2020-12-09T19:12:39Z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0x0101002C3C82FD776C754991FE93480A10BD1A</vt:lpwstr>
  </property>
  <property fmtid="{D5CDD505-2E9C-101B-9397-08002B2CF9AE}" pid="3" name="_dlc_DocIdItemGuid">
    <vt:lpwstr>6125457c-d400-43c1-b1a1-40c7de6bdfc0</vt:lpwstr>
  </property>
  <property fmtid="{D5CDD505-2E9C-101B-9397-08002B2CF9AE}" pid="4" name="ArticulateGUID">
    <vt:lpwstr>7F7B8DB4-71E6-4390-8D26-1F25D613E1F0</vt:lpwstr>
  </property>
  <property fmtid="{D5CDD505-2E9C-101B-9397-08002B2CF9AE}" pid="5" name="ArticulatePath">
    <vt:lpwstr>IN2008011-E Business_owner_solutions_module_14</vt:lpwstr>
  </property>
</Properties>
</file>