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bookmarkIdSeed="2">
  <p:sldMasterIdLst>
    <p:sldMasterId id="2147483648" r:id="rId1"/>
  </p:sldMasterIdLst>
  <p:notesMasterIdLst>
    <p:notesMasterId r:id="rId47"/>
  </p:notesMasterIdLst>
  <p:sldIdLst>
    <p:sldId id="256" r:id="rId2"/>
    <p:sldId id="431" r:id="rId3"/>
    <p:sldId id="343" r:id="rId4"/>
    <p:sldId id="505" r:id="rId5"/>
    <p:sldId id="366" r:id="rId6"/>
    <p:sldId id="368" r:id="rId7"/>
    <p:sldId id="553" r:id="rId8"/>
    <p:sldId id="561" r:id="rId9"/>
    <p:sldId id="562" r:id="rId10"/>
    <p:sldId id="533" r:id="rId11"/>
    <p:sldId id="534" r:id="rId12"/>
    <p:sldId id="537" r:id="rId13"/>
    <p:sldId id="565" r:id="rId14"/>
    <p:sldId id="535" r:id="rId15"/>
    <p:sldId id="536" r:id="rId16"/>
    <p:sldId id="542" r:id="rId17"/>
    <p:sldId id="544" r:id="rId18"/>
    <p:sldId id="566" r:id="rId19"/>
    <p:sldId id="541" r:id="rId20"/>
    <p:sldId id="550" r:id="rId21"/>
    <p:sldId id="543" r:id="rId22"/>
    <p:sldId id="545" r:id="rId23"/>
    <p:sldId id="546" r:id="rId24"/>
    <p:sldId id="538" r:id="rId25"/>
    <p:sldId id="539" r:id="rId26"/>
    <p:sldId id="547" r:id="rId27"/>
    <p:sldId id="548" r:id="rId28"/>
    <p:sldId id="540" r:id="rId29"/>
    <p:sldId id="563" r:id="rId30"/>
    <p:sldId id="549" r:id="rId31"/>
    <p:sldId id="556" r:id="rId32"/>
    <p:sldId id="559" r:id="rId33"/>
    <p:sldId id="560" r:id="rId34"/>
    <p:sldId id="564" r:id="rId35"/>
    <p:sldId id="555" r:id="rId36"/>
    <p:sldId id="557" r:id="rId37"/>
    <p:sldId id="558" r:id="rId38"/>
    <p:sldId id="418" r:id="rId39"/>
    <p:sldId id="448" r:id="rId40"/>
    <p:sldId id="567" r:id="rId41"/>
    <p:sldId id="569" r:id="rId42"/>
    <p:sldId id="571" r:id="rId43"/>
    <p:sldId id="572" r:id="rId44"/>
    <p:sldId id="568" r:id="rId45"/>
    <p:sldId id="570" r:id="rId46"/>
  </p:sldIdLst>
  <p:sldSz cx="12192000" cy="6858000"/>
  <p:notesSz cx="6669088" cy="9926638"/>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A Rudd" initials="AR" lastIdx="0" clrIdx="0">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95" autoAdjust="0"/>
    <p:restoredTop sz="85258" autoAdjust="0"/>
  </p:normalViewPr>
  <p:slideViewPr>
    <p:cSldViewPr snapToGrid="0">
      <p:cViewPr varScale="1">
        <p:scale>
          <a:sx n="95" d="100"/>
          <a:sy n="95" d="100"/>
        </p:scale>
        <p:origin x="1110" y="78"/>
      </p:cViewPr>
      <p:guideLst>
        <p:guide orient="horz" pos="2160"/>
        <p:guide pos="3840"/>
      </p:guideLst>
    </p:cSldViewPr>
  </p:slideViewPr>
  <p:notesTextViewPr>
    <p:cViewPr>
      <p:scale>
        <a:sx n="1" d="1"/>
        <a:sy n="1" d="1"/>
      </p:scale>
      <p:origin x="0" y="0"/>
    </p:cViewPr>
  </p:notesTextViewPr>
  <p:notesViewPr>
    <p:cSldViewPr snapToGrid="0">
      <p:cViewPr varScale="1">
        <p:scale>
          <a:sx n="61" d="100"/>
          <a:sy n="61" d="100"/>
        </p:scale>
        <p:origin x="2429" y="67"/>
      </p:cViewPr>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notesMaster" Target="notesMasters/notesMaster1.xml"/><Relationship Id="rId50"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commentAuthors" Target="commentAuthors.xml"/><Relationship Id="rId8" Type="http://schemas.openxmlformats.org/officeDocument/2006/relationships/slide" Target="slides/slide7.xml"/><Relationship Id="rId51"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889938" cy="498056"/>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777607" y="0"/>
            <a:ext cx="2889938" cy="498056"/>
          </a:xfrm>
          <a:prstGeom prst="rect">
            <a:avLst/>
          </a:prstGeom>
        </p:spPr>
        <p:txBody>
          <a:bodyPr vert="horz" lIns="91440" tIns="45720" rIns="91440" bIns="45720" rtlCol="0"/>
          <a:lstStyle>
            <a:lvl1pPr algn="r">
              <a:defRPr sz="1200"/>
            </a:lvl1pPr>
          </a:lstStyle>
          <a:p>
            <a:fld id="{3AC0CE53-4ADF-40A9-A27F-C80AFA93C653}" type="datetimeFigureOut">
              <a:rPr lang="en-US" smtClean="0"/>
              <a:t>6/11/2021</a:t>
            </a:fld>
            <a:endParaRPr lang="en-US" dirty="0"/>
          </a:p>
        </p:txBody>
      </p:sp>
      <p:sp>
        <p:nvSpPr>
          <p:cNvPr id="4" name="Slide Image Placeholder 3"/>
          <p:cNvSpPr>
            <a:spLocks noGrp="1" noRot="1" noChangeAspect="1"/>
          </p:cNvSpPr>
          <p:nvPr>
            <p:ph type="sldImg" idx="2"/>
          </p:nvPr>
        </p:nvSpPr>
        <p:spPr>
          <a:xfrm>
            <a:off x="357188" y="1241425"/>
            <a:ext cx="5954712" cy="3349625"/>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66909" y="4777195"/>
            <a:ext cx="5335270" cy="3908614"/>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9428585"/>
            <a:ext cx="2889938" cy="498055"/>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777607" y="9428585"/>
            <a:ext cx="2889938" cy="498055"/>
          </a:xfrm>
          <a:prstGeom prst="rect">
            <a:avLst/>
          </a:prstGeom>
        </p:spPr>
        <p:txBody>
          <a:bodyPr vert="horz" lIns="91440" tIns="45720" rIns="91440" bIns="45720" rtlCol="0" anchor="b"/>
          <a:lstStyle>
            <a:lvl1pPr algn="r">
              <a:defRPr sz="1200"/>
            </a:lvl1pPr>
          </a:lstStyle>
          <a:p>
            <a:fld id="{C607A360-165C-4F91-A560-F48104BE58D7}" type="slidenum">
              <a:rPr lang="en-US" smtClean="0"/>
              <a:t>‹#›</a:t>
            </a:fld>
            <a:endParaRPr lang="en-US" dirty="0"/>
          </a:p>
        </p:txBody>
      </p:sp>
    </p:spTree>
    <p:extLst>
      <p:ext uri="{BB962C8B-B14F-4D97-AF65-F5344CB8AC3E}">
        <p14:creationId xmlns:p14="http://schemas.microsoft.com/office/powerpoint/2010/main" val="362607519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de-DE" dirty="0"/>
          </a:p>
        </p:txBody>
      </p:sp>
      <p:sp>
        <p:nvSpPr>
          <p:cNvPr id="4" name="Slide Number Placeholder 3"/>
          <p:cNvSpPr>
            <a:spLocks noGrp="1"/>
          </p:cNvSpPr>
          <p:nvPr>
            <p:ph type="sldNum" sz="quarter" idx="10"/>
          </p:nvPr>
        </p:nvSpPr>
        <p:spPr/>
        <p:txBody>
          <a:bodyPr/>
          <a:lstStyle/>
          <a:p>
            <a:fld id="{C607A360-165C-4F91-A560-F48104BE58D7}" type="slidenum">
              <a:rPr lang="en-US" smtClean="0"/>
              <a:t>1</a:t>
            </a:fld>
            <a:endParaRPr lang="en-US" dirty="0"/>
          </a:p>
        </p:txBody>
      </p:sp>
    </p:spTree>
    <p:extLst>
      <p:ext uri="{BB962C8B-B14F-4D97-AF65-F5344CB8AC3E}">
        <p14:creationId xmlns:p14="http://schemas.microsoft.com/office/powerpoint/2010/main" val="413100609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sz="1200" kern="1200" baseline="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2</a:t>
            </a:fld>
            <a:endParaRPr lang="en-US" dirty="0"/>
          </a:p>
        </p:txBody>
      </p:sp>
    </p:spTree>
    <p:extLst>
      <p:ext uri="{BB962C8B-B14F-4D97-AF65-F5344CB8AC3E}">
        <p14:creationId xmlns:p14="http://schemas.microsoft.com/office/powerpoint/2010/main" val="232969622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sz="1200" kern="1200" baseline="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3</a:t>
            </a:fld>
            <a:endParaRPr lang="en-US" dirty="0"/>
          </a:p>
        </p:txBody>
      </p:sp>
    </p:spTree>
    <p:extLst>
      <p:ext uri="{BB962C8B-B14F-4D97-AF65-F5344CB8AC3E}">
        <p14:creationId xmlns:p14="http://schemas.microsoft.com/office/powerpoint/2010/main" val="32151489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sz="1200" kern="1200" baseline="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4</a:t>
            </a:fld>
            <a:endParaRPr lang="en-US" dirty="0"/>
          </a:p>
        </p:txBody>
      </p:sp>
    </p:spTree>
    <p:extLst>
      <p:ext uri="{BB962C8B-B14F-4D97-AF65-F5344CB8AC3E}">
        <p14:creationId xmlns:p14="http://schemas.microsoft.com/office/powerpoint/2010/main" val="137942500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smtClean="0"/>
              <a:t>”Economy of accuracy” is</a:t>
            </a:r>
            <a:r>
              <a:rPr lang="en-GB" baseline="0" dirty="0" smtClean="0"/>
              <a:t> a term originally from lands surveying.</a:t>
            </a:r>
          </a:p>
          <a:p>
            <a:r>
              <a:rPr lang="en-GB" sz="1200" b="0" i="0" kern="1200" dirty="0" smtClean="0">
                <a:solidFill>
                  <a:schemeClr val="tx1"/>
                </a:solidFill>
                <a:effectLst/>
                <a:latin typeface="+mn-lt"/>
                <a:ea typeface="+mn-ea"/>
                <a:cs typeface="+mn-cs"/>
              </a:rPr>
              <a:t>Surveys are only ever undertaken for a specific purpose and so should be as accurate as they need to be, but not more accurate. </a:t>
            </a:r>
          </a:p>
          <a:p>
            <a:r>
              <a:rPr lang="en-GB" sz="1200" b="0" i="0" kern="1200" dirty="0" smtClean="0">
                <a:solidFill>
                  <a:schemeClr val="tx1"/>
                </a:solidFill>
                <a:effectLst/>
                <a:latin typeface="+mn-lt"/>
                <a:ea typeface="+mn-ea"/>
                <a:cs typeface="+mn-cs"/>
              </a:rPr>
              <a:t>Consider the various maps available for the same area: detailed ordinance</a:t>
            </a:r>
            <a:r>
              <a:rPr lang="en-GB" sz="1200" b="0" i="0" kern="1200" baseline="0" dirty="0" smtClean="0">
                <a:solidFill>
                  <a:schemeClr val="tx1"/>
                </a:solidFill>
                <a:effectLst/>
                <a:latin typeface="+mn-lt"/>
                <a:ea typeface="+mn-ea"/>
                <a:cs typeface="+mn-cs"/>
              </a:rPr>
              <a:t> survey, hiking map, road map, country map, world atlas</a:t>
            </a:r>
            <a:r>
              <a:rPr lang="en-GB" sz="1200" b="0" i="0" kern="1200" dirty="0" smtClean="0">
                <a:solidFill>
                  <a:schemeClr val="tx1"/>
                </a:solidFill>
                <a:effectLst/>
                <a:latin typeface="+mn-lt"/>
                <a:ea typeface="+mn-ea"/>
                <a:cs typeface="+mn-cs"/>
              </a:rPr>
              <a:t>.</a:t>
            </a:r>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5</a:t>
            </a:fld>
            <a:endParaRPr lang="en-US" dirty="0"/>
          </a:p>
        </p:txBody>
      </p:sp>
    </p:spTree>
    <p:extLst>
      <p:ext uri="{BB962C8B-B14F-4D97-AF65-F5344CB8AC3E}">
        <p14:creationId xmlns:p14="http://schemas.microsoft.com/office/powerpoint/2010/main" val="279128839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6</a:t>
            </a:fld>
            <a:endParaRPr lang="en-US" dirty="0"/>
          </a:p>
        </p:txBody>
      </p:sp>
    </p:spTree>
    <p:extLst>
      <p:ext uri="{BB962C8B-B14F-4D97-AF65-F5344CB8AC3E}">
        <p14:creationId xmlns:p14="http://schemas.microsoft.com/office/powerpoint/2010/main" val="5512087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7</a:t>
            </a:fld>
            <a:endParaRPr lang="en-US" dirty="0"/>
          </a:p>
        </p:txBody>
      </p:sp>
    </p:spTree>
    <p:extLst>
      <p:ext uri="{BB962C8B-B14F-4D97-AF65-F5344CB8AC3E}">
        <p14:creationId xmlns:p14="http://schemas.microsoft.com/office/powerpoint/2010/main" val="20610612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DE" baseline="0" dirty="0" smtClean="0"/>
              <a:t>The yellow-highlighting shows the match. </a:t>
            </a:r>
          </a:p>
          <a:p>
            <a:r>
              <a:rPr lang="en-DE" baseline="0" dirty="0" smtClean="0"/>
              <a:t>One practical use is to progressively refine a regex on test strings to see how it acts.</a:t>
            </a:r>
          </a:p>
          <a:p>
            <a:r>
              <a:rPr lang="en-DE" baseline="0" dirty="0" smtClean="0"/>
              <a:t>The shown regex validates an international bank account for selected countries. </a:t>
            </a:r>
            <a:endParaRPr lang="en-GB"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8</a:t>
            </a:fld>
            <a:endParaRPr lang="en-US" dirty="0"/>
          </a:p>
        </p:txBody>
      </p:sp>
    </p:spTree>
    <p:extLst>
      <p:ext uri="{BB962C8B-B14F-4D97-AF65-F5344CB8AC3E}">
        <p14:creationId xmlns:p14="http://schemas.microsoft.com/office/powerpoint/2010/main" val="325110654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9</a:t>
            </a:fld>
            <a:endParaRPr lang="en-US" dirty="0"/>
          </a:p>
        </p:txBody>
      </p:sp>
    </p:spTree>
    <p:extLst>
      <p:ext uri="{BB962C8B-B14F-4D97-AF65-F5344CB8AC3E}">
        <p14:creationId xmlns:p14="http://schemas.microsoft.com/office/powerpoint/2010/main" val="23356925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DE" dirty="0" smtClean="0"/>
              <a:t>\d represents</a:t>
            </a:r>
            <a:r>
              <a:rPr lang="en-DE" baseline="0" dirty="0" smtClean="0"/>
              <a:t> not only ANSI digits </a:t>
            </a:r>
            <a:r>
              <a:rPr lang="en-GB" sz="1200" kern="1200" dirty="0" smtClean="0">
                <a:solidFill>
                  <a:schemeClr val="tx1"/>
                </a:solidFill>
                <a:effectLst/>
                <a:latin typeface="+mn-lt"/>
                <a:ea typeface="+mn-ea"/>
                <a:cs typeface="+mn-cs"/>
              </a:rPr>
              <a:t>(</a:t>
            </a:r>
            <a:r>
              <a:rPr lang="en-GB" sz="1200" b="1" kern="1200" dirty="0" smtClean="0">
                <a:solidFill>
                  <a:schemeClr val="tx1"/>
                </a:solidFill>
                <a:effectLst/>
                <a:latin typeface="+mn-lt"/>
                <a:ea typeface="+mn-ea"/>
                <a:cs typeface="+mn-cs"/>
              </a:rPr>
              <a:t>\x30…\x39</a:t>
            </a:r>
            <a:r>
              <a:rPr lang="en-GB" sz="1200" kern="1200" dirty="0" smtClean="0">
                <a:solidFill>
                  <a:schemeClr val="tx1"/>
                </a:solidFill>
                <a:effectLst/>
                <a:latin typeface="+mn-lt"/>
                <a:ea typeface="+mn-ea"/>
                <a:cs typeface="+mn-cs"/>
              </a:rPr>
              <a:t>)</a:t>
            </a:r>
            <a:r>
              <a:rPr lang="en-DE" baseline="0" dirty="0" smtClean="0"/>
              <a:t>, but also all Unicode digits, such as Arabic digits, e.g. </a:t>
            </a:r>
            <a:r>
              <a:rPr lang="en-GB" sz="1200" kern="1200" dirty="0" smtClean="0">
                <a:solidFill>
                  <a:schemeClr val="tx1"/>
                </a:solidFill>
                <a:effectLst/>
                <a:latin typeface="+mn-lt"/>
                <a:ea typeface="+mn-ea"/>
                <a:cs typeface="+mn-cs"/>
              </a:rPr>
              <a:t>٠ (</a:t>
            </a:r>
            <a:r>
              <a:rPr lang="en-GB" sz="1200" b="1" kern="1200" dirty="0" smtClean="0">
                <a:solidFill>
                  <a:schemeClr val="tx1"/>
                </a:solidFill>
                <a:effectLst/>
                <a:latin typeface="+mn-lt"/>
                <a:ea typeface="+mn-ea"/>
                <a:cs typeface="+mn-cs"/>
              </a:rPr>
              <a:t>\u0660</a:t>
            </a:r>
            <a:r>
              <a:rPr lang="en-GB" sz="1200" kern="1200" dirty="0" smtClean="0">
                <a:solidFill>
                  <a:schemeClr val="tx1"/>
                </a:solidFill>
                <a:effectLst/>
                <a:latin typeface="+mn-lt"/>
                <a:ea typeface="+mn-ea"/>
                <a:cs typeface="+mn-cs"/>
              </a:rPr>
              <a:t> = 0).</a:t>
            </a:r>
            <a:endParaRPr lang="en-GB"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DE" dirty="0" smtClean="0"/>
              <a:t>\w represents</a:t>
            </a:r>
            <a:r>
              <a:rPr lang="en-DE" baseline="0" dirty="0" smtClean="0"/>
              <a:t> not only Basic Latin alphabetic characters, digits and underscore, but also all Unicode alphabetic characters and digits, e.g. Ääá.</a:t>
            </a:r>
            <a:endParaRPr lang="en-GB" baseline="0" dirty="0" smtClean="0"/>
          </a:p>
          <a:p>
            <a:endParaRPr lang="en-DE" baseline="0" dirty="0" smtClean="0"/>
          </a:p>
          <a:p>
            <a:endParaRPr lang="en-GB"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10</a:t>
            </a:fld>
            <a:endParaRPr lang="en-US" dirty="0"/>
          </a:p>
        </p:txBody>
      </p:sp>
    </p:spTree>
    <p:extLst>
      <p:ext uri="{BB962C8B-B14F-4D97-AF65-F5344CB8AC3E}">
        <p14:creationId xmlns:p14="http://schemas.microsoft.com/office/powerpoint/2010/main" val="223459496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11</a:t>
            </a:fld>
            <a:endParaRPr lang="en-US" dirty="0"/>
          </a:p>
        </p:txBody>
      </p:sp>
    </p:spTree>
    <p:extLst>
      <p:ext uri="{BB962C8B-B14F-4D97-AF65-F5344CB8AC3E}">
        <p14:creationId xmlns:p14="http://schemas.microsoft.com/office/powerpoint/2010/main" val="428968640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12</a:t>
            </a:fld>
            <a:endParaRPr lang="en-US" dirty="0"/>
          </a:p>
        </p:txBody>
      </p:sp>
    </p:spTree>
    <p:extLst>
      <p:ext uri="{BB962C8B-B14F-4D97-AF65-F5344CB8AC3E}">
        <p14:creationId xmlns:p14="http://schemas.microsoft.com/office/powerpoint/2010/main" val="5418888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DE" baseline="0" dirty="0" smtClean="0"/>
          </a:p>
          <a:p>
            <a:endParaRPr lang="en-GB"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13</a:t>
            </a:fld>
            <a:endParaRPr lang="en-US" dirty="0"/>
          </a:p>
        </p:txBody>
      </p:sp>
    </p:spTree>
    <p:extLst>
      <p:ext uri="{BB962C8B-B14F-4D97-AF65-F5344CB8AC3E}">
        <p14:creationId xmlns:p14="http://schemas.microsoft.com/office/powerpoint/2010/main" val="22955504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DE" b="0" dirty="0" smtClean="0">
                <a:latin typeface="Courier New" panose="02070309020205020404" pitchFamily="49" charset="0"/>
                <a:cs typeface="Courier New" panose="02070309020205020404" pitchFamily="49" charset="0"/>
              </a:rPr>
              <a:t>{,</a:t>
            </a:r>
            <a:r>
              <a:rPr lang="en-DE" b="0" i="1" dirty="0" smtClean="0"/>
              <a:t>n</a:t>
            </a:r>
            <a:r>
              <a:rPr lang="en-DE" b="0" dirty="0" smtClean="0">
                <a:latin typeface="Courier New" panose="02070309020205020404" pitchFamily="49" charset="0"/>
                <a:cs typeface="Courier New" panose="02070309020205020404" pitchFamily="49" charset="0"/>
              </a:rPr>
              <a:t>} has no</a:t>
            </a:r>
            <a:r>
              <a:rPr lang="en-DE" b="0" baseline="0" dirty="0" smtClean="0">
                <a:latin typeface="Courier New" panose="02070309020205020404" pitchFamily="49" charset="0"/>
                <a:cs typeface="Courier New" panose="02070309020205020404" pitchFamily="49" charset="0"/>
              </a:rPr>
              <a:t> syntactical meaing</a:t>
            </a: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14</a:t>
            </a:fld>
            <a:endParaRPr lang="en-US" dirty="0"/>
          </a:p>
        </p:txBody>
      </p:sp>
    </p:spTree>
    <p:extLst>
      <p:ext uri="{BB962C8B-B14F-4D97-AF65-F5344CB8AC3E}">
        <p14:creationId xmlns:p14="http://schemas.microsoft.com/office/powerpoint/2010/main" val="208978632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DE" b="0" dirty="0" smtClean="0">
                <a:latin typeface="Courier New" panose="02070309020205020404" pitchFamily="49" charset="0"/>
                <a:cs typeface="Courier New" panose="02070309020205020404" pitchFamily="49" charset="0"/>
              </a:rPr>
              <a:t>* Such a group</a:t>
            </a:r>
            <a:r>
              <a:rPr lang="en-DE" b="0" baseline="0" dirty="0" smtClean="0">
                <a:latin typeface="Courier New" panose="02070309020205020404" pitchFamily="49" charset="0"/>
                <a:cs typeface="Courier New" panose="02070309020205020404" pitchFamily="49" charset="0"/>
              </a:rPr>
              <a:t> also captures the content of the match -&gt; capture group.</a:t>
            </a:r>
          </a:p>
          <a:p>
            <a:pPr marL="0" marR="0" lvl="0" indent="0" algn="l" defTabSz="914400" rtl="0" eaLnBrk="1" fontAlgn="auto" latinLnBrk="0" hangingPunct="1">
              <a:lnSpc>
                <a:spcPct val="100000"/>
              </a:lnSpc>
              <a:spcBef>
                <a:spcPts val="0"/>
              </a:spcBef>
              <a:spcAft>
                <a:spcPts val="0"/>
              </a:spcAft>
              <a:buClrTx/>
              <a:buSzTx/>
              <a:buFontTx/>
              <a:buNone/>
              <a:tabLst/>
              <a:defRPr/>
            </a:pPr>
            <a:r>
              <a:rPr lang="en-DE" b="0" baseline="0" dirty="0" smtClean="0">
                <a:latin typeface="Courier New" panose="02070309020205020404" pitchFamily="49" charset="0"/>
                <a:cs typeface="Courier New" panose="02070309020205020404" pitchFamily="49" charset="0"/>
              </a:rPr>
              <a:t>The content of a capture group can be used as backreference or replacement term.</a:t>
            </a: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15</a:t>
            </a:fld>
            <a:endParaRPr lang="en-US" dirty="0"/>
          </a:p>
        </p:txBody>
      </p:sp>
    </p:spTree>
    <p:extLst>
      <p:ext uri="{BB962C8B-B14F-4D97-AF65-F5344CB8AC3E}">
        <p14:creationId xmlns:p14="http://schemas.microsoft.com/office/powerpoint/2010/main" val="35609860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16</a:t>
            </a:fld>
            <a:endParaRPr lang="en-US" dirty="0"/>
          </a:p>
        </p:txBody>
      </p:sp>
    </p:spTree>
    <p:extLst>
      <p:ext uri="{BB962C8B-B14F-4D97-AF65-F5344CB8AC3E}">
        <p14:creationId xmlns:p14="http://schemas.microsoft.com/office/powerpoint/2010/main" val="313484435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17</a:t>
            </a:fld>
            <a:endParaRPr lang="en-US" dirty="0"/>
          </a:p>
        </p:txBody>
      </p:sp>
    </p:spTree>
    <p:extLst>
      <p:ext uri="{BB962C8B-B14F-4D97-AF65-F5344CB8AC3E}">
        <p14:creationId xmlns:p14="http://schemas.microsoft.com/office/powerpoint/2010/main" val="203250728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DE" sz="1200" dirty="0" smtClean="0"/>
              <a:t>“</a:t>
            </a:r>
            <a:r>
              <a:rPr lang="en-GB" sz="1200" dirty="0" smtClean="0"/>
              <a:t>GammaDelta</a:t>
            </a:r>
            <a:r>
              <a:rPr lang="en-DE" sz="1200" dirty="0" smtClean="0"/>
              <a:t>” fails</a:t>
            </a:r>
            <a:r>
              <a:rPr lang="en-DE" sz="1200" baseline="0" dirty="0" smtClean="0"/>
              <a:t> because the first element is not lowercase</a:t>
            </a:r>
          </a:p>
          <a:p>
            <a:pPr marL="0" marR="0" lvl="0" indent="0" algn="l" defTabSz="914400" rtl="0" eaLnBrk="1" fontAlgn="auto" latinLnBrk="0" hangingPunct="1">
              <a:lnSpc>
                <a:spcPct val="100000"/>
              </a:lnSpc>
              <a:spcBef>
                <a:spcPts val="0"/>
              </a:spcBef>
              <a:spcAft>
                <a:spcPts val="0"/>
              </a:spcAft>
              <a:buClrTx/>
              <a:buSzTx/>
              <a:buFontTx/>
              <a:buNone/>
              <a:tabLst/>
              <a:defRPr/>
            </a:pPr>
            <a:r>
              <a:rPr lang="en-DE" sz="1200" baseline="0" dirty="0" smtClean="0"/>
              <a:t>“</a:t>
            </a:r>
            <a:r>
              <a:rPr lang="en-GB" sz="1200" dirty="0" smtClean="0"/>
              <a:t>theta</a:t>
            </a:r>
            <a:r>
              <a:rPr lang="en-DE" sz="1200" dirty="0" smtClean="0"/>
              <a:t>” fails</a:t>
            </a:r>
            <a:r>
              <a:rPr lang="en-DE" sz="1200" baseline="0" dirty="0" smtClean="0"/>
              <a:t> because there is no uppercased second element</a:t>
            </a: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18</a:t>
            </a:fld>
            <a:endParaRPr lang="en-US" dirty="0"/>
          </a:p>
        </p:txBody>
      </p:sp>
    </p:spTree>
    <p:extLst>
      <p:ext uri="{BB962C8B-B14F-4D97-AF65-F5344CB8AC3E}">
        <p14:creationId xmlns:p14="http://schemas.microsoft.com/office/powerpoint/2010/main" val="252070200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DE" sz="1200" kern="1200" dirty="0" smtClean="0">
                <a:solidFill>
                  <a:schemeClr val="tx1"/>
                </a:solidFill>
                <a:effectLst/>
                <a:latin typeface="+mn-lt"/>
                <a:ea typeface="+mn-ea"/>
                <a:cs typeface="+mn-cs"/>
              </a:rPr>
              <a:t>The naming</a:t>
            </a:r>
            <a:r>
              <a:rPr lang="en-DE" sz="1200" kern="1200" baseline="0" dirty="0" smtClean="0">
                <a:solidFill>
                  <a:schemeClr val="tx1"/>
                </a:solidFill>
                <a:effectLst/>
                <a:latin typeface="+mn-lt"/>
                <a:ea typeface="+mn-ea"/>
                <a:cs typeface="+mn-cs"/>
              </a:rPr>
              <a:t> convention for capture groups depends on the regex flavour. </a:t>
            </a:r>
          </a:p>
          <a:p>
            <a:pPr marL="0" marR="0" lvl="0" indent="0" algn="l" defTabSz="914400" rtl="0" eaLnBrk="1" fontAlgn="auto" latinLnBrk="0" hangingPunct="1">
              <a:lnSpc>
                <a:spcPct val="100000"/>
              </a:lnSpc>
              <a:spcBef>
                <a:spcPts val="0"/>
              </a:spcBef>
              <a:spcAft>
                <a:spcPts val="0"/>
              </a:spcAft>
              <a:buClrTx/>
              <a:buSzTx/>
              <a:buFontTx/>
              <a:buNone/>
              <a:tabLst/>
              <a:defRPr/>
            </a:pPr>
            <a:r>
              <a:rPr lang="en-DE" sz="1200" kern="1200" baseline="0" dirty="0" smtClean="0">
                <a:solidFill>
                  <a:schemeClr val="tx1"/>
                </a:solidFill>
                <a:effectLst/>
                <a:latin typeface="+mn-lt"/>
                <a:ea typeface="+mn-ea"/>
                <a:cs typeface="+mn-cs"/>
              </a:rPr>
              <a:t>Named capture groups have the advantage of making regexes more rigorous when changes are made (adding new groups can change the numbering of capture groups). </a:t>
            </a:r>
            <a:endParaRPr lang="en-GB" b="0" baseline="0" dirty="0" smtClean="0"/>
          </a:p>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19</a:t>
            </a:fld>
            <a:endParaRPr lang="en-US" dirty="0"/>
          </a:p>
        </p:txBody>
      </p:sp>
    </p:spTree>
    <p:extLst>
      <p:ext uri="{BB962C8B-B14F-4D97-AF65-F5344CB8AC3E}">
        <p14:creationId xmlns:p14="http://schemas.microsoft.com/office/powerpoint/2010/main" val="414597633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20</a:t>
            </a:fld>
            <a:endParaRPr lang="en-US" dirty="0"/>
          </a:p>
        </p:txBody>
      </p:sp>
    </p:spTree>
    <p:extLst>
      <p:ext uri="{BB962C8B-B14F-4D97-AF65-F5344CB8AC3E}">
        <p14:creationId xmlns:p14="http://schemas.microsoft.com/office/powerpoint/2010/main" val="291223187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21</a:t>
            </a:fld>
            <a:endParaRPr lang="en-US" dirty="0"/>
          </a:p>
        </p:txBody>
      </p:sp>
    </p:spTree>
    <p:extLst>
      <p:ext uri="{BB962C8B-B14F-4D97-AF65-F5344CB8AC3E}">
        <p14:creationId xmlns:p14="http://schemas.microsoft.com/office/powerpoint/2010/main" val="41715221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DE" b="0" baseline="0" dirty="0" smtClean="0"/>
              <a:t>The first subexpression </a:t>
            </a:r>
            <a:r>
              <a:rPr lang="en-US" sz="1200" b="1" dirty="0" smtClean="0">
                <a:solidFill>
                  <a:srgbClr val="00B050"/>
                </a:solidFill>
                <a:latin typeface="Courier New" panose="02070309020205020404" pitchFamily="49" charset="0"/>
                <a:cs typeface="Courier New" panose="02070309020205020404" pitchFamily="49" charset="0"/>
              </a:rPr>
              <a:t>(\b|^)</a:t>
            </a:r>
            <a:r>
              <a:rPr lang="en-DE" sz="1200" b="1" dirty="0" smtClean="0">
                <a:solidFill>
                  <a:srgbClr val="00B050"/>
                </a:solidFill>
                <a:latin typeface="Courier New" panose="02070309020205020404" pitchFamily="49" charset="0"/>
                <a:cs typeface="Courier New" panose="02070309020205020404" pitchFamily="49" charset="0"/>
              </a:rPr>
              <a:t> </a:t>
            </a:r>
            <a:r>
              <a:rPr lang="en-DE" b="0" baseline="0" dirty="0" smtClean="0"/>
              <a:t>matches the word-bound or start of line</a:t>
            </a:r>
          </a:p>
          <a:p>
            <a:pPr marL="0" marR="0" lvl="0" indent="0" algn="l" defTabSz="914400" rtl="0" eaLnBrk="1" fontAlgn="auto" latinLnBrk="0" hangingPunct="1">
              <a:lnSpc>
                <a:spcPct val="100000"/>
              </a:lnSpc>
              <a:spcBef>
                <a:spcPts val="0"/>
              </a:spcBef>
              <a:spcAft>
                <a:spcPts val="0"/>
              </a:spcAft>
              <a:buClrTx/>
              <a:buSzTx/>
              <a:buFontTx/>
              <a:buNone/>
              <a:tabLst/>
              <a:defRPr/>
            </a:pPr>
            <a:r>
              <a:rPr lang="en-DE" b="0" baseline="0" dirty="0" smtClean="0"/>
              <a:t>The second subexpression </a:t>
            </a:r>
            <a:r>
              <a:rPr lang="en-US" sz="1200" b="1" dirty="0" smtClean="0">
                <a:solidFill>
                  <a:srgbClr val="92D050"/>
                </a:solidFill>
                <a:latin typeface="Courier New" panose="02070309020205020404" pitchFamily="49" charset="0"/>
                <a:cs typeface="Courier New" panose="02070309020205020404" pitchFamily="49" charset="0"/>
              </a:rPr>
              <a:t>[^cd]</a:t>
            </a:r>
            <a:r>
              <a:rPr lang="en-DE" sz="1200" b="1" dirty="0" smtClean="0">
                <a:solidFill>
                  <a:srgbClr val="00B050"/>
                </a:solidFill>
                <a:latin typeface="Courier New" panose="02070309020205020404" pitchFamily="49" charset="0"/>
                <a:cs typeface="Courier New" panose="02070309020205020404" pitchFamily="49" charset="0"/>
              </a:rPr>
              <a:t> </a:t>
            </a:r>
            <a:r>
              <a:rPr lang="en-DE" b="0" baseline="0" dirty="0" smtClean="0"/>
              <a:t>matches the absence of c or d</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DE" b="0" baseline="0" dirty="0" smtClean="0"/>
          </a:p>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22</a:t>
            </a:fld>
            <a:endParaRPr lang="en-US" dirty="0"/>
          </a:p>
        </p:txBody>
      </p:sp>
    </p:spTree>
    <p:extLst>
      <p:ext uri="{BB962C8B-B14F-4D97-AF65-F5344CB8AC3E}">
        <p14:creationId xmlns:p14="http://schemas.microsoft.com/office/powerpoint/2010/main" val="299632600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23</a:t>
            </a:fld>
            <a:endParaRPr lang="en-US" dirty="0"/>
          </a:p>
        </p:txBody>
      </p:sp>
    </p:spTree>
    <p:extLst>
      <p:ext uri="{BB962C8B-B14F-4D97-AF65-F5344CB8AC3E}">
        <p14:creationId xmlns:p14="http://schemas.microsoft.com/office/powerpoint/2010/main" val="273748594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24</a:t>
            </a:fld>
            <a:endParaRPr lang="en-US" dirty="0"/>
          </a:p>
        </p:txBody>
      </p:sp>
    </p:spTree>
    <p:extLst>
      <p:ext uri="{BB962C8B-B14F-4D97-AF65-F5344CB8AC3E}">
        <p14:creationId xmlns:p14="http://schemas.microsoft.com/office/powerpoint/2010/main" val="2691498224"/>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DE" b="0" baseline="0" dirty="0" smtClean="0"/>
              <a:t>“may” means optional</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25</a:t>
            </a:fld>
            <a:endParaRPr lang="en-US" dirty="0"/>
          </a:p>
        </p:txBody>
      </p:sp>
    </p:spTree>
    <p:extLst>
      <p:ext uri="{BB962C8B-B14F-4D97-AF65-F5344CB8AC3E}">
        <p14:creationId xmlns:p14="http://schemas.microsoft.com/office/powerpoint/2010/main" val="221948687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26</a:t>
            </a:fld>
            <a:endParaRPr lang="en-US" dirty="0"/>
          </a:p>
        </p:txBody>
      </p:sp>
    </p:spTree>
    <p:extLst>
      <p:ext uri="{BB962C8B-B14F-4D97-AF65-F5344CB8AC3E}">
        <p14:creationId xmlns:p14="http://schemas.microsoft.com/office/powerpoint/2010/main" val="1507615423"/>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27</a:t>
            </a:fld>
            <a:endParaRPr lang="en-US" dirty="0"/>
          </a:p>
        </p:txBody>
      </p:sp>
    </p:spTree>
    <p:extLst>
      <p:ext uri="{BB962C8B-B14F-4D97-AF65-F5344CB8AC3E}">
        <p14:creationId xmlns:p14="http://schemas.microsoft.com/office/powerpoint/2010/main" val="373282269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28</a:t>
            </a:fld>
            <a:endParaRPr lang="en-US" dirty="0"/>
          </a:p>
        </p:txBody>
      </p:sp>
    </p:spTree>
    <p:extLst>
      <p:ext uri="{BB962C8B-B14F-4D97-AF65-F5344CB8AC3E}">
        <p14:creationId xmlns:p14="http://schemas.microsoft.com/office/powerpoint/2010/main" val="1156230863"/>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29</a:t>
            </a:fld>
            <a:endParaRPr lang="en-US" dirty="0"/>
          </a:p>
        </p:txBody>
      </p:sp>
    </p:spTree>
    <p:extLst>
      <p:ext uri="{BB962C8B-B14F-4D97-AF65-F5344CB8AC3E}">
        <p14:creationId xmlns:p14="http://schemas.microsoft.com/office/powerpoint/2010/main" val="429077823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DE" b="0" baseline="0" dirty="0" smtClean="0"/>
              <a:t>* </a:t>
            </a:r>
            <a:r>
              <a:rPr lang="en-GB" sz="1200" kern="1200" dirty="0" smtClean="0">
                <a:solidFill>
                  <a:schemeClr val="tx1"/>
                </a:solidFill>
                <a:effectLst/>
                <a:latin typeface="+mn-lt"/>
                <a:ea typeface="+mn-ea"/>
                <a:cs typeface="+mn-cs"/>
              </a:rPr>
              <a:t>Capture group are numbered from left to right taking account of parentheses (numbered capture group: </a:t>
            </a:r>
            <a:r>
              <a:rPr lang="en-GB" sz="1200" b="1" kern="1200" dirty="0" smtClean="0">
                <a:solidFill>
                  <a:schemeClr val="tx1"/>
                </a:solidFill>
                <a:effectLst/>
                <a:latin typeface="+mn-lt"/>
                <a:ea typeface="+mn-ea"/>
                <a:cs typeface="+mn-cs"/>
              </a:rPr>
              <a:t>$1</a:t>
            </a:r>
            <a:r>
              <a:rPr lang="en-GB" sz="1200" kern="1200" dirty="0" smtClean="0">
                <a:solidFill>
                  <a:schemeClr val="tx1"/>
                </a:solidFill>
                <a:effectLst/>
                <a:latin typeface="+mn-lt"/>
                <a:ea typeface="+mn-ea"/>
                <a:cs typeface="+mn-cs"/>
              </a:rPr>
              <a:t>…, </a:t>
            </a:r>
            <a:r>
              <a:rPr lang="en-GB" sz="1200" b="1" kern="1200" dirty="0" smtClean="0">
                <a:solidFill>
                  <a:schemeClr val="tx1"/>
                </a:solidFill>
                <a:effectLst/>
                <a:latin typeface="+mn-lt"/>
                <a:ea typeface="+mn-ea"/>
                <a:cs typeface="+mn-cs"/>
              </a:rPr>
              <a:t>$0</a:t>
            </a:r>
            <a:r>
              <a:rPr lang="en-GB" sz="1200" kern="1200" dirty="0" smtClean="0">
                <a:solidFill>
                  <a:schemeClr val="tx1"/>
                </a:solidFill>
                <a:effectLst/>
                <a:latin typeface="+mn-lt"/>
                <a:ea typeface="+mn-ea"/>
                <a:cs typeface="+mn-cs"/>
              </a:rPr>
              <a:t> = complete input string). Unnamed capture groups are numbered first, then the named capture groups (see next section); named capture groups are also numbered capture groups. </a:t>
            </a:r>
            <a:r>
              <a:rPr lang="en-DE" sz="1200" kern="1200" dirty="0" smtClean="0">
                <a:solidFill>
                  <a:schemeClr val="tx1"/>
                </a:solidFill>
                <a:effectLst/>
                <a:latin typeface="+mn-lt"/>
                <a:ea typeface="+mn-ea"/>
                <a:cs typeface="+mn-cs"/>
              </a:rPr>
              <a:t>This is </a:t>
            </a:r>
            <a:r>
              <a:rPr lang="en-GB" sz="1200" kern="1200" dirty="0" smtClean="0">
                <a:solidFill>
                  <a:schemeClr val="tx1"/>
                </a:solidFill>
                <a:effectLst/>
                <a:latin typeface="+mn-lt"/>
                <a:ea typeface="+mn-ea"/>
                <a:cs typeface="+mn-cs"/>
              </a:rPr>
              <a:t>the numbering scheme</a:t>
            </a:r>
            <a:r>
              <a:rPr lang="en-DE" sz="1200" kern="1200" dirty="0" smtClean="0">
                <a:solidFill>
                  <a:schemeClr val="tx1"/>
                </a:solidFill>
                <a:effectLst/>
                <a:latin typeface="+mn-lt"/>
                <a:ea typeface="+mn-ea"/>
                <a:cs typeface="+mn-cs"/>
              </a:rPr>
              <a:t> adopted by .NET, the numbering may differ for other regex flavours.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DE" b="0" baseline="0" dirty="0" smtClean="0"/>
          </a:p>
          <a:p>
            <a:pPr marL="0" marR="0" lvl="0" indent="0" algn="l" defTabSz="914400" rtl="0" eaLnBrk="1" fontAlgn="auto" latinLnBrk="0" hangingPunct="1">
              <a:lnSpc>
                <a:spcPct val="100000"/>
              </a:lnSpc>
              <a:spcBef>
                <a:spcPts val="0"/>
              </a:spcBef>
              <a:spcAft>
                <a:spcPts val="0"/>
              </a:spcAft>
              <a:buClrTx/>
              <a:buSzTx/>
              <a:buFontTx/>
              <a:buNone/>
              <a:tabLst/>
              <a:defRPr/>
            </a:pPr>
            <a:r>
              <a:rPr lang="en-DE" b="0" baseline="0" dirty="0" smtClean="0"/>
              <a:t>Escaped characters cannot be used in replacement expressions</a:t>
            </a:r>
            <a:endParaRPr lang="en-GB" b="0" baseline="0" dirty="0" smtClean="0"/>
          </a:p>
        </p:txBody>
      </p:sp>
      <p:sp>
        <p:nvSpPr>
          <p:cNvPr id="4" name="Slide Number Placeholder 3"/>
          <p:cNvSpPr>
            <a:spLocks noGrp="1"/>
          </p:cNvSpPr>
          <p:nvPr>
            <p:ph type="sldNum" sz="quarter" idx="10"/>
          </p:nvPr>
        </p:nvSpPr>
        <p:spPr/>
        <p:txBody>
          <a:bodyPr/>
          <a:lstStyle/>
          <a:p>
            <a:fld id="{C607A360-165C-4F91-A560-F48104BE58D7}" type="slidenum">
              <a:rPr lang="en-US" smtClean="0"/>
              <a:t>30</a:t>
            </a:fld>
            <a:endParaRPr lang="en-US" dirty="0"/>
          </a:p>
        </p:txBody>
      </p:sp>
    </p:spTree>
    <p:extLst>
      <p:ext uri="{BB962C8B-B14F-4D97-AF65-F5344CB8AC3E}">
        <p14:creationId xmlns:p14="http://schemas.microsoft.com/office/powerpoint/2010/main" val="276697831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smtClean="0">
              <a:solidFill>
                <a:schemeClr val="tx1"/>
              </a:solidFill>
              <a:effectLst/>
              <a:latin typeface="+mn-lt"/>
              <a:ea typeface="+mn-ea"/>
              <a:cs typeface="+mn-cs"/>
            </a:endParaRPr>
          </a:p>
          <a:p>
            <a:r>
              <a:rPr lang="en-GB" sz="1200"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31</a:t>
            </a:fld>
            <a:endParaRPr lang="en-US" dirty="0"/>
          </a:p>
        </p:txBody>
      </p:sp>
    </p:spTree>
    <p:extLst>
      <p:ext uri="{BB962C8B-B14F-4D97-AF65-F5344CB8AC3E}">
        <p14:creationId xmlns:p14="http://schemas.microsoft.com/office/powerpoint/2010/main" val="107606946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smtClean="0">
              <a:solidFill>
                <a:schemeClr val="tx1"/>
              </a:solidFill>
              <a:effectLst/>
              <a:latin typeface="+mn-lt"/>
              <a:ea typeface="+mn-ea"/>
              <a:cs typeface="+mn-cs"/>
            </a:endParaRPr>
          </a:p>
          <a:p>
            <a:r>
              <a:rPr lang="en-GB" sz="1200"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32</a:t>
            </a:fld>
            <a:endParaRPr lang="en-US" dirty="0"/>
          </a:p>
        </p:txBody>
      </p:sp>
    </p:spTree>
    <p:extLst>
      <p:ext uri="{BB962C8B-B14F-4D97-AF65-F5344CB8AC3E}">
        <p14:creationId xmlns:p14="http://schemas.microsoft.com/office/powerpoint/2010/main" val="2575046316"/>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smtClean="0">
              <a:solidFill>
                <a:schemeClr val="tx1"/>
              </a:solidFill>
              <a:effectLst/>
              <a:latin typeface="+mn-lt"/>
              <a:ea typeface="+mn-ea"/>
              <a:cs typeface="+mn-cs"/>
            </a:endParaRPr>
          </a:p>
          <a:p>
            <a:r>
              <a:rPr lang="en-GB" sz="1200"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33</a:t>
            </a:fld>
            <a:endParaRPr lang="en-US" dirty="0"/>
          </a:p>
        </p:txBody>
      </p:sp>
    </p:spTree>
    <p:extLst>
      <p:ext uri="{BB962C8B-B14F-4D97-AF65-F5344CB8AC3E}">
        <p14:creationId xmlns:p14="http://schemas.microsoft.com/office/powerpoint/2010/main" val="1328008515"/>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smtClean="0">
              <a:solidFill>
                <a:schemeClr val="tx1"/>
              </a:solidFill>
              <a:effectLst/>
              <a:latin typeface="+mn-lt"/>
              <a:ea typeface="+mn-ea"/>
              <a:cs typeface="+mn-cs"/>
            </a:endParaRPr>
          </a:p>
          <a:p>
            <a:r>
              <a:rPr lang="en-GB" sz="1200"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34</a:t>
            </a:fld>
            <a:endParaRPr lang="en-US" dirty="0"/>
          </a:p>
        </p:txBody>
      </p:sp>
    </p:spTree>
    <p:extLst>
      <p:ext uri="{BB962C8B-B14F-4D97-AF65-F5344CB8AC3E}">
        <p14:creationId xmlns:p14="http://schemas.microsoft.com/office/powerpoint/2010/main" val="1611431853"/>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smtClean="0">
              <a:solidFill>
                <a:schemeClr val="tx1"/>
              </a:solidFill>
              <a:effectLst/>
              <a:latin typeface="+mn-lt"/>
              <a:ea typeface="+mn-ea"/>
              <a:cs typeface="+mn-cs"/>
            </a:endParaRPr>
          </a:p>
          <a:p>
            <a:r>
              <a:rPr lang="en-GB" sz="1200"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35</a:t>
            </a:fld>
            <a:endParaRPr lang="en-US" dirty="0"/>
          </a:p>
        </p:txBody>
      </p:sp>
    </p:spTree>
    <p:extLst>
      <p:ext uri="{BB962C8B-B14F-4D97-AF65-F5344CB8AC3E}">
        <p14:creationId xmlns:p14="http://schemas.microsoft.com/office/powerpoint/2010/main" val="2196586357"/>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DE" sz="1200" kern="1200" dirty="0" smtClean="0">
                <a:solidFill>
                  <a:schemeClr val="tx1"/>
                </a:solidFill>
                <a:effectLst/>
                <a:latin typeface="+mn-lt"/>
                <a:ea typeface="+mn-ea"/>
                <a:cs typeface="+mn-cs"/>
              </a:rPr>
              <a:t>The</a:t>
            </a:r>
            <a:r>
              <a:rPr lang="en-DE" sz="1200" kern="1200" baseline="0" dirty="0" smtClean="0">
                <a:solidFill>
                  <a:schemeClr val="tx1"/>
                </a:solidFill>
                <a:effectLst/>
                <a:latin typeface="+mn-lt"/>
                <a:ea typeface="+mn-ea"/>
                <a:cs typeface="+mn-cs"/>
              </a:rPr>
              <a:t> enclosing delimiter can be either a double- or a single-quote. </a:t>
            </a:r>
          </a:p>
          <a:p>
            <a:r>
              <a:rPr lang="en-DE" sz="1200" kern="1200" baseline="0" dirty="0" smtClean="0">
                <a:solidFill>
                  <a:schemeClr val="tx1"/>
                </a:solidFill>
                <a:effectLst/>
                <a:latin typeface="+mn-lt"/>
                <a:ea typeface="+mn-ea"/>
                <a:cs typeface="+mn-cs"/>
              </a:rPr>
              <a:t>The use of a backreference forces the first delimiter to match the second delimiter.</a:t>
            </a:r>
            <a:endParaRPr lang="en-US" sz="1200" kern="1200" dirty="0" smtClean="0">
              <a:solidFill>
                <a:schemeClr val="tx1"/>
              </a:solidFill>
              <a:effectLst/>
              <a:latin typeface="+mn-lt"/>
              <a:ea typeface="+mn-ea"/>
              <a:cs typeface="+mn-cs"/>
            </a:endParaRPr>
          </a:p>
          <a:p>
            <a:r>
              <a:rPr lang="en-GB" sz="1200"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C607A360-165C-4F91-A560-F48104BE58D7}" type="slidenum">
              <a:rPr lang="en-US" smtClean="0"/>
              <a:t>36</a:t>
            </a:fld>
            <a:endParaRPr lang="en-US" dirty="0"/>
          </a:p>
        </p:txBody>
      </p:sp>
    </p:spTree>
    <p:extLst>
      <p:ext uri="{BB962C8B-B14F-4D97-AF65-F5344CB8AC3E}">
        <p14:creationId xmlns:p14="http://schemas.microsoft.com/office/powerpoint/2010/main" val="1546531171"/>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DE" dirty="0" smtClean="0"/>
              <a:t>This particular</a:t>
            </a:r>
            <a:r>
              <a:rPr lang="en-DE" baseline="0" dirty="0" smtClean="0"/>
              <a:t> regex performs a comprehensive date validation, including leap-year handling.</a:t>
            </a:r>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37</a:t>
            </a:fld>
            <a:endParaRPr lang="en-US" dirty="0"/>
          </a:p>
        </p:txBody>
      </p:sp>
    </p:spTree>
    <p:extLst>
      <p:ext uri="{BB962C8B-B14F-4D97-AF65-F5344CB8AC3E}">
        <p14:creationId xmlns:p14="http://schemas.microsoft.com/office/powerpoint/2010/main" val="2226750502"/>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sz="1200" i="1" dirty="0" smtClean="0"/>
              <a:t>Comprehensive Regular Expression Recipes - A Practical Cookbook</a:t>
            </a:r>
            <a:r>
              <a:rPr lang="en-GB" sz="1200" i="0" dirty="0" smtClean="0"/>
              <a:t> </a:t>
            </a:r>
            <a:r>
              <a:rPr lang="en-DE" sz="1200" i="0" dirty="0" smtClean="0"/>
              <a:t>provides</a:t>
            </a:r>
            <a:r>
              <a:rPr lang="en-DE" sz="1200" i="0" baseline="0" dirty="0" smtClean="0"/>
              <a:t> many practical regex recip</a:t>
            </a:r>
            <a:r>
              <a:rPr lang="en-GB" sz="1200" i="0" dirty="0" smtClean="0"/>
              <a:t>e</a:t>
            </a:r>
            <a:r>
              <a:rPr lang="en-DE" sz="1200" i="0" dirty="0" smtClean="0"/>
              <a:t>s (examples</a:t>
            </a:r>
            <a:r>
              <a:rPr lang="en-GB" sz="1200" i="0" baseline="0" dirty="0" smtClean="0"/>
              <a:t>)</a:t>
            </a:r>
            <a:r>
              <a:rPr lang="en-DE" sz="1200" i="0" baseline="0" dirty="0" smtClean="0"/>
              <a:t>,</a:t>
            </a:r>
            <a:r>
              <a:rPr lang="en-GB" sz="1200" i="0" dirty="0" smtClean="0"/>
              <a:t> </a:t>
            </a:r>
            <a:r>
              <a:rPr lang="en-DE" sz="1200" i="0" dirty="0" smtClean="0"/>
              <a:t>including</a:t>
            </a:r>
            <a:r>
              <a:rPr lang="en-DE" sz="1200" i="0" baseline="0" dirty="0" smtClean="0"/>
              <a:t> explanations (and examples) of embedding regexes in programs (such as Python, Perl, Java Script).</a:t>
            </a:r>
            <a:endParaRPr lang="en-GB" sz="1200" i="0" dirty="0" smtClean="0"/>
          </a:p>
          <a:p>
            <a:endParaRPr lang="en-DE" sz="1200" i="1" dirty="0" smtClean="0"/>
          </a:p>
          <a:p>
            <a:r>
              <a:rPr lang="en-GB" sz="1200" i="1" dirty="0" smtClean="0"/>
              <a:t>Practical Usage of Regular Expressions - An Introduction to Regexes for Translators</a:t>
            </a:r>
            <a:r>
              <a:rPr lang="en-DE" sz="1200" i="1" dirty="0" smtClean="0"/>
              <a:t> </a:t>
            </a:r>
            <a:r>
              <a:rPr lang="en-DE" sz="1200" i="0" dirty="0" smtClean="0"/>
              <a:t>provides</a:t>
            </a:r>
            <a:r>
              <a:rPr lang="en-DE" sz="1200" i="0" baseline="0" dirty="0" smtClean="0"/>
              <a:t> detailed explanations of the regex elements. As indicated in the title, the book shows how regexes can be used in popular CAT tools such as Trados Studio, memoQ.</a:t>
            </a:r>
          </a:p>
          <a:p>
            <a:endParaRPr lang="en-DE" sz="1200" i="0" baseline="0"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GB" sz="1200" i="1" dirty="0" smtClean="0"/>
              <a:t>Practical Usage of Regular Expressions </a:t>
            </a:r>
            <a:r>
              <a:rPr lang="en-DE" sz="1200" i="0" baseline="0" dirty="0" smtClean="0"/>
              <a:t>is similar to </a:t>
            </a:r>
            <a:r>
              <a:rPr lang="en-GB" sz="1200" i="1" dirty="0" smtClean="0"/>
              <a:t>Practical Usage of Regular Expressions - An Introduction to Regexes for Translators</a:t>
            </a:r>
            <a:r>
              <a:rPr lang="en-DE" sz="1200" i="0" baseline="0" dirty="0" smtClean="0"/>
              <a:t>, but without the orientation to CAT tools, but instead the use of regexes with popular editors (suchas Notepad++) is described.</a:t>
            </a:r>
            <a:endParaRPr lang="en-GB" sz="1200" i="1" dirty="0" smtClean="0"/>
          </a:p>
          <a:p>
            <a:endParaRPr lang="en-DE" sz="1200" i="1" dirty="0" smtClean="0"/>
          </a:p>
          <a:p>
            <a:r>
              <a:rPr lang="en-GB" sz="1200" i="1" dirty="0" smtClean="0"/>
              <a:t>Mastering Regular Expressions</a:t>
            </a:r>
            <a:r>
              <a:rPr lang="en-GB" sz="1200" dirty="0" smtClean="0"/>
              <a:t> and </a:t>
            </a:r>
            <a:r>
              <a:rPr lang="en-GB" sz="1200" i="1" dirty="0" smtClean="0"/>
              <a:t>Regular Expressions Cookbook</a:t>
            </a:r>
            <a:r>
              <a:rPr lang="en-GB" sz="1200" dirty="0" smtClean="0"/>
              <a:t> are very comprehensive</a:t>
            </a:r>
            <a:r>
              <a:rPr lang="en-GB" sz="1200" baseline="0" dirty="0" smtClean="0"/>
              <a:t> in that they cover all regex flavours.</a:t>
            </a:r>
          </a:p>
          <a:p>
            <a:r>
              <a:rPr lang="en-GB" sz="1200" baseline="0" dirty="0" smtClean="0"/>
              <a:t>This makes them large and, together with poor structuring, more difficult to find specific information, but they are good when details of the internal processing logic of the “regex engine” are required. Because they do not have any summary of the regex language elements, they are not ideal for regex novices.</a:t>
            </a:r>
          </a:p>
          <a:p>
            <a:endParaRPr lang="en-DE" sz="1200" baseline="0" dirty="0" smtClean="0"/>
          </a:p>
          <a:p>
            <a:r>
              <a:rPr lang="en-GB" sz="1200" baseline="0" dirty="0" smtClean="0"/>
              <a:t>Some test tools do not support all regex flavours (</a:t>
            </a:r>
            <a:r>
              <a:rPr lang="en-GB" sz="1200" i="1" baseline="0" dirty="0" smtClean="0"/>
              <a:t>RegexBuddy</a:t>
            </a:r>
            <a:r>
              <a:rPr lang="en-GB" sz="1200" baseline="0" dirty="0" smtClean="0"/>
              <a:t> offers comprehensive support)</a:t>
            </a:r>
            <a:endParaRPr lang="en-US" sz="1200" dirty="0" smtClean="0"/>
          </a:p>
          <a:p>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38</a:t>
            </a:fld>
            <a:endParaRPr lang="en-US" dirty="0"/>
          </a:p>
        </p:txBody>
      </p:sp>
    </p:spTree>
    <p:extLst>
      <p:ext uri="{BB962C8B-B14F-4D97-AF65-F5344CB8AC3E}">
        <p14:creationId xmlns:p14="http://schemas.microsoft.com/office/powerpoint/2010/main" val="3161380719"/>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39</a:t>
            </a:fld>
            <a:endParaRPr lang="en-US" dirty="0"/>
          </a:p>
        </p:txBody>
      </p:sp>
    </p:spTree>
    <p:extLst>
      <p:ext uri="{BB962C8B-B14F-4D97-AF65-F5344CB8AC3E}">
        <p14:creationId xmlns:p14="http://schemas.microsoft.com/office/powerpoint/2010/main" val="2529204862"/>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DE" dirty="0" smtClean="0"/>
              <a:t>When spaces</a:t>
            </a:r>
            <a:r>
              <a:rPr lang="en-DE" baseline="0" dirty="0" smtClean="0"/>
              <a:t> are </a:t>
            </a:r>
            <a:r>
              <a:rPr lang="en-DE" sz="1200" dirty="0" smtClean="0"/>
              <a:t>supported within the subscriber number, it</a:t>
            </a:r>
            <a:r>
              <a:rPr lang="en-DE" sz="1200" baseline="0" dirty="0" smtClean="0"/>
              <a:t> is not possible to detect when an immediately following phone number begins.</a:t>
            </a:r>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40</a:t>
            </a:fld>
            <a:endParaRPr lang="en-US" dirty="0"/>
          </a:p>
        </p:txBody>
      </p:sp>
    </p:spTree>
    <p:extLst>
      <p:ext uri="{BB962C8B-B14F-4D97-AF65-F5344CB8AC3E}">
        <p14:creationId xmlns:p14="http://schemas.microsoft.com/office/powerpoint/2010/main" val="849730522"/>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41</a:t>
            </a:fld>
            <a:endParaRPr lang="en-US" dirty="0"/>
          </a:p>
        </p:txBody>
      </p:sp>
    </p:spTree>
    <p:extLst>
      <p:ext uri="{BB962C8B-B14F-4D97-AF65-F5344CB8AC3E}">
        <p14:creationId xmlns:p14="http://schemas.microsoft.com/office/powerpoint/2010/main" val="3205940474"/>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42</a:t>
            </a:fld>
            <a:endParaRPr lang="en-US" dirty="0"/>
          </a:p>
        </p:txBody>
      </p:sp>
    </p:spTree>
    <p:extLst>
      <p:ext uri="{BB962C8B-B14F-4D97-AF65-F5344CB8AC3E}">
        <p14:creationId xmlns:p14="http://schemas.microsoft.com/office/powerpoint/2010/main" val="2762156475"/>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43</a:t>
            </a:fld>
            <a:endParaRPr lang="en-US" dirty="0"/>
          </a:p>
        </p:txBody>
      </p:sp>
    </p:spTree>
    <p:extLst>
      <p:ext uri="{BB962C8B-B14F-4D97-AF65-F5344CB8AC3E}">
        <p14:creationId xmlns:p14="http://schemas.microsoft.com/office/powerpoint/2010/main" val="844011962"/>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44</a:t>
            </a:fld>
            <a:endParaRPr lang="en-US" dirty="0"/>
          </a:p>
        </p:txBody>
      </p:sp>
    </p:spTree>
    <p:extLst>
      <p:ext uri="{BB962C8B-B14F-4D97-AF65-F5344CB8AC3E}">
        <p14:creationId xmlns:p14="http://schemas.microsoft.com/office/powerpoint/2010/main" val="392431190"/>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DE" dirty="0" smtClean="0"/>
              <a:t>For simplicity,</a:t>
            </a:r>
            <a:r>
              <a:rPr lang="en-DE" baseline="0" dirty="0" smtClean="0"/>
              <a:t> the schematic omits the separating whitespaces.</a:t>
            </a:r>
            <a:endParaRPr lang="en-US" dirty="0"/>
          </a:p>
        </p:txBody>
      </p:sp>
      <p:sp>
        <p:nvSpPr>
          <p:cNvPr id="4" name="Slide Number Placeholder 3"/>
          <p:cNvSpPr>
            <a:spLocks noGrp="1"/>
          </p:cNvSpPr>
          <p:nvPr>
            <p:ph type="sldNum" sz="quarter" idx="10"/>
          </p:nvPr>
        </p:nvSpPr>
        <p:spPr/>
        <p:txBody>
          <a:bodyPr/>
          <a:lstStyle/>
          <a:p>
            <a:fld id="{C607A360-165C-4F91-A560-F48104BE58D7}" type="slidenum">
              <a:rPr lang="en-US" smtClean="0"/>
              <a:t>45</a:t>
            </a:fld>
            <a:endParaRPr lang="en-US" dirty="0"/>
          </a:p>
        </p:txBody>
      </p:sp>
    </p:spTree>
    <p:extLst>
      <p:ext uri="{BB962C8B-B14F-4D97-AF65-F5344CB8AC3E}">
        <p14:creationId xmlns:p14="http://schemas.microsoft.com/office/powerpoint/2010/main" val="187546238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r>
              <a:rPr lang="en-US" dirty="0" smtClean="0"/>
              <a:t>Lesson 1</a:t>
            </a:r>
            <a:endParaRPr lang="en-US" dirty="0"/>
          </a:p>
        </p:txBody>
      </p:sp>
      <p:sp>
        <p:nvSpPr>
          <p:cNvPr id="5" name="Footer Placeholder 4"/>
          <p:cNvSpPr>
            <a:spLocks noGrp="1"/>
          </p:cNvSpPr>
          <p:nvPr>
            <p:ph type="ftr" sz="quarter" idx="11"/>
          </p:nvPr>
        </p:nvSpPr>
        <p:spPr/>
        <p:txBody>
          <a:bodyPr/>
          <a:lstStyle/>
          <a:p>
            <a:r>
              <a:rPr lang="en-US" dirty="0" smtClean="0"/>
              <a:t>Regex Introduction ©</a:t>
            </a:r>
            <a:endParaRPr lang="en-US" dirty="0"/>
          </a:p>
        </p:txBody>
      </p:sp>
      <p:sp>
        <p:nvSpPr>
          <p:cNvPr id="6" name="Slide Number Placeholder 5"/>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19632674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MasterRegex">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r>
              <a:rPr lang="en-US" dirty="0" smtClean="0"/>
              <a:t>Lesson 1</a:t>
            </a:r>
            <a:endParaRPr lang="en-US" dirty="0"/>
          </a:p>
        </p:txBody>
      </p:sp>
      <p:sp>
        <p:nvSpPr>
          <p:cNvPr id="8" name="Footer Placeholder 7"/>
          <p:cNvSpPr>
            <a:spLocks noGrp="1"/>
          </p:cNvSpPr>
          <p:nvPr>
            <p:ph type="ftr" sz="quarter" idx="11"/>
          </p:nvPr>
        </p:nvSpPr>
        <p:spPr/>
        <p:txBody>
          <a:bodyPr/>
          <a:lstStyle/>
          <a:p>
            <a:r>
              <a:rPr lang="en-US" dirty="0" smtClean="0"/>
              <a:t>Regex Introduction ©</a:t>
            </a:r>
            <a:endParaRPr lang="en-US" dirty="0"/>
          </a:p>
        </p:txBody>
      </p:sp>
      <p:sp>
        <p:nvSpPr>
          <p:cNvPr id="9" name="Slide Number Placeholder 8"/>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33441567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r>
              <a:rPr lang="en-US" dirty="0" smtClean="0"/>
              <a:t>Lesson 1</a:t>
            </a:r>
            <a:endParaRPr lang="en-US" dirty="0"/>
          </a:p>
        </p:txBody>
      </p:sp>
      <p:sp>
        <p:nvSpPr>
          <p:cNvPr id="5" name="Footer Placeholder 4"/>
          <p:cNvSpPr>
            <a:spLocks noGrp="1"/>
          </p:cNvSpPr>
          <p:nvPr>
            <p:ph type="ftr" sz="quarter" idx="11"/>
          </p:nvPr>
        </p:nvSpPr>
        <p:spPr/>
        <p:txBody>
          <a:bodyPr/>
          <a:lstStyle/>
          <a:p>
            <a:r>
              <a:rPr lang="en-US" dirty="0" smtClean="0"/>
              <a:t>Regex Introduction ©</a:t>
            </a:r>
            <a:endParaRPr lang="en-US" dirty="0"/>
          </a:p>
        </p:txBody>
      </p:sp>
      <p:sp>
        <p:nvSpPr>
          <p:cNvPr id="6" name="Slide Number Placeholder 5"/>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5688253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r>
              <a:rPr lang="en-US" dirty="0" smtClean="0"/>
              <a:t>Lesson 1</a:t>
            </a:r>
            <a:endParaRPr lang="en-US" dirty="0"/>
          </a:p>
        </p:txBody>
      </p:sp>
      <p:sp>
        <p:nvSpPr>
          <p:cNvPr id="6" name="Footer Placeholder 5"/>
          <p:cNvSpPr>
            <a:spLocks noGrp="1"/>
          </p:cNvSpPr>
          <p:nvPr>
            <p:ph type="ftr" sz="quarter" idx="11"/>
          </p:nvPr>
        </p:nvSpPr>
        <p:spPr/>
        <p:txBody>
          <a:bodyPr/>
          <a:lstStyle/>
          <a:p>
            <a:r>
              <a:rPr lang="en-US" dirty="0" smtClean="0"/>
              <a:t>Regex Introduction ©</a:t>
            </a:r>
            <a:endParaRPr lang="en-US" dirty="0"/>
          </a:p>
        </p:txBody>
      </p:sp>
      <p:sp>
        <p:nvSpPr>
          <p:cNvPr id="7" name="Slide Number Placeholder 6"/>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420854000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r>
              <a:rPr lang="en-US" dirty="0" smtClean="0"/>
              <a:t>Lesson 1</a:t>
            </a:r>
            <a:endParaRPr lang="en-US" dirty="0"/>
          </a:p>
        </p:txBody>
      </p:sp>
      <p:sp>
        <p:nvSpPr>
          <p:cNvPr id="8" name="Footer Placeholder 7"/>
          <p:cNvSpPr>
            <a:spLocks noGrp="1"/>
          </p:cNvSpPr>
          <p:nvPr>
            <p:ph type="ftr" sz="quarter" idx="11"/>
          </p:nvPr>
        </p:nvSpPr>
        <p:spPr/>
        <p:txBody>
          <a:bodyPr/>
          <a:lstStyle/>
          <a:p>
            <a:r>
              <a:rPr lang="en-US" dirty="0" smtClean="0"/>
              <a:t>Regex Introduction ©</a:t>
            </a:r>
            <a:endParaRPr lang="en-US" dirty="0"/>
          </a:p>
        </p:txBody>
      </p:sp>
      <p:sp>
        <p:nvSpPr>
          <p:cNvPr id="9" name="Slide Number Placeholder 8"/>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245485409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r>
              <a:rPr lang="en-US" dirty="0" smtClean="0"/>
              <a:t>Lesson 1</a:t>
            </a:r>
            <a:endParaRPr lang="en-US" dirty="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63596079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r>
              <a:rPr lang="en-US" dirty="0" smtClean="0"/>
              <a:t>Lesson 1</a:t>
            </a:r>
            <a:endParaRPr lang="en-US" dirty="0"/>
          </a:p>
        </p:txBody>
      </p:sp>
      <p:sp>
        <p:nvSpPr>
          <p:cNvPr id="3" name="Footer Placeholder 2"/>
          <p:cNvSpPr>
            <a:spLocks noGrp="1"/>
          </p:cNvSpPr>
          <p:nvPr>
            <p:ph type="ftr" sz="quarter" idx="11"/>
          </p:nvPr>
        </p:nvSpPr>
        <p:spPr/>
        <p:txBody>
          <a:bodyPr/>
          <a:lstStyle/>
          <a:p>
            <a:r>
              <a:rPr lang="en-US" dirty="0" smtClean="0"/>
              <a:t>Regex Introduction ©</a:t>
            </a:r>
            <a:endParaRPr lang="en-US" dirty="0"/>
          </a:p>
        </p:txBody>
      </p:sp>
      <p:sp>
        <p:nvSpPr>
          <p:cNvPr id="4" name="Slide Number Placeholder 3"/>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106008607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r>
              <a:rPr lang="en-US" dirty="0" smtClean="0"/>
              <a:t>Lesson 1</a:t>
            </a:r>
            <a:endParaRPr lang="en-US" dirty="0"/>
          </a:p>
        </p:txBody>
      </p:sp>
      <p:sp>
        <p:nvSpPr>
          <p:cNvPr id="6" name="Footer Placeholder 5"/>
          <p:cNvSpPr>
            <a:spLocks noGrp="1"/>
          </p:cNvSpPr>
          <p:nvPr>
            <p:ph type="ftr" sz="quarter" idx="11"/>
          </p:nvPr>
        </p:nvSpPr>
        <p:spPr/>
        <p:txBody>
          <a:bodyPr/>
          <a:lstStyle/>
          <a:p>
            <a:r>
              <a:rPr lang="en-US" dirty="0" smtClean="0"/>
              <a:t>Regex Introduction ©</a:t>
            </a:r>
            <a:endParaRPr lang="en-US" dirty="0"/>
          </a:p>
        </p:txBody>
      </p:sp>
      <p:sp>
        <p:nvSpPr>
          <p:cNvPr id="7" name="Slide Number Placeholder 6"/>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246147005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r>
              <a:rPr lang="en-US" dirty="0" smtClean="0"/>
              <a:t>Lesson 1</a:t>
            </a:r>
            <a:endParaRPr lang="en-US" dirty="0"/>
          </a:p>
        </p:txBody>
      </p:sp>
      <p:sp>
        <p:nvSpPr>
          <p:cNvPr id="6" name="Footer Placeholder 5"/>
          <p:cNvSpPr>
            <a:spLocks noGrp="1"/>
          </p:cNvSpPr>
          <p:nvPr>
            <p:ph type="ftr" sz="quarter" idx="11"/>
          </p:nvPr>
        </p:nvSpPr>
        <p:spPr/>
        <p:txBody>
          <a:bodyPr/>
          <a:lstStyle/>
          <a:p>
            <a:r>
              <a:rPr lang="en-US" dirty="0" smtClean="0"/>
              <a:t>Regex Introduction ©</a:t>
            </a:r>
            <a:endParaRPr lang="en-US" dirty="0"/>
          </a:p>
        </p:txBody>
      </p:sp>
      <p:sp>
        <p:nvSpPr>
          <p:cNvPr id="7" name="Slide Number Placeholder 6"/>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168933668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r>
              <a:rPr lang="en-US" dirty="0" smtClean="0"/>
              <a:t>Lesson 1</a:t>
            </a:r>
            <a:endParaRPr lang="en-US" dirty="0"/>
          </a:p>
        </p:txBody>
      </p:sp>
      <p:sp>
        <p:nvSpPr>
          <p:cNvPr id="5" name="Footer Placeholder 4"/>
          <p:cNvSpPr>
            <a:spLocks noGrp="1"/>
          </p:cNvSpPr>
          <p:nvPr>
            <p:ph type="ftr" sz="quarter" idx="11"/>
          </p:nvPr>
        </p:nvSpPr>
        <p:spPr/>
        <p:txBody>
          <a:bodyPr/>
          <a:lstStyle/>
          <a:p>
            <a:r>
              <a:rPr lang="en-US" dirty="0" smtClean="0"/>
              <a:t>Regex Introduction ©</a:t>
            </a:r>
            <a:endParaRPr lang="en-US" dirty="0"/>
          </a:p>
        </p:txBody>
      </p:sp>
      <p:sp>
        <p:nvSpPr>
          <p:cNvPr id="6" name="Slide Number Placeholder 5"/>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80453157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r>
              <a:rPr lang="en-US" dirty="0" smtClean="0"/>
              <a:t>Lesson 1</a:t>
            </a:r>
            <a:endParaRPr lang="en-US" dirty="0"/>
          </a:p>
        </p:txBody>
      </p:sp>
      <p:sp>
        <p:nvSpPr>
          <p:cNvPr id="5" name="Footer Placeholder 4"/>
          <p:cNvSpPr>
            <a:spLocks noGrp="1"/>
          </p:cNvSpPr>
          <p:nvPr>
            <p:ph type="ftr" sz="quarter" idx="11"/>
          </p:nvPr>
        </p:nvSpPr>
        <p:spPr/>
        <p:txBody>
          <a:bodyPr/>
          <a:lstStyle/>
          <a:p>
            <a:r>
              <a:rPr lang="en-US" dirty="0" smtClean="0"/>
              <a:t>Regex Introduction ©</a:t>
            </a:r>
            <a:endParaRPr lang="en-US" dirty="0"/>
          </a:p>
        </p:txBody>
      </p:sp>
      <p:sp>
        <p:nvSpPr>
          <p:cNvPr id="6" name="Slide Number Placeholder 5"/>
          <p:cNvSpPr>
            <a:spLocks noGrp="1"/>
          </p:cNvSpPr>
          <p:nvPr>
            <p:ph type="sldNum" sz="quarter" idx="12"/>
          </p:nvPr>
        </p:nvSpPr>
        <p:spPr/>
        <p:txBody>
          <a:bodyPr/>
          <a:lstStyle/>
          <a:p>
            <a:fld id="{4E6EF60B-8617-45D0-AE25-3B569A2A1D79}" type="slidenum">
              <a:rPr lang="en-US" smtClean="0"/>
              <a:t>‹#›</a:t>
            </a:fld>
            <a:endParaRPr lang="en-US" dirty="0"/>
          </a:p>
        </p:txBody>
      </p:sp>
    </p:spTree>
    <p:extLst>
      <p:ext uri="{BB962C8B-B14F-4D97-AF65-F5344CB8AC3E}">
        <p14:creationId xmlns:p14="http://schemas.microsoft.com/office/powerpoint/2010/main" val="195662564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r>
              <a:rPr lang="en-US" dirty="0" smtClean="0"/>
              <a:t>Lesson 1</a:t>
            </a:r>
            <a:endParaRPr lang="en-US" dirty="0"/>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dirty="0" smtClean="0"/>
              <a:t>Regex Introduction ©</a:t>
            </a:r>
            <a:endParaRPr lang="en-US" dirty="0"/>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E6EF60B-8617-45D0-AE25-3B569A2A1D79}" type="slidenum">
              <a:rPr lang="en-US" smtClean="0"/>
              <a:t>‹#›</a:t>
            </a:fld>
            <a:endParaRPr lang="en-US" dirty="0"/>
          </a:p>
        </p:txBody>
      </p:sp>
    </p:spTree>
    <p:extLst>
      <p:ext uri="{BB962C8B-B14F-4D97-AF65-F5344CB8AC3E}">
        <p14:creationId xmlns:p14="http://schemas.microsoft.com/office/powerpoint/2010/main" val="89455137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mailto:arudd@t-online.de" TargetMode="External"/><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8" Type="http://schemas.openxmlformats.org/officeDocument/2006/relationships/slide" Target="slide35.xml"/><Relationship Id="rId3" Type="http://schemas.openxmlformats.org/officeDocument/2006/relationships/slide" Target="slide30.xml"/><Relationship Id="rId7" Type="http://schemas.openxmlformats.org/officeDocument/2006/relationships/slide" Target="slide31.xml"/><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slide" Target="slide24.xml"/><Relationship Id="rId5" Type="http://schemas.openxmlformats.org/officeDocument/2006/relationships/slide" Target="slide10.xml"/><Relationship Id="rId10" Type="http://schemas.openxmlformats.org/officeDocument/2006/relationships/slide" Target="slide40.xml"/><Relationship Id="rId4" Type="http://schemas.openxmlformats.org/officeDocument/2006/relationships/slide" Target="slide4.xml"/><Relationship Id="rId9" Type="http://schemas.openxmlformats.org/officeDocument/2006/relationships/slide" Target="slide39.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hyperlink" Target="https://www.regexbuddy.com/" TargetMode="External"/><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6.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hyperlink" Target="http://regexhero.net/tester/" TargetMode="External"/><Relationship Id="rId7" Type="http://schemas.openxmlformats.org/officeDocument/2006/relationships/hyperlink" Target="http://www.ultrapico.com/ExpressoDownload.htm" TargetMode="External"/><Relationship Id="rId2" Type="http://schemas.openxmlformats.org/officeDocument/2006/relationships/notesSlide" Target="../notesSlides/notesSlide38.xml"/><Relationship Id="rId1" Type="http://schemas.openxmlformats.org/officeDocument/2006/relationships/slideLayout" Target="../slideLayouts/slideLayout2.xml"/><Relationship Id="rId6" Type="http://schemas.openxmlformats.org/officeDocument/2006/relationships/hyperlink" Target="https://regex101.com/" TargetMode="External"/><Relationship Id="rId5" Type="http://schemas.openxmlformats.org/officeDocument/2006/relationships/hyperlink" Target="http://regexstorm.net/tester" TargetMode="External"/><Relationship Id="rId4" Type="http://schemas.openxmlformats.org/officeDocument/2006/relationships/hyperlink" Target="https://www.regexbuddy.com/" TargetMode="External"/></Relationships>
</file>

<file path=ppt/slides/_rels/slide39.xml.rels><?xml version="1.0" encoding="UTF-8" standalone="yes"?>
<Relationships xmlns="http://schemas.openxmlformats.org/package/2006/relationships"><Relationship Id="rId3" Type="http://schemas.openxmlformats.org/officeDocument/2006/relationships/hyperlink" Target="https://www.editpadlite.com/" TargetMode="External"/><Relationship Id="rId2" Type="http://schemas.openxmlformats.org/officeDocument/2006/relationships/notesSlide" Target="../notesSlides/notesSlide39.xml"/><Relationship Id="rId1" Type="http://schemas.openxmlformats.org/officeDocument/2006/relationships/slideLayout" Target="../slideLayouts/slideLayout2.xml"/><Relationship Id="rId4" Type="http://schemas.openxmlformats.org/officeDocument/2006/relationships/hyperlink" Target="https://notepad-plus-plus.org/downloads/" TargetMode="Externa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idx="4294967295"/>
          </p:nvPr>
        </p:nvSpPr>
        <p:spPr>
          <a:xfrm>
            <a:off x="838200" y="365125"/>
            <a:ext cx="10515600" cy="2294948"/>
          </a:xfrm>
        </p:spPr>
        <p:txBody>
          <a:bodyPr>
            <a:normAutofit/>
          </a:bodyPr>
          <a:lstStyle/>
          <a:p>
            <a:pPr algn="ctr"/>
            <a:r>
              <a:rPr lang="en-GB" b="1" dirty="0"/>
              <a:t>Regular </a:t>
            </a:r>
            <a:r>
              <a:rPr lang="en-GB" b="1" dirty="0" smtClean="0"/>
              <a:t>Expressio</a:t>
            </a:r>
            <a:r>
              <a:rPr lang="en-DE" b="1" dirty="0" smtClean="0"/>
              <a:t>n</a:t>
            </a:r>
            <a:r>
              <a:rPr lang="en-GB" b="1" dirty="0" smtClean="0"/>
              <a:t> </a:t>
            </a:r>
            <a:r>
              <a:rPr lang="en-DE" b="1" dirty="0" smtClean="0"/>
              <a:t>Introduction</a:t>
            </a:r>
            <a:r>
              <a:rPr lang="en-GB" b="1" dirty="0" smtClean="0"/>
              <a:t/>
            </a:r>
            <a:br>
              <a:rPr lang="en-GB" b="1" dirty="0" smtClean="0"/>
            </a:br>
            <a:endParaRPr lang="en-US" sz="4000" dirty="0">
              <a:latin typeface="+mn-lt"/>
            </a:endParaRPr>
          </a:p>
        </p:txBody>
      </p:sp>
      <p:sp>
        <p:nvSpPr>
          <p:cNvPr id="5" name="Content Placeholder 4"/>
          <p:cNvSpPr>
            <a:spLocks noGrp="1"/>
          </p:cNvSpPr>
          <p:nvPr>
            <p:ph idx="1"/>
          </p:nvPr>
        </p:nvSpPr>
        <p:spPr/>
        <p:txBody>
          <a:bodyPr/>
          <a:lstStyle/>
          <a:p>
            <a:pPr marL="0" indent="0" algn="ctr">
              <a:lnSpc>
                <a:spcPct val="100000"/>
              </a:lnSpc>
              <a:spcBef>
                <a:spcPts val="0"/>
              </a:spcBef>
              <a:buNone/>
            </a:pPr>
            <a:endParaRPr lang="en-GB" dirty="0" smtClean="0"/>
          </a:p>
          <a:p>
            <a:pPr marL="0" indent="0" algn="ctr">
              <a:lnSpc>
                <a:spcPct val="100000"/>
              </a:lnSpc>
              <a:spcBef>
                <a:spcPts val="0"/>
              </a:spcBef>
              <a:buNone/>
            </a:pPr>
            <a:endParaRPr lang="en-GB" dirty="0"/>
          </a:p>
          <a:p>
            <a:pPr marL="0" indent="0" algn="ctr">
              <a:lnSpc>
                <a:spcPct val="100000"/>
              </a:lnSpc>
              <a:spcBef>
                <a:spcPts val="0"/>
              </a:spcBef>
              <a:buNone/>
            </a:pPr>
            <a:endParaRPr lang="en-GB" dirty="0" smtClean="0"/>
          </a:p>
          <a:p>
            <a:pPr marL="0" indent="0" algn="ctr">
              <a:lnSpc>
                <a:spcPct val="100000"/>
              </a:lnSpc>
              <a:spcBef>
                <a:spcPts val="0"/>
              </a:spcBef>
              <a:buNone/>
            </a:pPr>
            <a:r>
              <a:rPr lang="en-DE" dirty="0" smtClean="0"/>
              <a:t>Author</a:t>
            </a:r>
            <a:r>
              <a:rPr lang="en-GB" dirty="0" smtClean="0"/>
              <a:t>: Anthony Rudd (</a:t>
            </a:r>
            <a:r>
              <a:rPr lang="en-GB" dirty="0" smtClean="0">
                <a:hlinkClick r:id="rId3"/>
              </a:rPr>
              <a:t>arudd@t-online.de</a:t>
            </a:r>
            <a:r>
              <a:rPr lang="en-GB" dirty="0" smtClean="0"/>
              <a:t>)</a:t>
            </a:r>
          </a:p>
          <a:p>
            <a:pPr marL="0" indent="0" algn="ctr">
              <a:lnSpc>
                <a:spcPct val="100000"/>
              </a:lnSpc>
              <a:spcBef>
                <a:spcPts val="0"/>
              </a:spcBef>
              <a:buNone/>
            </a:pPr>
            <a:r>
              <a:rPr lang="en-GB" dirty="0" smtClean="0"/>
              <a:t/>
            </a:r>
            <a:br>
              <a:rPr lang="en-GB" dirty="0" smtClean="0"/>
            </a:br>
            <a:r>
              <a:rPr lang="en-DE" sz="2000" dirty="0" smtClean="0"/>
              <a:t>June </a:t>
            </a:r>
            <a:r>
              <a:rPr lang="en-GB" sz="2000" dirty="0" smtClean="0"/>
              <a:t>202</a:t>
            </a:r>
            <a:r>
              <a:rPr lang="en-DE" sz="2000" dirty="0" smtClean="0"/>
              <a:t>1</a:t>
            </a:r>
            <a:r>
              <a:rPr lang="en-GB" sz="2000" dirty="0" smtClean="0"/>
              <a:t> </a:t>
            </a:r>
            <a:r>
              <a:rPr lang="en-GB" sz="1000" dirty="0" smtClean="0"/>
              <a:t>(</a:t>
            </a:r>
            <a:r>
              <a:rPr lang="en-DE" sz="1000" dirty="0" smtClean="0"/>
              <a:t>11</a:t>
            </a:r>
            <a:r>
              <a:rPr lang="en-GB" sz="1000" dirty="0" smtClean="0"/>
              <a:t>.0</a:t>
            </a:r>
            <a:r>
              <a:rPr lang="en-DE" sz="1000" dirty="0" smtClean="0"/>
              <a:t>6</a:t>
            </a:r>
            <a:r>
              <a:rPr lang="en-GB" sz="1000" dirty="0" smtClean="0"/>
              <a:t>.202</a:t>
            </a:r>
            <a:r>
              <a:rPr lang="en-DE" sz="1000" dirty="0" smtClean="0"/>
              <a:t>1</a:t>
            </a:r>
            <a:r>
              <a:rPr lang="en-GB" sz="1000" dirty="0" smtClean="0"/>
              <a:t>)</a:t>
            </a:r>
            <a:endParaRPr lang="en-US" sz="1000" dirty="0"/>
          </a:p>
        </p:txBody>
      </p:sp>
      <p:sp>
        <p:nvSpPr>
          <p:cNvPr id="6" name="Footer Placeholder 5"/>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7" name="Slide Number Placeholder 6"/>
          <p:cNvSpPr>
            <a:spLocks noGrp="1"/>
          </p:cNvSpPr>
          <p:nvPr>
            <p:ph type="sldNum" sz="quarter" idx="12"/>
          </p:nvPr>
        </p:nvSpPr>
        <p:spPr>
          <a:xfrm>
            <a:off x="8610600" y="6356350"/>
            <a:ext cx="2743200" cy="365125"/>
          </a:xfrm>
        </p:spPr>
        <p:txBody>
          <a:bodyPr/>
          <a:lstStyle/>
          <a:p>
            <a:fld id="{4E6EF60B-8617-45D0-AE25-3B569A2A1D79}" type="slidenum">
              <a:rPr lang="en-US" smtClean="0"/>
              <a:t>1</a:t>
            </a:fld>
            <a:endParaRPr lang="en-US" dirty="0"/>
          </a:p>
        </p:txBody>
      </p:sp>
      <p:sp>
        <p:nvSpPr>
          <p:cNvPr id="2" name="Date Placeholder 1"/>
          <p:cNvSpPr>
            <a:spLocks noGrp="1"/>
          </p:cNvSpPr>
          <p:nvPr>
            <p:ph type="dt" sz="half" idx="10"/>
          </p:nvPr>
        </p:nvSpPr>
        <p:spPr/>
        <p:txBody>
          <a:bodyPr/>
          <a:lstStyle/>
          <a:p>
            <a:r>
              <a:rPr lang="en-GB" dirty="0" smtClean="0"/>
              <a:t> </a:t>
            </a:r>
            <a:endParaRPr lang="en-US" dirty="0"/>
          </a:p>
        </p:txBody>
      </p:sp>
    </p:spTree>
    <p:extLst>
      <p:ext uri="{BB962C8B-B14F-4D97-AF65-F5344CB8AC3E}">
        <p14:creationId xmlns:p14="http://schemas.microsoft.com/office/powerpoint/2010/main" val="870435785"/>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lvl="0"/>
            <a:endParaRPr lang="en-GB" dirty="0" smtClean="0"/>
          </a:p>
          <a:p>
            <a:pPr marL="0" indent="0">
              <a:spcBef>
                <a:spcPts val="0"/>
              </a:spcBef>
              <a:buNone/>
            </a:pPr>
            <a:endParaRPr lang="en-GB" dirty="0" smtClean="0">
              <a:hlinkClick r:id="rId3" action="ppaction://hlinksldjump"/>
            </a:endParaRPr>
          </a:p>
          <a:p>
            <a:pPr marL="0" indent="0">
              <a:spcBef>
                <a:spcPts val="0"/>
              </a:spcBef>
              <a:buNone/>
            </a:pPr>
            <a:r>
              <a:rPr lang="en-GB" dirty="0" smtClean="0">
                <a:hlinkClick r:id="rId4" action="ppaction://hlinksldjump"/>
              </a:rPr>
              <a:t>Introduction</a:t>
            </a:r>
            <a:endParaRPr lang="en-GB" dirty="0"/>
          </a:p>
          <a:p>
            <a:pPr marL="0" indent="0">
              <a:spcBef>
                <a:spcPts val="0"/>
              </a:spcBef>
              <a:buNone/>
            </a:pPr>
            <a:r>
              <a:rPr lang="en-DE" dirty="0" smtClean="0">
                <a:hlinkClick r:id="rId5" action="ppaction://hlinksldjump"/>
              </a:rPr>
              <a:t>Basic concepts</a:t>
            </a:r>
            <a:endParaRPr lang="en-GB" dirty="0" smtClean="0"/>
          </a:p>
          <a:p>
            <a:pPr marL="0" indent="0">
              <a:spcBef>
                <a:spcPts val="0"/>
              </a:spcBef>
              <a:buNone/>
            </a:pPr>
            <a:r>
              <a:rPr lang="en-GB" dirty="0" smtClean="0">
                <a:hlinkClick r:id="rId6" action="ppaction://hlinksldjump"/>
              </a:rPr>
              <a:t>Matches</a:t>
            </a:r>
            <a:endParaRPr lang="en-GB" dirty="0"/>
          </a:p>
          <a:p>
            <a:pPr marL="0" indent="0">
              <a:spcBef>
                <a:spcPts val="0"/>
              </a:spcBef>
              <a:buNone/>
            </a:pPr>
            <a:r>
              <a:rPr lang="en-DE" dirty="0" smtClean="0">
                <a:hlinkClick r:id="rId3" action="ppaction://hlinksldjump"/>
              </a:rPr>
              <a:t>Greedy, lazy</a:t>
            </a:r>
            <a:endParaRPr lang="en-GB" dirty="0" smtClean="0"/>
          </a:p>
          <a:p>
            <a:pPr marL="0" indent="0">
              <a:spcBef>
                <a:spcPts val="0"/>
              </a:spcBef>
              <a:buNone/>
            </a:pPr>
            <a:r>
              <a:rPr lang="en-DE" dirty="0" smtClean="0">
                <a:hlinkClick r:id="rId7" action="ppaction://hlinksldjump"/>
              </a:rPr>
              <a:t>Replacement</a:t>
            </a:r>
            <a:endParaRPr lang="en-DE" dirty="0" smtClean="0"/>
          </a:p>
          <a:p>
            <a:pPr marL="0" indent="0">
              <a:spcBef>
                <a:spcPts val="0"/>
              </a:spcBef>
              <a:buNone/>
            </a:pPr>
            <a:r>
              <a:rPr lang="en-DE" dirty="0" smtClean="0">
                <a:hlinkClick r:id="rId8" action="ppaction://hlinksldjump"/>
              </a:rPr>
              <a:t>Backreference</a:t>
            </a:r>
            <a:endParaRPr lang="en-DE" dirty="0"/>
          </a:p>
          <a:p>
            <a:pPr marL="0" indent="0">
              <a:spcBef>
                <a:spcPts val="0"/>
              </a:spcBef>
              <a:buNone/>
            </a:pPr>
            <a:r>
              <a:rPr lang="en-GB" dirty="0" smtClean="0">
                <a:hlinkClick r:id="rId9" action="ppaction://hlinksldjump"/>
              </a:rPr>
              <a:t>References</a:t>
            </a:r>
            <a:endParaRPr lang="en-DE" dirty="0" smtClean="0"/>
          </a:p>
          <a:p>
            <a:pPr marL="0" indent="0">
              <a:spcBef>
                <a:spcPts val="0"/>
              </a:spcBef>
              <a:buNone/>
            </a:pPr>
            <a:r>
              <a:rPr lang="en-GB" dirty="0" smtClean="0">
                <a:hlinkClick r:id="rId10" action="ppaction://hlinksldjump"/>
              </a:rPr>
              <a:t>Teaser</a:t>
            </a:r>
            <a:endParaRPr lang="en-GB"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a:t>
            </a:fld>
            <a:endParaRPr lang="en-US" dirty="0"/>
          </a:p>
        </p:txBody>
      </p:sp>
      <p:sp>
        <p:nvSpPr>
          <p:cNvPr id="2" name="Title 1"/>
          <p:cNvSpPr>
            <a:spLocks noGrp="1"/>
          </p:cNvSpPr>
          <p:nvPr>
            <p:ph type="title" idx="4294967295"/>
          </p:nvPr>
        </p:nvSpPr>
        <p:spPr>
          <a:xfrm>
            <a:off x="838200" y="320675"/>
            <a:ext cx="10515600" cy="1325563"/>
          </a:xfrm>
        </p:spPr>
        <p:txBody>
          <a:bodyPr/>
          <a:lstStyle/>
          <a:p>
            <a:pPr algn="ctr"/>
            <a:r>
              <a:rPr lang="en-DE" b="1" dirty="0" smtClean="0"/>
              <a:t>Content</a:t>
            </a:r>
            <a:endParaRPr lang="en-US" b="1" dirty="0"/>
          </a:p>
        </p:txBody>
      </p:sp>
      <p:sp>
        <p:nvSpPr>
          <p:cNvPr id="6" name="Date Placeholder 5"/>
          <p:cNvSpPr>
            <a:spLocks noGrp="1"/>
          </p:cNvSpPr>
          <p:nvPr>
            <p:ph type="dt" sz="half" idx="10"/>
          </p:nvPr>
        </p:nvSpPr>
        <p:spPr/>
        <p:txBody>
          <a:bodyPr/>
          <a:lstStyle/>
          <a:p>
            <a:endParaRPr lang="en-US" dirty="0"/>
          </a:p>
        </p:txBody>
      </p:sp>
    </p:spTree>
    <p:extLst>
      <p:ext uri="{BB962C8B-B14F-4D97-AF65-F5344CB8AC3E}">
        <p14:creationId xmlns:p14="http://schemas.microsoft.com/office/powerpoint/2010/main" val="4281427873"/>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lvl="0"/>
            <a:endParaRPr lang="en-GB" dirty="0" smtClean="0"/>
          </a:p>
          <a:p>
            <a:pPr marL="0" indent="0">
              <a:buNone/>
            </a:pPr>
            <a:r>
              <a:rPr lang="en-GB" dirty="0"/>
              <a:t>This </a:t>
            </a:r>
            <a:r>
              <a:rPr lang="en-DE" dirty="0" smtClean="0"/>
              <a:t>tutorial </a:t>
            </a:r>
            <a:r>
              <a:rPr lang="en-GB" dirty="0" smtClean="0"/>
              <a:t>provides a</a:t>
            </a:r>
            <a:r>
              <a:rPr lang="en-DE" dirty="0" smtClean="0"/>
              <a:t>n</a:t>
            </a:r>
            <a:r>
              <a:rPr lang="en-GB" dirty="0" smtClean="0"/>
              <a:t> “</a:t>
            </a:r>
            <a:r>
              <a:rPr lang="en-DE" dirty="0" smtClean="0"/>
              <a:t>introduction</a:t>
            </a:r>
            <a:r>
              <a:rPr lang="en-GB" dirty="0" smtClean="0"/>
              <a:t>” </a:t>
            </a:r>
            <a:r>
              <a:rPr lang="en-DE" dirty="0" smtClean="0"/>
              <a:t>to </a:t>
            </a:r>
            <a:r>
              <a:rPr lang="en-GB" dirty="0" smtClean="0"/>
              <a:t>regular </a:t>
            </a:r>
            <a:r>
              <a:rPr lang="en-GB" dirty="0"/>
              <a:t>expressions (regexes</a:t>
            </a:r>
            <a:r>
              <a:rPr lang="en-GB" dirty="0" smtClean="0"/>
              <a:t>)</a:t>
            </a:r>
            <a:r>
              <a:rPr lang="en-DE" dirty="0" smtClean="0"/>
              <a:t>. </a:t>
            </a:r>
          </a:p>
          <a:p>
            <a:pPr marL="0" indent="0">
              <a:buNone/>
            </a:pPr>
            <a:r>
              <a:rPr lang="en-DE" dirty="0" smtClean="0"/>
              <a:t>Only basic concepts are discussed</a:t>
            </a:r>
            <a:r>
              <a:rPr lang="en-GB" dirty="0" smtClean="0"/>
              <a:t>.</a:t>
            </a:r>
            <a:endParaRPr lang="en-DE" dirty="0" smtClean="0"/>
          </a:p>
          <a:p>
            <a:pPr marL="0" indent="0">
              <a:buNone/>
            </a:pPr>
            <a:r>
              <a:rPr lang="en-DE" dirty="0" smtClean="0"/>
              <a:t>Although there are </a:t>
            </a:r>
            <a:r>
              <a:rPr lang="en-GB" dirty="0"/>
              <a:t>many implementations of regexes, so-called </a:t>
            </a:r>
            <a:r>
              <a:rPr lang="en-GB" dirty="0" smtClean="0"/>
              <a:t>flavours</a:t>
            </a:r>
            <a:r>
              <a:rPr lang="en-DE" dirty="0" smtClean="0"/>
              <a:t>, most </a:t>
            </a:r>
            <a:r>
              <a:rPr lang="en-GB" dirty="0" smtClean="0"/>
              <a:t>differences </a:t>
            </a:r>
            <a:r>
              <a:rPr lang="en-GB" dirty="0"/>
              <a:t>in the “flavours” affect </a:t>
            </a:r>
            <a:r>
              <a:rPr lang="en-DE" dirty="0" smtClean="0"/>
              <a:t>only </a:t>
            </a:r>
            <a:r>
              <a:rPr lang="en-GB" dirty="0" smtClean="0"/>
              <a:t>more </a:t>
            </a:r>
            <a:r>
              <a:rPr lang="en-GB" dirty="0"/>
              <a:t>advanced </a:t>
            </a:r>
            <a:r>
              <a:rPr lang="en-DE" dirty="0" smtClean="0"/>
              <a:t>concept</a:t>
            </a:r>
            <a:r>
              <a:rPr lang="en-GB" dirty="0" smtClean="0"/>
              <a:t>s. </a:t>
            </a:r>
            <a:r>
              <a:rPr lang="en-GB" dirty="0"/>
              <a:t>This </a:t>
            </a:r>
            <a:r>
              <a:rPr lang="en-DE" dirty="0"/>
              <a:t>tutorial </a:t>
            </a:r>
            <a:r>
              <a:rPr lang="en-GB" dirty="0" smtClean="0"/>
              <a:t>discusses </a:t>
            </a:r>
            <a:r>
              <a:rPr lang="en-GB" dirty="0"/>
              <a:t>the Microsoft .NET </a:t>
            </a:r>
            <a:r>
              <a:rPr lang="en-GB" dirty="0" smtClean="0"/>
              <a:t>flavour</a:t>
            </a:r>
            <a:r>
              <a:rPr lang="en-DE" dirty="0" smtClean="0"/>
              <a:t>.</a:t>
            </a:r>
            <a:endParaRPr lang="en-DE" dirty="0"/>
          </a:p>
          <a:p>
            <a:pPr marL="0" indent="0">
              <a:buNone/>
            </a:pPr>
            <a:endParaRPr lang="en-US" dirty="0"/>
          </a:p>
          <a:p>
            <a:endParaRPr lang="en-GB" dirty="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3</a:t>
            </a:fld>
            <a:endParaRPr lang="en-US" dirty="0"/>
          </a:p>
        </p:txBody>
      </p:sp>
      <p:sp>
        <p:nvSpPr>
          <p:cNvPr id="2" name="Title 1"/>
          <p:cNvSpPr>
            <a:spLocks noGrp="1"/>
          </p:cNvSpPr>
          <p:nvPr>
            <p:ph type="title" idx="4294967295"/>
          </p:nvPr>
        </p:nvSpPr>
        <p:spPr>
          <a:xfrm>
            <a:off x="838200" y="320675"/>
            <a:ext cx="10515600" cy="1325563"/>
          </a:xfrm>
        </p:spPr>
        <p:txBody>
          <a:bodyPr/>
          <a:lstStyle/>
          <a:p>
            <a:pPr algn="ctr"/>
            <a:r>
              <a:rPr lang="en-DE" b="1" dirty="0" smtClean="0"/>
              <a:t>Foreward</a:t>
            </a:r>
            <a:endParaRPr lang="en-US" b="1" dirty="0"/>
          </a:p>
        </p:txBody>
      </p:sp>
      <p:sp>
        <p:nvSpPr>
          <p:cNvPr id="6" name="Date Placeholder 5"/>
          <p:cNvSpPr>
            <a:spLocks noGrp="1"/>
          </p:cNvSpPr>
          <p:nvPr>
            <p:ph type="dt" sz="half" idx="10"/>
          </p:nvPr>
        </p:nvSpPr>
        <p:spPr/>
        <p:txBody>
          <a:bodyPr/>
          <a:lstStyle/>
          <a:p>
            <a:r>
              <a:rPr lang="en-US" dirty="0" smtClean="0"/>
              <a:t>Introduction</a:t>
            </a:r>
            <a:endParaRPr lang="en-US" dirty="0"/>
          </a:p>
        </p:txBody>
      </p:sp>
    </p:spTree>
    <p:extLst>
      <p:ext uri="{BB962C8B-B14F-4D97-AF65-F5344CB8AC3E}">
        <p14:creationId xmlns:p14="http://schemas.microsoft.com/office/powerpoint/2010/main" val="357022709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lnSpcReduction="10000"/>
          </a:bodyPr>
          <a:lstStyle/>
          <a:p>
            <a:pPr lvl="0"/>
            <a:endParaRPr lang="en-GB" dirty="0" smtClean="0"/>
          </a:p>
          <a:p>
            <a:pPr marL="0" indent="0">
              <a:buNone/>
            </a:pPr>
            <a:r>
              <a:rPr lang="en-GB" dirty="0" smtClean="0"/>
              <a:t>Regexes have the reputation of being difficult to learn. While complex regexes can be incomprehensive, much powerful functionality can be achieved even </a:t>
            </a:r>
            <a:r>
              <a:rPr lang="en-GB" dirty="0"/>
              <a:t>with </a:t>
            </a:r>
            <a:r>
              <a:rPr lang="en-GB" dirty="0" smtClean="0"/>
              <a:t>simple regexes.</a:t>
            </a:r>
          </a:p>
          <a:p>
            <a:pPr marL="0" indent="0">
              <a:buNone/>
            </a:pPr>
            <a:r>
              <a:rPr lang="en-GB" dirty="0" smtClean="0"/>
              <a:t>Regexes are essentially rules for pattern matching (=match algebra). They allow the definition of “intelligent” and more flexible searches, such as “fuzzy” matches.</a:t>
            </a:r>
          </a:p>
          <a:p>
            <a:pPr marL="0" indent="0">
              <a:buNone/>
            </a:pPr>
            <a:r>
              <a:rPr lang="en-GB" dirty="0" smtClean="0"/>
              <a:t>Simple regexes can simplify searches possible with Find.</a:t>
            </a:r>
          </a:p>
          <a:p>
            <a:pPr marL="0" indent="0">
              <a:buNone/>
            </a:pPr>
            <a:r>
              <a:rPr lang="en-GB" dirty="0" smtClean="0"/>
              <a:t>Find/Replace allow a search with match </a:t>
            </a:r>
            <a:r>
              <a:rPr lang="en-DE" dirty="0" smtClean="0"/>
              <a:t>to </a:t>
            </a:r>
            <a:r>
              <a:rPr lang="en-GB" dirty="0" smtClean="0"/>
              <a:t>be passed to the Replace string.</a:t>
            </a:r>
          </a:p>
          <a:p>
            <a:endParaRPr lang="en-GB" dirty="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4</a:t>
            </a:fld>
            <a:endParaRPr lang="en-US" dirty="0"/>
          </a:p>
        </p:txBody>
      </p:sp>
      <p:sp>
        <p:nvSpPr>
          <p:cNvPr id="2" name="Title 1"/>
          <p:cNvSpPr>
            <a:spLocks noGrp="1"/>
          </p:cNvSpPr>
          <p:nvPr>
            <p:ph type="title" idx="4294967295"/>
          </p:nvPr>
        </p:nvSpPr>
        <p:spPr>
          <a:xfrm>
            <a:off x="838200" y="320675"/>
            <a:ext cx="10515600" cy="1325563"/>
          </a:xfrm>
        </p:spPr>
        <p:txBody>
          <a:bodyPr/>
          <a:lstStyle/>
          <a:p>
            <a:pPr algn="ctr"/>
            <a:r>
              <a:rPr lang="en-GB" b="1" dirty="0" smtClean="0"/>
              <a:t>Introduction</a:t>
            </a:r>
            <a:endParaRPr lang="en-US" b="1" dirty="0"/>
          </a:p>
        </p:txBody>
      </p:sp>
      <p:sp>
        <p:nvSpPr>
          <p:cNvPr id="6" name="Date Placeholder 5"/>
          <p:cNvSpPr>
            <a:spLocks noGrp="1"/>
          </p:cNvSpPr>
          <p:nvPr>
            <p:ph type="dt" sz="half" idx="10"/>
          </p:nvPr>
        </p:nvSpPr>
        <p:spPr/>
        <p:txBody>
          <a:bodyPr/>
          <a:lstStyle/>
          <a:p>
            <a:r>
              <a:rPr lang="en-US" dirty="0" smtClean="0"/>
              <a:t>Introduction</a:t>
            </a:r>
            <a:endParaRPr lang="en-US" dirty="0"/>
          </a:p>
        </p:txBody>
      </p:sp>
    </p:spTree>
    <p:extLst>
      <p:ext uri="{BB962C8B-B14F-4D97-AF65-F5344CB8AC3E}">
        <p14:creationId xmlns:p14="http://schemas.microsoft.com/office/powerpoint/2010/main" val="173293413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lnSpcReduction="10000"/>
          </a:bodyPr>
          <a:lstStyle/>
          <a:p>
            <a:pPr marL="0" lvl="0" indent="0">
              <a:buNone/>
            </a:pPr>
            <a:r>
              <a:rPr lang="en-GB" dirty="0" smtClean="0"/>
              <a:t>1. There is seldom just one regex to solve a particular task</a:t>
            </a:r>
          </a:p>
          <a:p>
            <a:pPr marL="0" lvl="0" indent="0">
              <a:buNone/>
            </a:pPr>
            <a:r>
              <a:rPr lang="en-GB" dirty="0" smtClean="0"/>
              <a:t>2. Regexes cannot solve all tasks</a:t>
            </a:r>
          </a:p>
          <a:p>
            <a:pPr marL="0" lvl="0" indent="0">
              <a:buNone/>
            </a:pPr>
            <a:r>
              <a:rPr lang="en-GB" dirty="0" smtClean="0"/>
              <a:t>3. It may not be practicable (or even possible) to code a 100%-rigorous regex; a “good” solution often suffices: “</a:t>
            </a:r>
            <a:r>
              <a:rPr lang="en-GB" i="1" dirty="0" smtClean="0"/>
              <a:t>economy of accuracy</a:t>
            </a:r>
            <a:r>
              <a:rPr lang="en-GB" dirty="0" smtClean="0"/>
              <a:t>”</a:t>
            </a:r>
          </a:p>
          <a:p>
            <a:pPr marL="0" lvl="0" indent="0">
              <a:buNone/>
            </a:pPr>
            <a:r>
              <a:rPr lang="en-GB" dirty="0" smtClean="0"/>
              <a:t>4. When replacements are made, a regex-pair </a:t>
            </a:r>
            <a:r>
              <a:rPr lang="en-DE" dirty="0" smtClean="0"/>
              <a:t>or –triplet </a:t>
            </a:r>
            <a:r>
              <a:rPr lang="en-GB" dirty="0" smtClean="0"/>
              <a:t>is sometimes necessary (the second </a:t>
            </a:r>
            <a:r>
              <a:rPr lang="en-DE" dirty="0" smtClean="0"/>
              <a:t>and third </a:t>
            </a:r>
            <a:r>
              <a:rPr lang="en-GB" dirty="0" smtClean="0"/>
              <a:t>regex</a:t>
            </a:r>
            <a:r>
              <a:rPr lang="en-DE" dirty="0" smtClean="0"/>
              <a:t>es</a:t>
            </a:r>
            <a:r>
              <a:rPr lang="en-GB" dirty="0" smtClean="0"/>
              <a:t> do a “clean up”) </a:t>
            </a:r>
            <a:r>
              <a:rPr lang="en-DE" dirty="0" smtClean="0"/>
              <a:t>–</a:t>
            </a:r>
            <a:r>
              <a:rPr lang="en-GB" dirty="0" smtClean="0"/>
              <a:t> this is because the Replace syntax is rather </a:t>
            </a:r>
            <a:r>
              <a:rPr lang="en-DE" dirty="0" smtClean="0"/>
              <a:t>in</a:t>
            </a:r>
            <a:r>
              <a:rPr lang="en-GB" dirty="0" smtClean="0"/>
              <a:t>flexible</a:t>
            </a:r>
          </a:p>
          <a:p>
            <a:pPr marL="514350" lvl="0" indent="-514350">
              <a:buFont typeface="+mj-lt"/>
              <a:buAutoNum type="arabicPeriod"/>
            </a:pPr>
            <a:endParaRPr lang="en-GB" dirty="0"/>
          </a:p>
          <a:p>
            <a:pPr marL="0" lvl="0" indent="0">
              <a:buNone/>
            </a:pPr>
            <a:r>
              <a:rPr lang="en-GB" dirty="0" smtClean="0"/>
              <a:t>Tip: “Successively refine” more complex tasks</a:t>
            </a:r>
          </a:p>
          <a:p>
            <a:pPr marL="0" lvl="0" indent="0">
              <a:buNone/>
            </a:pPr>
            <a:r>
              <a:rPr lang="en-GB" dirty="0" smtClean="0"/>
              <a:t>	</a:t>
            </a:r>
            <a:r>
              <a:rPr lang="en-DE" dirty="0" smtClean="0"/>
              <a:t>→</a:t>
            </a:r>
            <a:r>
              <a:rPr lang="en-GB" dirty="0" smtClean="0"/>
              <a:t> start simple </a:t>
            </a:r>
          </a:p>
          <a:p>
            <a:endParaRPr lang="en-GB" dirty="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5</a:t>
            </a:fld>
            <a:endParaRPr lang="en-US" dirty="0"/>
          </a:p>
        </p:txBody>
      </p:sp>
      <p:sp>
        <p:nvSpPr>
          <p:cNvPr id="2" name="Title 1"/>
          <p:cNvSpPr>
            <a:spLocks noGrp="1"/>
          </p:cNvSpPr>
          <p:nvPr>
            <p:ph type="title" idx="4294967295"/>
          </p:nvPr>
        </p:nvSpPr>
        <p:spPr>
          <a:xfrm>
            <a:off x="838200" y="320675"/>
            <a:ext cx="10515600" cy="1325563"/>
          </a:xfrm>
        </p:spPr>
        <p:txBody>
          <a:bodyPr/>
          <a:lstStyle/>
          <a:p>
            <a:pPr algn="ctr"/>
            <a:r>
              <a:rPr lang="en-GB" dirty="0" smtClean="0">
                <a:latin typeface="+mn-lt"/>
              </a:rPr>
              <a:t>Introduction</a:t>
            </a:r>
            <a:r>
              <a:rPr lang="en-GB" b="1" dirty="0" smtClean="0">
                <a:latin typeface="+mn-lt"/>
              </a:rPr>
              <a:t/>
            </a:r>
            <a:br>
              <a:rPr lang="en-GB" b="1" dirty="0" smtClean="0">
                <a:latin typeface="+mn-lt"/>
              </a:rPr>
            </a:br>
            <a:r>
              <a:rPr lang="en-GB" sz="3200" dirty="0">
                <a:latin typeface="+mn-lt"/>
              </a:rPr>
              <a:t>Important notes</a:t>
            </a:r>
            <a:endParaRPr lang="en-US" sz="3200" dirty="0">
              <a:latin typeface="+mn-lt"/>
            </a:endParaRPr>
          </a:p>
        </p:txBody>
      </p:sp>
      <p:sp>
        <p:nvSpPr>
          <p:cNvPr id="6" name="Date Placeholder 5"/>
          <p:cNvSpPr>
            <a:spLocks noGrp="1"/>
          </p:cNvSpPr>
          <p:nvPr>
            <p:ph type="dt" sz="half" idx="10"/>
          </p:nvPr>
        </p:nvSpPr>
        <p:spPr/>
        <p:txBody>
          <a:bodyPr/>
          <a:lstStyle/>
          <a:p>
            <a:r>
              <a:rPr lang="en-US" dirty="0" smtClean="0"/>
              <a:t>Introduction</a:t>
            </a:r>
            <a:endParaRPr lang="en-US" dirty="0"/>
          </a:p>
        </p:txBody>
      </p:sp>
    </p:spTree>
    <p:extLst>
      <p:ext uri="{BB962C8B-B14F-4D97-AF65-F5344CB8AC3E}">
        <p14:creationId xmlns:p14="http://schemas.microsoft.com/office/powerpoint/2010/main" val="611848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GB" dirty="0" smtClean="0"/>
              <a:t>The </a:t>
            </a:r>
            <a:r>
              <a:rPr lang="en-GB" dirty="0"/>
              <a:t>first acquaintance with regexes is normally </a:t>
            </a:r>
            <a:r>
              <a:rPr lang="en-DE" dirty="0" smtClean="0"/>
              <a:t>with </a:t>
            </a:r>
            <a:r>
              <a:rPr lang="en-GB" dirty="0" smtClean="0"/>
              <a:t>“Find/Replace”, </a:t>
            </a:r>
            <a:r>
              <a:rPr lang="en-GB" dirty="0"/>
              <a:t>although </a:t>
            </a:r>
            <a:r>
              <a:rPr lang="en-DE" dirty="0" smtClean="0"/>
              <a:t>many “applications” allow </a:t>
            </a:r>
            <a:r>
              <a:rPr lang="en-GB" dirty="0" smtClean="0"/>
              <a:t>regexes to </a:t>
            </a:r>
            <a:r>
              <a:rPr lang="en-DE" dirty="0" smtClean="0"/>
              <a:t>be </a:t>
            </a:r>
            <a:r>
              <a:rPr lang="en-GB" dirty="0" smtClean="0"/>
              <a:t>“</a:t>
            </a:r>
            <a:r>
              <a:rPr lang="en-DE" dirty="0" smtClean="0"/>
              <a:t>embedded</a:t>
            </a:r>
            <a:r>
              <a:rPr lang="en-GB" dirty="0" smtClean="0"/>
              <a:t>”</a:t>
            </a:r>
            <a:r>
              <a:rPr lang="en-DE" dirty="0" smtClean="0"/>
              <a:t> to provide additional funcationality</a:t>
            </a:r>
            <a:r>
              <a:rPr lang="en-GB" dirty="0" smtClean="0"/>
              <a:t>. </a:t>
            </a:r>
          </a:p>
          <a:p>
            <a:pPr marL="0" indent="0">
              <a:buNone/>
            </a:pPr>
            <a:r>
              <a:rPr lang="en-GB" dirty="0" smtClean="0"/>
              <a:t>Like </a:t>
            </a:r>
            <a:r>
              <a:rPr lang="en-GB" dirty="0"/>
              <a:t>all programming languages, unless regexes are very simple, they should be tested with an external tool (such as </a:t>
            </a:r>
            <a:r>
              <a:rPr lang="en-GB" i="1" dirty="0"/>
              <a:t>Regex </a:t>
            </a:r>
            <a:r>
              <a:rPr lang="en-GB" i="1" dirty="0" smtClean="0"/>
              <a:t>Hero</a:t>
            </a:r>
            <a:r>
              <a:rPr lang="en-DE" dirty="0" smtClean="0"/>
              <a:t> (free)</a:t>
            </a:r>
            <a:r>
              <a:rPr lang="en-GB" dirty="0" smtClean="0"/>
              <a:t>, </a:t>
            </a:r>
            <a:r>
              <a:rPr lang="en-GB" i="1" dirty="0" smtClean="0"/>
              <a:t>RegexBuddy</a:t>
            </a:r>
            <a:r>
              <a:rPr lang="en-DE" dirty="0"/>
              <a:t> </a:t>
            </a:r>
            <a:r>
              <a:rPr lang="en-DE" dirty="0" smtClean="0"/>
              <a:t>(licensed)</a:t>
            </a:r>
            <a:r>
              <a:rPr lang="en-GB" dirty="0" smtClean="0"/>
              <a:t>) </a:t>
            </a:r>
            <a:r>
              <a:rPr lang="en-GB" dirty="0"/>
              <a:t>before being deployed. </a:t>
            </a:r>
            <a:endParaRPr lang="en-GB" dirty="0" smtClean="0"/>
          </a:p>
          <a:p>
            <a:pPr marL="0" indent="0">
              <a:buNone/>
            </a:pPr>
            <a:r>
              <a:rPr lang="en-GB" dirty="0" smtClean="0"/>
              <a:t>Testing is especially important when Replacements are made, incorrect replacements will need to be “undone”.</a:t>
            </a:r>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6</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GB" dirty="0" smtClean="0">
                <a:latin typeface="+mn-lt"/>
              </a:rPr>
              <a:t>Introduction</a:t>
            </a:r>
            <a:br>
              <a:rPr lang="en-GB" dirty="0" smtClean="0">
                <a:latin typeface="+mn-lt"/>
              </a:rPr>
            </a:br>
            <a:r>
              <a:rPr lang="en-GB" sz="3200" dirty="0">
                <a:latin typeface="+mn-lt"/>
              </a:rPr>
              <a:t>Basic invocation</a:t>
            </a:r>
            <a:endParaRPr lang="en-US" sz="3200" dirty="0">
              <a:latin typeface="+mn-lt"/>
            </a:endParaRPr>
          </a:p>
        </p:txBody>
      </p:sp>
      <p:sp>
        <p:nvSpPr>
          <p:cNvPr id="7" name="Date Placeholder 6"/>
          <p:cNvSpPr>
            <a:spLocks noGrp="1"/>
          </p:cNvSpPr>
          <p:nvPr>
            <p:ph type="dt" sz="half" idx="10"/>
          </p:nvPr>
        </p:nvSpPr>
        <p:spPr/>
        <p:txBody>
          <a:bodyPr/>
          <a:lstStyle/>
          <a:p>
            <a:r>
              <a:rPr lang="en-US" dirty="0" smtClean="0"/>
              <a:t>Introduction</a:t>
            </a:r>
            <a:endParaRPr lang="en-US" dirty="0"/>
          </a:p>
        </p:txBody>
      </p:sp>
    </p:spTree>
    <p:extLst>
      <p:ext uri="{BB962C8B-B14F-4D97-AF65-F5344CB8AC3E}">
        <p14:creationId xmlns:p14="http://schemas.microsoft.com/office/powerpoint/2010/main" val="6261464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lnSpcReduction="10000"/>
          </a:bodyPr>
          <a:lstStyle/>
          <a:p>
            <a:pPr marL="0" lvl="0" indent="0">
              <a:buNone/>
            </a:pPr>
            <a:r>
              <a:rPr lang="en-GB" dirty="0" smtClean="0"/>
              <a:t>The </a:t>
            </a:r>
            <a:r>
              <a:rPr lang="en-DE" dirty="0" smtClean="0"/>
              <a:t>following slide shows the start screen for </a:t>
            </a:r>
            <a:r>
              <a:rPr lang="en-GB" i="1" dirty="0"/>
              <a:t>Regex Hero</a:t>
            </a:r>
            <a:r>
              <a:rPr lang="en-DE" dirty="0" smtClean="0"/>
              <a:t>. There are many other </a:t>
            </a:r>
            <a:r>
              <a:rPr lang="en-DE" dirty="0"/>
              <a:t>good test tools </a:t>
            </a:r>
            <a:r>
              <a:rPr lang="en-DE" dirty="0" smtClean="0"/>
              <a:t>in addition to the two previously mentioned</a:t>
            </a:r>
            <a:r>
              <a:rPr lang="en-GB" dirty="0" smtClean="0"/>
              <a:t>.</a:t>
            </a:r>
            <a:r>
              <a:rPr lang="en-DE" dirty="0" smtClean="0"/>
              <a:t> </a:t>
            </a:r>
            <a:r>
              <a:rPr lang="en-GB" dirty="0" smtClean="0"/>
              <a:t> </a:t>
            </a:r>
          </a:p>
          <a:p>
            <a:pPr marL="0" indent="0">
              <a:lnSpc>
                <a:spcPct val="100000"/>
              </a:lnSpc>
              <a:spcBef>
                <a:spcPts val="600"/>
              </a:spcBef>
              <a:buNone/>
            </a:pPr>
            <a:r>
              <a:rPr lang="en-GB" i="1" dirty="0" smtClean="0"/>
              <a:t>Regex Hero</a:t>
            </a:r>
            <a:r>
              <a:rPr lang="en-DE" dirty="0" smtClean="0"/>
              <a:t> has the advantage of being free and has an intuitive user interface. </a:t>
            </a:r>
          </a:p>
          <a:p>
            <a:pPr marL="0" indent="0">
              <a:lnSpc>
                <a:spcPct val="100000"/>
              </a:lnSpc>
              <a:spcBef>
                <a:spcPts val="0"/>
              </a:spcBef>
              <a:buNone/>
            </a:pPr>
            <a:r>
              <a:rPr lang="en-DE" i="1" u="sng" dirty="0">
                <a:solidFill>
                  <a:srgbClr val="0070C0"/>
                </a:solidFill>
              </a:rPr>
              <a:t>h</a:t>
            </a:r>
            <a:r>
              <a:rPr lang="en-US" i="1" u="sng" dirty="0">
                <a:solidFill>
                  <a:srgbClr val="0070C0"/>
                </a:solidFill>
              </a:rPr>
              <a:t>ttp</a:t>
            </a:r>
            <a:r>
              <a:rPr lang="en-US" i="1" u="sng" dirty="0" smtClean="0">
                <a:solidFill>
                  <a:srgbClr val="0070C0"/>
                </a:solidFill>
              </a:rPr>
              <a:t>://</a:t>
            </a:r>
            <a:r>
              <a:rPr lang="en-DE" i="1" u="sng" dirty="0" smtClean="0">
                <a:solidFill>
                  <a:srgbClr val="0070C0"/>
                </a:solidFill>
              </a:rPr>
              <a:t>re</a:t>
            </a:r>
            <a:r>
              <a:rPr lang="en-US" i="1" u="sng" dirty="0" smtClean="0">
                <a:solidFill>
                  <a:srgbClr val="0070C0"/>
                </a:solidFill>
              </a:rPr>
              <a:t>gexhero.net</a:t>
            </a:r>
            <a:endParaRPr lang="en-DE" i="1" u="sng" dirty="0">
              <a:solidFill>
                <a:srgbClr val="0070C0"/>
              </a:solidFill>
            </a:endParaRPr>
          </a:p>
          <a:p>
            <a:pPr marL="0" indent="0">
              <a:lnSpc>
                <a:spcPct val="100000"/>
              </a:lnSpc>
              <a:spcBef>
                <a:spcPts val="600"/>
              </a:spcBef>
              <a:buNone/>
            </a:pPr>
            <a:r>
              <a:rPr lang="en-GB" i="1" dirty="0" smtClean="0"/>
              <a:t>RegexBuddy</a:t>
            </a:r>
            <a:r>
              <a:rPr lang="en-DE" dirty="0" smtClean="0"/>
              <a:t> (licensed) is a very </a:t>
            </a:r>
            <a:r>
              <a:rPr lang="en-DE" dirty="0"/>
              <a:t>comprehensive test </a:t>
            </a:r>
            <a:r>
              <a:rPr lang="en-DE" dirty="0" smtClean="0"/>
              <a:t>tool that supports all popular regex flavours and provides excellent analytic tools, although its</a:t>
            </a:r>
            <a:r>
              <a:rPr lang="en-DE" dirty="0"/>
              <a:t> user interface</a:t>
            </a:r>
            <a:r>
              <a:rPr lang="en-DE" dirty="0" smtClean="0"/>
              <a:t> is less intuitive</a:t>
            </a:r>
            <a:r>
              <a:rPr lang="en-GB" dirty="0" smtClean="0"/>
              <a:t>. </a:t>
            </a:r>
            <a:r>
              <a:rPr lang="en-DE" dirty="0" smtClean="0"/>
              <a:t/>
            </a:r>
            <a:br>
              <a:rPr lang="en-DE" dirty="0" smtClean="0"/>
            </a:br>
            <a:r>
              <a:rPr lang="en-GB" i="1" dirty="0">
                <a:hlinkClick r:id="rId3"/>
              </a:rPr>
              <a:t>https://www.regexbuddy.com</a:t>
            </a:r>
            <a:endParaRPr lang="en-US" dirty="0"/>
          </a:p>
          <a:p>
            <a:pPr marL="0" indent="0">
              <a:buNone/>
            </a:pPr>
            <a:endParaRPr lang="en-GB"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7</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GB" dirty="0" smtClean="0">
                <a:latin typeface="+mn-lt"/>
              </a:rPr>
              <a:t>Introduction</a:t>
            </a:r>
            <a:br>
              <a:rPr lang="en-GB" dirty="0" smtClean="0">
                <a:latin typeface="+mn-lt"/>
              </a:rPr>
            </a:br>
            <a:r>
              <a:rPr lang="en-DE" sz="3200" dirty="0" smtClean="0">
                <a:latin typeface="+mn-lt"/>
              </a:rPr>
              <a:t>Test tools</a:t>
            </a:r>
            <a:endParaRPr lang="en-US" sz="3200" dirty="0">
              <a:latin typeface="+mn-lt"/>
            </a:endParaRPr>
          </a:p>
        </p:txBody>
      </p:sp>
      <p:sp>
        <p:nvSpPr>
          <p:cNvPr id="7" name="Date Placeholder 6"/>
          <p:cNvSpPr>
            <a:spLocks noGrp="1"/>
          </p:cNvSpPr>
          <p:nvPr>
            <p:ph type="dt" sz="half" idx="10"/>
          </p:nvPr>
        </p:nvSpPr>
        <p:spPr/>
        <p:txBody>
          <a:bodyPr/>
          <a:lstStyle/>
          <a:p>
            <a:r>
              <a:rPr lang="en-US" dirty="0" smtClean="0"/>
              <a:t>Introduction</a:t>
            </a:r>
            <a:endParaRPr lang="en-US" dirty="0"/>
          </a:p>
        </p:txBody>
      </p:sp>
    </p:spTree>
    <p:extLst>
      <p:ext uri="{BB962C8B-B14F-4D97-AF65-F5344CB8AC3E}">
        <p14:creationId xmlns:p14="http://schemas.microsoft.com/office/powerpoint/2010/main" val="17351301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Content Placeholder 5"/>
          <p:cNvPicPr>
            <a:picLocks noGrp="1" noChangeAspect="1"/>
          </p:cNvPicPr>
          <p:nvPr>
            <p:ph idx="1"/>
          </p:nvPr>
        </p:nvPicPr>
        <p:blipFill>
          <a:blip r:embed="rId3"/>
          <a:stretch>
            <a:fillRect/>
          </a:stretch>
        </p:blipFill>
        <p:spPr>
          <a:xfrm>
            <a:off x="3195108" y="1825625"/>
            <a:ext cx="5801784" cy="4351338"/>
          </a:xfrm>
          <a:prstGeom prst="rect">
            <a:avLst/>
          </a:prstGeom>
        </p:spPr>
      </p:pic>
      <p:sp>
        <p:nvSpPr>
          <p:cNvPr id="4" name="Footer Placeholder 3"/>
          <p:cNvSpPr>
            <a:spLocks noGrp="1"/>
          </p:cNvSpPr>
          <p:nvPr>
            <p:ph type="ftr" sz="quarter" idx="11"/>
          </p:nvPr>
        </p:nvSpPr>
        <p:spPr/>
        <p:txBody>
          <a:bodyPr/>
          <a:lstStyle/>
          <a:p>
            <a:r>
              <a:rPr lang="en-US" dirty="0"/>
              <a:t>Regex </a:t>
            </a:r>
            <a:r>
              <a:rPr lang="en-US" dirty="0" smtClean="0"/>
              <a:t>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8</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GB" dirty="0" smtClean="0">
                <a:latin typeface="+mn-lt"/>
              </a:rPr>
              <a:t>Introduction</a:t>
            </a:r>
            <a:br>
              <a:rPr lang="en-GB" dirty="0" smtClean="0">
                <a:latin typeface="+mn-lt"/>
              </a:rPr>
            </a:br>
            <a:r>
              <a:rPr lang="en-GB" sz="3200" i="1" dirty="0" smtClean="0">
                <a:latin typeface="+mn-lt"/>
              </a:rPr>
              <a:t>Regex Hero</a:t>
            </a:r>
            <a:r>
              <a:rPr lang="en-GB" sz="3200" dirty="0" smtClean="0">
                <a:latin typeface="+mn-lt"/>
              </a:rPr>
              <a:t> invocation with marking</a:t>
            </a:r>
            <a:endParaRPr lang="en-US" sz="3200" dirty="0">
              <a:latin typeface="+mn-lt"/>
            </a:endParaRPr>
          </a:p>
        </p:txBody>
      </p:sp>
      <p:sp>
        <p:nvSpPr>
          <p:cNvPr id="7" name="Date Placeholder 6"/>
          <p:cNvSpPr>
            <a:spLocks noGrp="1"/>
          </p:cNvSpPr>
          <p:nvPr>
            <p:ph type="dt" sz="half" idx="10"/>
          </p:nvPr>
        </p:nvSpPr>
        <p:spPr/>
        <p:txBody>
          <a:bodyPr/>
          <a:lstStyle/>
          <a:p>
            <a:r>
              <a:rPr lang="en-US" dirty="0" smtClean="0"/>
              <a:t>Introduction</a:t>
            </a:r>
            <a:endParaRPr lang="en-US" dirty="0"/>
          </a:p>
        </p:txBody>
      </p:sp>
    </p:spTree>
    <p:extLst>
      <p:ext uri="{BB962C8B-B14F-4D97-AF65-F5344CB8AC3E}">
        <p14:creationId xmlns:p14="http://schemas.microsoft.com/office/powerpoint/2010/main" val="1343421095"/>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r>
              <a:rPr lang="en-GB" dirty="0" smtClean="0"/>
              <a:t>Most </a:t>
            </a:r>
            <a:r>
              <a:rPr lang="en-GB" dirty="0"/>
              <a:t>test tools mark the selection. This makes it easier to determine how the regex acts, and so allow it to be modified </a:t>
            </a:r>
            <a:r>
              <a:rPr lang="en-DE" dirty="0" smtClean="0"/>
              <a:t>so that it behaves </a:t>
            </a:r>
            <a:r>
              <a:rPr lang="en-GB" dirty="0" smtClean="0"/>
              <a:t>appropriately</a:t>
            </a:r>
            <a:r>
              <a:rPr lang="en-GB" dirty="0"/>
              <a:t>.</a:t>
            </a:r>
          </a:p>
          <a:p>
            <a:r>
              <a:rPr lang="en-GB" dirty="0"/>
              <a:t>Test tools give better diagnostics compared with those provided in Editors</a:t>
            </a:r>
            <a:r>
              <a:rPr lang="en-GB" dirty="0" smtClean="0"/>
              <a:t>.</a:t>
            </a:r>
            <a:r>
              <a:rPr lang="en-DE" dirty="0" smtClean="0"/>
              <a:t> Most </a:t>
            </a:r>
            <a:r>
              <a:rPr lang="en-GB" dirty="0" smtClean="0"/>
              <a:t>test </a:t>
            </a:r>
            <a:r>
              <a:rPr lang="en-GB" dirty="0"/>
              <a:t>tools </a:t>
            </a:r>
            <a:r>
              <a:rPr lang="en-DE" dirty="0" smtClean="0"/>
              <a:t>also provide analytic capabilities (</a:t>
            </a:r>
            <a:r>
              <a:rPr lang="en-DE" i="1" dirty="0" smtClean="0"/>
              <a:t>RegexBuddy</a:t>
            </a:r>
            <a:r>
              <a:rPr lang="en-DE" dirty="0" smtClean="0"/>
              <a:t> is particularly good in this respect, and also with other powerful functionality) and benchmarking (to optimise performance).</a:t>
            </a:r>
          </a:p>
          <a:p>
            <a:r>
              <a:rPr lang="en-DE" dirty="0" smtClean="0"/>
              <a:t>False positives should be minimised</a:t>
            </a:r>
            <a:r>
              <a:rPr lang="en-DE" dirty="0"/>
              <a:t>. False </a:t>
            </a:r>
            <a:r>
              <a:rPr lang="en-DE" dirty="0" smtClean="0"/>
              <a:t>negatives are acceptable only under exceptional circumstances. Test cases should reflect these two situations.</a:t>
            </a:r>
            <a:endParaRPr lang="en-GB"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9</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GB" dirty="0" smtClean="0">
                <a:latin typeface="+mn-lt"/>
              </a:rPr>
              <a:t>Introduction</a:t>
            </a:r>
            <a:br>
              <a:rPr lang="en-GB" dirty="0" smtClean="0">
                <a:latin typeface="+mn-lt"/>
              </a:rPr>
            </a:br>
            <a:r>
              <a:rPr lang="en-GB" sz="3200" dirty="0" smtClean="0">
                <a:latin typeface="+mn-lt"/>
              </a:rPr>
              <a:t>Test tools</a:t>
            </a:r>
            <a:endParaRPr lang="en-US" sz="3200" dirty="0">
              <a:latin typeface="+mn-lt"/>
            </a:endParaRPr>
          </a:p>
        </p:txBody>
      </p:sp>
      <p:sp>
        <p:nvSpPr>
          <p:cNvPr id="7" name="Date Placeholder 6"/>
          <p:cNvSpPr>
            <a:spLocks noGrp="1"/>
          </p:cNvSpPr>
          <p:nvPr>
            <p:ph type="dt" sz="half" idx="10"/>
          </p:nvPr>
        </p:nvSpPr>
        <p:spPr/>
        <p:txBody>
          <a:bodyPr/>
          <a:lstStyle/>
          <a:p>
            <a:r>
              <a:rPr lang="en-US" dirty="0" smtClean="0"/>
              <a:t>Introduction</a:t>
            </a:r>
            <a:endParaRPr lang="en-US" dirty="0"/>
          </a:p>
        </p:txBody>
      </p:sp>
    </p:spTree>
    <p:extLst>
      <p:ext uri="{BB962C8B-B14F-4D97-AF65-F5344CB8AC3E}">
        <p14:creationId xmlns:p14="http://schemas.microsoft.com/office/powerpoint/2010/main" val="3486545644"/>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85000" lnSpcReduction="20000"/>
          </a:bodyPr>
          <a:lstStyle/>
          <a:p>
            <a:pPr marL="0" lvl="0" indent="0">
              <a:lnSpc>
                <a:spcPct val="120000"/>
              </a:lnSpc>
              <a:spcBef>
                <a:spcPts val="0"/>
              </a:spcBef>
              <a:buNone/>
            </a:pPr>
            <a:r>
              <a:rPr lang="en-DE" dirty="0" smtClean="0"/>
              <a:t>In general, each character represents itself (case-sensitive) in a regex</a:t>
            </a:r>
            <a:r>
              <a:rPr lang="en-GB" dirty="0" smtClean="0"/>
              <a:t>. </a:t>
            </a:r>
          </a:p>
          <a:p>
            <a:pPr marL="0" indent="0">
              <a:lnSpc>
                <a:spcPct val="120000"/>
              </a:lnSpc>
              <a:spcBef>
                <a:spcPts val="0"/>
              </a:spcBef>
              <a:buNone/>
            </a:pPr>
            <a:r>
              <a:rPr lang="en-DE" dirty="0" smtClean="0"/>
              <a:t>Some characters in combination with backspace (</a:t>
            </a:r>
            <a:r>
              <a:rPr lang="en-DE" b="1" dirty="0">
                <a:latin typeface="Courier New" panose="02070309020205020404" pitchFamily="49" charset="0"/>
                <a:cs typeface="Courier New" panose="02070309020205020404" pitchFamily="49" charset="0"/>
              </a:rPr>
              <a:t>\</a:t>
            </a:r>
            <a:r>
              <a:rPr lang="en-DE" dirty="0" smtClean="0"/>
              <a:t>) are metacharacters that represent a “character”:</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\d</a:t>
            </a:r>
            <a:r>
              <a:rPr lang="en-DE" dirty="0" smtClean="0"/>
              <a:t>	digit (0...9)*</a:t>
            </a:r>
          </a:p>
          <a:p>
            <a:pPr marL="0" indent="0">
              <a:lnSpc>
                <a:spcPct val="120000"/>
              </a:lnSpc>
              <a:spcBef>
                <a:spcPts val="0"/>
              </a:spcBef>
              <a:buNone/>
            </a:pPr>
            <a:r>
              <a:rPr lang="en-DE" b="1" dirty="0">
                <a:latin typeface="Courier New" panose="02070309020205020404" pitchFamily="49" charset="0"/>
                <a:cs typeface="Courier New" panose="02070309020205020404" pitchFamily="49" charset="0"/>
              </a:rPr>
              <a:t>\w</a:t>
            </a:r>
            <a:r>
              <a:rPr lang="en-DE" dirty="0"/>
              <a:t>	</a:t>
            </a:r>
            <a:r>
              <a:rPr lang="en-DE" dirty="0" smtClean="0"/>
              <a:t>word character (a...z A...Z 0</a:t>
            </a:r>
            <a:r>
              <a:rPr lang="en-DE" dirty="0"/>
              <a:t>...</a:t>
            </a:r>
            <a:r>
              <a:rPr lang="en-DE" dirty="0" smtClean="0"/>
              <a:t>9 _ (underscore))*</a:t>
            </a:r>
            <a:endParaRPr lang="en-DE" dirty="0"/>
          </a:p>
          <a:p>
            <a:pPr marL="0" indent="0">
              <a:lnSpc>
                <a:spcPct val="120000"/>
              </a:lnSpc>
              <a:spcBef>
                <a:spcPts val="0"/>
              </a:spcBef>
              <a:buNone/>
            </a:pPr>
            <a:r>
              <a:rPr lang="en-DE" b="1" dirty="0">
                <a:latin typeface="Courier New" panose="02070309020205020404" pitchFamily="49" charset="0"/>
                <a:cs typeface="Courier New" panose="02070309020205020404" pitchFamily="49" charset="0"/>
              </a:rPr>
              <a:t>\s</a:t>
            </a:r>
            <a:r>
              <a:rPr lang="en-DE" dirty="0"/>
              <a:t>	</a:t>
            </a:r>
            <a:r>
              <a:rPr lang="en-DE" dirty="0" smtClean="0"/>
              <a:t>whitespace (breaking space, non-breaking space, tab, etc.)</a:t>
            </a:r>
          </a:p>
          <a:p>
            <a:pPr marL="0" indent="0">
              <a:lnSpc>
                <a:spcPct val="120000"/>
              </a:lnSpc>
              <a:spcBef>
                <a:spcPts val="0"/>
              </a:spcBef>
              <a:buNone/>
            </a:pPr>
            <a:endParaRPr lang="en-DE" dirty="0" smtClean="0"/>
          </a:p>
          <a:p>
            <a:pPr marL="0" indent="0">
              <a:lnSpc>
                <a:spcPct val="120000"/>
              </a:lnSpc>
              <a:spcBef>
                <a:spcPts val="0"/>
              </a:spcBef>
              <a:buNone/>
            </a:pPr>
            <a:r>
              <a:rPr lang="en-US" dirty="0" smtClean="0"/>
              <a:t>O</a:t>
            </a:r>
            <a:r>
              <a:rPr lang="en-DE" dirty="0" smtClean="0"/>
              <a:t>ther metacharacters represent bounds:</a:t>
            </a:r>
            <a:endParaRPr lang="en-DE" dirty="0"/>
          </a:p>
          <a:p>
            <a:pPr marL="0" indent="0">
              <a:lnSpc>
                <a:spcPct val="120000"/>
              </a:lnSpc>
              <a:spcBef>
                <a:spcPts val="0"/>
              </a:spcBef>
              <a:buNone/>
            </a:pPr>
            <a:r>
              <a:rPr lang="en-DE" b="1" dirty="0">
                <a:latin typeface="Courier New" panose="02070309020205020404" pitchFamily="49" charset="0"/>
                <a:cs typeface="Courier New" panose="02070309020205020404" pitchFamily="49" charset="0"/>
              </a:rPr>
              <a:t>\b</a:t>
            </a:r>
            <a:r>
              <a:rPr lang="en-DE" dirty="0"/>
              <a:t>	word boundary</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a:t>
            </a:r>
            <a:r>
              <a:rPr lang="en-DE" dirty="0"/>
              <a:t>	</a:t>
            </a:r>
            <a:r>
              <a:rPr lang="en-DE" dirty="0" smtClean="0"/>
              <a:t>start of string</a:t>
            </a:r>
            <a:endParaRPr lang="en-DE" dirty="0"/>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\Z</a:t>
            </a:r>
            <a:r>
              <a:rPr lang="en-DE" dirty="0"/>
              <a:t>	</a:t>
            </a:r>
            <a:r>
              <a:rPr lang="en-DE" dirty="0" smtClean="0"/>
              <a:t>end of </a:t>
            </a:r>
            <a:r>
              <a:rPr lang="en-DE" dirty="0"/>
              <a:t>string</a:t>
            </a:r>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10</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smtClean="0"/>
              <a:t>Basic concepts</a:t>
            </a:r>
            <a:endParaRPr lang="en-US" dirty="0"/>
          </a:p>
        </p:txBody>
      </p:sp>
    </p:spTree>
    <p:extLst>
      <p:ext uri="{BB962C8B-B14F-4D97-AF65-F5344CB8AC3E}">
        <p14:creationId xmlns:p14="http://schemas.microsoft.com/office/powerpoint/2010/main" val="14838046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dirty="0" smtClean="0"/>
              <a:t>A “reversed” metacharacter negates the meaning of </a:t>
            </a:r>
            <a:r>
              <a:rPr lang="en-DE" dirty="0"/>
              <a:t>the metacharacter</a:t>
            </a:r>
            <a:r>
              <a:rPr lang="en-GB" dirty="0" smtClean="0"/>
              <a:t>. </a:t>
            </a:r>
          </a:p>
          <a:p>
            <a:pPr marL="0" indent="0">
              <a:buNone/>
            </a:pPr>
            <a:r>
              <a:rPr lang="en-DE" dirty="0" smtClean="0"/>
              <a:t>For example, </a:t>
            </a:r>
            <a:r>
              <a:rPr lang="en-DE" b="1" dirty="0" smtClean="0">
                <a:latin typeface="Courier New" panose="02070309020205020404" pitchFamily="49" charset="0"/>
                <a:cs typeface="Courier New" panose="02070309020205020404" pitchFamily="49" charset="0"/>
              </a:rPr>
              <a:t>\D </a:t>
            </a:r>
            <a:r>
              <a:rPr lang="en-DE" dirty="0" smtClean="0"/>
              <a:t>is “not a digit”.</a:t>
            </a:r>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11</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216691524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92500" lnSpcReduction="20000"/>
          </a:bodyPr>
          <a:lstStyle/>
          <a:p>
            <a:pPr marL="0" lvl="0" indent="0">
              <a:lnSpc>
                <a:spcPct val="120000"/>
              </a:lnSpc>
              <a:spcBef>
                <a:spcPts val="600"/>
              </a:spcBef>
              <a:buNone/>
            </a:pPr>
            <a:r>
              <a:rPr lang="en-DE" dirty="0" smtClean="0"/>
              <a:t>Some other special characters have syntactical significance</a:t>
            </a:r>
            <a:r>
              <a:rPr lang="en-GB" dirty="0" smtClean="0"/>
              <a:t>. </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DE" dirty="0"/>
              <a:t>	</a:t>
            </a:r>
            <a:r>
              <a:rPr lang="en-DE" dirty="0" smtClean="0"/>
              <a:t>any character</a:t>
            </a:r>
            <a:endParaRPr lang="en-DE" dirty="0"/>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DE" dirty="0" smtClean="0"/>
              <a:t>	start of string</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DE" dirty="0"/>
              <a:t>	</a:t>
            </a:r>
            <a:r>
              <a:rPr lang="en-DE" dirty="0" smtClean="0"/>
              <a:t>end of </a:t>
            </a:r>
            <a:r>
              <a:rPr lang="en-DE" dirty="0"/>
              <a:t>string</a:t>
            </a:r>
          </a:p>
          <a:p>
            <a:pPr marL="0" indent="0">
              <a:buNone/>
            </a:pPr>
            <a:endParaRPr lang="en-DE" dirty="0"/>
          </a:p>
          <a:p>
            <a:pPr marL="0" indent="0">
              <a:lnSpc>
                <a:spcPct val="110000"/>
              </a:lnSpc>
              <a:buNone/>
            </a:pPr>
            <a:r>
              <a:rPr lang="en-DE" dirty="0"/>
              <a:t>Special characters with syntactical significance must be escaped (</a:t>
            </a:r>
            <a:r>
              <a:rPr lang="en-DE" b="1" dirty="0">
                <a:latin typeface="Courier New" panose="02070309020205020404" pitchFamily="49" charset="0"/>
                <a:cs typeface="Courier New" panose="02070309020205020404" pitchFamily="49" charset="0"/>
              </a:rPr>
              <a:t>\</a:t>
            </a:r>
            <a:r>
              <a:rPr lang="en-DE" dirty="0"/>
              <a:t>) to represent themselves, for example:</a:t>
            </a:r>
          </a:p>
          <a:p>
            <a:pPr marL="0" indent="0">
              <a:buNone/>
            </a:pPr>
            <a:r>
              <a:rPr lang="en-DE" b="1" dirty="0">
                <a:latin typeface="Courier New" panose="02070309020205020404" pitchFamily="49" charset="0"/>
                <a:cs typeface="Courier New" panose="02070309020205020404" pitchFamily="49" charset="0"/>
              </a:rPr>
              <a:t>\.</a:t>
            </a:r>
            <a:r>
              <a:rPr lang="en-DE" dirty="0"/>
              <a:t>	</a:t>
            </a:r>
            <a:r>
              <a:rPr lang="en-US" dirty="0"/>
              <a:t>r</a:t>
            </a:r>
            <a:r>
              <a:rPr lang="en-DE" dirty="0"/>
              <a:t>epresents a period</a:t>
            </a:r>
          </a:p>
          <a:p>
            <a:pPr marL="0" indent="0">
              <a:buNone/>
            </a:pPr>
            <a:endParaRPr lang="en-DE" dirty="0" smtClean="0"/>
          </a:p>
          <a:p>
            <a:pPr marL="0" indent="0">
              <a:buNone/>
            </a:pPr>
            <a:r>
              <a:rPr lang="en-DE" dirty="0" smtClean="0"/>
              <a:t>Brackets (</a:t>
            </a:r>
            <a:r>
              <a:rPr lang="en-DE" b="1" dirty="0">
                <a:latin typeface="Courier New" panose="02070309020205020404" pitchFamily="49" charset="0"/>
                <a:cs typeface="Courier New" panose="02070309020205020404" pitchFamily="49" charset="0"/>
              </a:rPr>
              <a:t>(</a:t>
            </a:r>
            <a:r>
              <a:rPr lang="en-DE" dirty="0" smtClean="0"/>
              <a:t> </a:t>
            </a:r>
            <a:r>
              <a:rPr lang="en-DE" b="1" dirty="0">
                <a:latin typeface="Courier New" panose="02070309020205020404" pitchFamily="49" charset="0"/>
                <a:cs typeface="Courier New" panose="02070309020205020404" pitchFamily="49" charset="0"/>
              </a:rPr>
              <a:t>)</a:t>
            </a:r>
            <a:r>
              <a:rPr lang="en-DE" dirty="0"/>
              <a:t> </a:t>
            </a:r>
            <a:r>
              <a:rPr lang="en-DE" b="1" dirty="0">
                <a:latin typeface="Courier New" panose="02070309020205020404" pitchFamily="49" charset="0"/>
                <a:cs typeface="Courier New" panose="02070309020205020404" pitchFamily="49" charset="0"/>
              </a:rPr>
              <a:t>[</a:t>
            </a:r>
            <a:r>
              <a:rPr lang="en-DE" dirty="0"/>
              <a:t> </a:t>
            </a:r>
            <a:r>
              <a:rPr lang="en-DE" b="1" dirty="0">
                <a:latin typeface="Courier New" panose="02070309020205020404" pitchFamily="49" charset="0"/>
                <a:cs typeface="Courier New" panose="02070309020205020404" pitchFamily="49" charset="0"/>
              </a:rPr>
              <a:t>]</a:t>
            </a:r>
            <a:r>
              <a:rPr lang="en-DE" dirty="0"/>
              <a:t> </a:t>
            </a:r>
            <a:r>
              <a:rPr lang="en-DE" b="1" dirty="0" smtClean="0">
                <a:latin typeface="Courier New" panose="02070309020205020404" pitchFamily="49" charset="0"/>
                <a:cs typeface="Courier New" panose="02070309020205020404" pitchFamily="49" charset="0"/>
              </a:rPr>
              <a:t>{</a:t>
            </a:r>
            <a:r>
              <a:rPr lang="en-DE" dirty="0"/>
              <a:t> </a:t>
            </a:r>
            <a:r>
              <a:rPr lang="en-DE" b="1" dirty="0" smtClean="0">
                <a:latin typeface="Courier New" panose="02070309020205020404" pitchFamily="49" charset="0"/>
                <a:cs typeface="Courier New" panose="02070309020205020404" pitchFamily="49" charset="0"/>
              </a:rPr>
              <a:t>}</a:t>
            </a:r>
            <a:r>
              <a:rPr lang="en-DE" dirty="0" smtClean="0"/>
              <a:t>) also have syntactical significance, see later.</a:t>
            </a: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12</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37769339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1625694"/>
            <a:ext cx="10515600" cy="4351338"/>
          </a:xfrm>
        </p:spPr>
        <p:txBody>
          <a:bodyPr>
            <a:normAutofit/>
          </a:bodyPr>
          <a:lstStyle/>
          <a:p>
            <a:pPr marL="0" lvl="0" indent="0">
              <a:lnSpc>
                <a:spcPct val="100000"/>
              </a:lnSpc>
              <a:spcBef>
                <a:spcPts val="0"/>
              </a:spcBef>
              <a:buNone/>
            </a:pPr>
            <a:r>
              <a:rPr lang="en-DE" sz="2000" dirty="0" smtClean="0"/>
              <a:t>Unlike other metacharacter, bounds do not represent a physical “character”.</a:t>
            </a:r>
          </a:p>
          <a:p>
            <a:pPr marL="0" lvl="0" indent="0">
              <a:lnSpc>
                <a:spcPct val="100000"/>
              </a:lnSpc>
              <a:spcBef>
                <a:spcPts val="0"/>
              </a:spcBef>
              <a:buNone/>
            </a:pPr>
            <a:r>
              <a:rPr lang="en-DE" sz="2000" dirty="0" smtClean="0"/>
              <a:t>In particular, </a:t>
            </a:r>
            <a:r>
              <a:rPr lang="en-DE" sz="2000" b="1" dirty="0" smtClean="0">
                <a:latin typeface="Courier New" panose="02070309020205020404" pitchFamily="49" charset="0"/>
                <a:cs typeface="Courier New" panose="02070309020205020404" pitchFamily="49" charset="0"/>
              </a:rPr>
              <a:t>\b</a:t>
            </a:r>
            <a:r>
              <a:rPr lang="en-DE" sz="2000" dirty="0"/>
              <a:t> (</a:t>
            </a:r>
            <a:r>
              <a:rPr lang="en-DE" sz="2000" dirty="0" smtClean="0"/>
              <a:t>word boundary) matches a bound between the start (or end) of a word character (</a:t>
            </a:r>
            <a:r>
              <a:rPr lang="en-DE" sz="2000" b="1" dirty="0" smtClean="0">
                <a:latin typeface="Courier New" panose="02070309020205020404" pitchFamily="49" charset="0"/>
                <a:cs typeface="Courier New" panose="02070309020205020404" pitchFamily="49" charset="0"/>
              </a:rPr>
              <a:t>\w</a:t>
            </a:r>
            <a:r>
              <a:rPr lang="en-DE" sz="2000" dirty="0" smtClean="0"/>
              <a:t>) and a non-word </a:t>
            </a:r>
            <a:r>
              <a:rPr lang="en-DE" sz="2000" dirty="0"/>
              <a:t>character </a:t>
            </a:r>
            <a:r>
              <a:rPr lang="en-DE" sz="2000" dirty="0" smtClean="0"/>
              <a:t>(</a:t>
            </a:r>
            <a:r>
              <a:rPr lang="en-DE" sz="2000" b="1" dirty="0" smtClean="0">
                <a:latin typeface="Courier New" panose="02070309020205020404" pitchFamily="49" charset="0"/>
                <a:cs typeface="Courier New" panose="02070309020205020404" pitchFamily="49" charset="0"/>
              </a:rPr>
              <a:t>\W</a:t>
            </a:r>
            <a:r>
              <a:rPr lang="en-DE" sz="2000" dirty="0" smtClean="0"/>
              <a:t>) or start </a:t>
            </a:r>
            <a:r>
              <a:rPr lang="en-DE" sz="2000" dirty="0"/>
              <a:t>(or end) </a:t>
            </a:r>
            <a:r>
              <a:rPr lang="en-DE" sz="2000" dirty="0" smtClean="0"/>
              <a:t>of the string as shown in the following schema.</a:t>
            </a:r>
          </a:p>
          <a:p>
            <a:pPr marL="0" lvl="0" indent="0">
              <a:lnSpc>
                <a:spcPct val="100000"/>
              </a:lnSpc>
              <a:spcBef>
                <a:spcPts val="0"/>
              </a:spcBef>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13</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DE" sz="3200" dirty="0" smtClean="0">
                <a:latin typeface="+mn-lt"/>
              </a:rPr>
              <a:t>Bounds</a:t>
            </a:r>
            <a:endParaRPr lang="en-US" sz="3200" dirty="0">
              <a:latin typeface="+mn-lt"/>
            </a:endParaRPr>
          </a:p>
        </p:txBody>
      </p:sp>
      <p:sp>
        <p:nvSpPr>
          <p:cNvPr id="7" name="Date Placeholder 6"/>
          <p:cNvSpPr>
            <a:spLocks noGrp="1"/>
          </p:cNvSpPr>
          <p:nvPr>
            <p:ph type="dt" sz="half" idx="10"/>
          </p:nvPr>
        </p:nvSpPr>
        <p:spPr/>
        <p:txBody>
          <a:bodyPr/>
          <a:lstStyle/>
          <a:p>
            <a:r>
              <a:rPr lang="en-DE" dirty="0" smtClean="0"/>
              <a:t>Basic concepts</a:t>
            </a:r>
            <a:endParaRPr lang="en-US" dirty="0"/>
          </a:p>
        </p:txBody>
      </p:sp>
      <p:pic>
        <p:nvPicPr>
          <p:cNvPr id="9" name="Picture 8"/>
          <p:cNvPicPr>
            <a:picLocks noChangeAspect="1"/>
          </p:cNvPicPr>
          <p:nvPr/>
        </p:nvPicPr>
        <p:blipFill>
          <a:blip r:embed="rId3"/>
          <a:stretch>
            <a:fillRect/>
          </a:stretch>
        </p:blipFill>
        <p:spPr>
          <a:xfrm>
            <a:off x="4266944" y="2776185"/>
            <a:ext cx="3658111" cy="3200847"/>
          </a:xfrm>
          <a:prstGeom prst="rect">
            <a:avLst/>
          </a:prstGeom>
        </p:spPr>
      </p:pic>
    </p:spTree>
    <p:extLst>
      <p:ext uri="{BB962C8B-B14F-4D97-AF65-F5344CB8AC3E}">
        <p14:creationId xmlns:p14="http://schemas.microsoft.com/office/powerpoint/2010/main" val="3863069465"/>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28040" y="1825625"/>
            <a:ext cx="10515600" cy="4351338"/>
          </a:xfrm>
        </p:spPr>
        <p:txBody>
          <a:bodyPr>
            <a:normAutofit fontScale="62500" lnSpcReduction="20000"/>
          </a:bodyPr>
          <a:lstStyle/>
          <a:p>
            <a:pPr marL="0" lvl="0" indent="0">
              <a:lnSpc>
                <a:spcPct val="120000"/>
              </a:lnSpc>
              <a:spcBef>
                <a:spcPts val="0"/>
              </a:spcBef>
              <a:buNone/>
            </a:pPr>
            <a:r>
              <a:rPr lang="en-GB" dirty="0" smtClean="0"/>
              <a:t>Quantifiers apply the immediately preceding </a:t>
            </a:r>
            <a:r>
              <a:rPr lang="en-DE" dirty="0" smtClean="0"/>
              <a:t>character (grouped expression) and specify how often it occurs</a:t>
            </a:r>
            <a:r>
              <a:rPr lang="en-GB" dirty="0" smtClean="0"/>
              <a:t>. </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GB" dirty="0" smtClean="0"/>
              <a:t>	</a:t>
            </a:r>
            <a:r>
              <a:rPr lang="en-DE" dirty="0" smtClean="0"/>
              <a:t>zero </a:t>
            </a:r>
            <a:r>
              <a:rPr lang="en-DE" dirty="0"/>
              <a:t>or </a:t>
            </a:r>
            <a:r>
              <a:rPr lang="en-US" dirty="0"/>
              <a:t>o</a:t>
            </a:r>
            <a:r>
              <a:rPr lang="en-DE" dirty="0"/>
              <a:t>ne </a:t>
            </a:r>
            <a:r>
              <a:rPr lang="en-DE" dirty="0" smtClean="0"/>
              <a:t>times (= optional)</a:t>
            </a:r>
            <a:endParaRPr lang="en-GB" dirty="0" smtClean="0"/>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GB" dirty="0"/>
              <a:t>	</a:t>
            </a:r>
            <a:r>
              <a:rPr lang="en-DE" dirty="0" smtClean="0"/>
              <a:t>zero </a:t>
            </a:r>
            <a:r>
              <a:rPr lang="en-DE" dirty="0"/>
              <a:t>or </a:t>
            </a:r>
            <a:r>
              <a:rPr lang="en-DE" dirty="0" smtClean="0"/>
              <a:t>m</a:t>
            </a:r>
            <a:r>
              <a:rPr lang="en-US" dirty="0" smtClean="0"/>
              <a:t>o</a:t>
            </a:r>
            <a:r>
              <a:rPr lang="en-DE" dirty="0" smtClean="0"/>
              <a:t>re </a:t>
            </a:r>
            <a:r>
              <a:rPr lang="en-DE" dirty="0"/>
              <a:t>times</a:t>
            </a:r>
            <a:endParaRPr lang="en-GB" dirty="0"/>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GB" dirty="0"/>
              <a:t>	</a:t>
            </a:r>
            <a:r>
              <a:rPr lang="en-US" dirty="0" smtClean="0"/>
              <a:t>o</a:t>
            </a:r>
            <a:r>
              <a:rPr lang="en-DE" dirty="0"/>
              <a:t>ne </a:t>
            </a:r>
            <a:r>
              <a:rPr lang="en-DE" dirty="0" smtClean="0"/>
              <a:t>or </a:t>
            </a:r>
            <a:r>
              <a:rPr lang="en-DE" dirty="0"/>
              <a:t>m</a:t>
            </a:r>
            <a:r>
              <a:rPr lang="en-US" dirty="0"/>
              <a:t>o</a:t>
            </a:r>
            <a:r>
              <a:rPr lang="en-DE" dirty="0"/>
              <a:t>re times</a:t>
            </a:r>
            <a:endParaRPr lang="en-GB" dirty="0"/>
          </a:p>
          <a:p>
            <a:pPr marL="0" lvl="0" indent="0">
              <a:lnSpc>
                <a:spcPct val="120000"/>
              </a:lnSpc>
              <a:spcBef>
                <a:spcPts val="0"/>
              </a:spcBef>
              <a:buNone/>
            </a:pPr>
            <a:endParaRPr lang="en-DE" dirty="0" smtClean="0"/>
          </a:p>
          <a:p>
            <a:pPr marL="0" lvl="0" indent="0">
              <a:lnSpc>
                <a:spcPct val="120000"/>
              </a:lnSpc>
              <a:spcBef>
                <a:spcPts val="0"/>
              </a:spcBef>
              <a:buNone/>
            </a:pPr>
            <a:r>
              <a:rPr lang="en-GB" dirty="0" smtClean="0"/>
              <a:t>Quantifiers </a:t>
            </a:r>
            <a:r>
              <a:rPr lang="en-DE" dirty="0"/>
              <a:t>can also be specified within curly brackets</a:t>
            </a:r>
            <a:r>
              <a:rPr lang="en-DE" dirty="0" smtClean="0"/>
              <a:t>:</a:t>
            </a:r>
            <a:endParaRPr lang="en-DE" dirty="0"/>
          </a:p>
          <a:p>
            <a:pPr marL="0" lvl="0" indent="0">
              <a:lnSpc>
                <a:spcPct val="120000"/>
              </a:lnSpc>
              <a:spcBef>
                <a:spcPts val="0"/>
              </a:spcBef>
              <a:buNone/>
            </a:pPr>
            <a:r>
              <a:rPr lang="en-DE" b="1" dirty="0">
                <a:latin typeface="Courier New" panose="02070309020205020404" pitchFamily="49" charset="0"/>
                <a:cs typeface="Courier New" panose="02070309020205020404" pitchFamily="49" charset="0"/>
              </a:rPr>
              <a:t>{</a:t>
            </a:r>
            <a:r>
              <a:rPr lang="en-GB" i="1" dirty="0"/>
              <a:t>m</a:t>
            </a:r>
            <a:r>
              <a:rPr lang="en-DE" b="1" dirty="0">
                <a:latin typeface="Courier New" panose="02070309020205020404" pitchFamily="49" charset="0"/>
                <a:cs typeface="Courier New" panose="02070309020205020404" pitchFamily="49" charset="0"/>
              </a:rPr>
              <a:t>,</a:t>
            </a:r>
            <a:r>
              <a:rPr lang="en-DE" i="1" dirty="0"/>
              <a:t>n</a:t>
            </a:r>
            <a:r>
              <a:rPr lang="en-DE" b="1" dirty="0">
                <a:latin typeface="Courier New" panose="02070309020205020404" pitchFamily="49" charset="0"/>
                <a:cs typeface="Courier New" panose="02070309020205020404" pitchFamily="49" charset="0"/>
              </a:rPr>
              <a:t>}	</a:t>
            </a:r>
            <a:r>
              <a:rPr lang="en-DE" i="1" dirty="0"/>
              <a:t>m</a:t>
            </a:r>
            <a:r>
              <a:rPr lang="en-DE" dirty="0"/>
              <a:t> = minimum, </a:t>
            </a:r>
            <a:r>
              <a:rPr lang="en-DE" i="1" dirty="0"/>
              <a:t>n</a:t>
            </a:r>
            <a:r>
              <a:rPr lang="en-DE" dirty="0"/>
              <a:t> = maximum</a:t>
            </a:r>
            <a:r>
              <a:rPr lang="en-GB" dirty="0"/>
              <a:t> </a:t>
            </a:r>
            <a:r>
              <a:rPr lang="en-DE" dirty="0" smtClean="0"/>
              <a:t>count</a:t>
            </a:r>
          </a:p>
          <a:p>
            <a:pPr marL="0" indent="0">
              <a:lnSpc>
                <a:spcPct val="120000"/>
              </a:lnSpc>
              <a:spcBef>
                <a:spcPts val="600"/>
              </a:spcBef>
              <a:buNone/>
            </a:pPr>
            <a:r>
              <a:rPr lang="en-DE" dirty="0" smtClean="0"/>
              <a:t>Special cases:</a:t>
            </a:r>
          </a:p>
          <a:p>
            <a:pPr marL="0" lvl="0" indent="0">
              <a:lnSpc>
                <a:spcPct val="120000"/>
              </a:lnSpc>
              <a:spcBef>
                <a:spcPts val="0"/>
              </a:spcBef>
              <a:buNone/>
            </a:pPr>
            <a:r>
              <a:rPr lang="en-DE" b="1" dirty="0">
                <a:latin typeface="Courier New" panose="02070309020205020404" pitchFamily="49" charset="0"/>
                <a:cs typeface="Courier New" panose="02070309020205020404" pitchFamily="49" charset="0"/>
              </a:rPr>
              <a:t>{</a:t>
            </a:r>
            <a:r>
              <a:rPr lang="en-GB" i="1" dirty="0"/>
              <a:t>m</a:t>
            </a:r>
            <a:r>
              <a:rPr lang="en-DE" b="1" dirty="0" smtClean="0">
                <a:latin typeface="Courier New" panose="02070309020205020404" pitchFamily="49" charset="0"/>
                <a:cs typeface="Courier New" panose="02070309020205020404" pitchFamily="49" charset="0"/>
              </a:rPr>
              <a:t>,}</a:t>
            </a:r>
            <a:r>
              <a:rPr lang="en-DE" b="1" dirty="0">
                <a:latin typeface="Courier New" panose="02070309020205020404" pitchFamily="49" charset="0"/>
                <a:cs typeface="Courier New" panose="02070309020205020404" pitchFamily="49" charset="0"/>
              </a:rPr>
              <a:t>	</a:t>
            </a:r>
            <a:r>
              <a:rPr lang="en-DE" dirty="0"/>
              <a:t> at least </a:t>
            </a:r>
            <a:r>
              <a:rPr lang="en-DE" i="1" dirty="0" smtClean="0"/>
              <a:t>m</a:t>
            </a:r>
            <a:r>
              <a:rPr lang="en-DE" dirty="0" smtClean="0"/>
              <a:t>  times</a:t>
            </a:r>
          </a:p>
          <a:p>
            <a:pPr marL="0" indent="0">
              <a:lnSpc>
                <a:spcPct val="120000"/>
              </a:lnSpc>
              <a:spcBef>
                <a:spcPts val="0"/>
              </a:spcBef>
              <a:buNone/>
            </a:pPr>
            <a:r>
              <a:rPr lang="en-DE" b="1" dirty="0">
                <a:latin typeface="Courier New" panose="02070309020205020404" pitchFamily="49" charset="0"/>
                <a:cs typeface="Courier New" panose="02070309020205020404" pitchFamily="49" charset="0"/>
              </a:rPr>
              <a:t>{</a:t>
            </a:r>
            <a:r>
              <a:rPr lang="en-GB" i="1" dirty="0" smtClean="0"/>
              <a:t>m</a:t>
            </a:r>
            <a:r>
              <a:rPr lang="en-DE" b="1" dirty="0" smtClean="0">
                <a:latin typeface="Courier New" panose="02070309020205020404" pitchFamily="49" charset="0"/>
                <a:cs typeface="Courier New" panose="02070309020205020404" pitchFamily="49" charset="0"/>
              </a:rPr>
              <a:t>}</a:t>
            </a:r>
            <a:r>
              <a:rPr lang="en-DE" b="1" dirty="0">
                <a:latin typeface="Courier New" panose="02070309020205020404" pitchFamily="49" charset="0"/>
                <a:cs typeface="Courier New" panose="02070309020205020404" pitchFamily="49" charset="0"/>
              </a:rPr>
              <a:t>	</a:t>
            </a:r>
            <a:r>
              <a:rPr lang="en-DE" dirty="0"/>
              <a:t> </a:t>
            </a:r>
            <a:r>
              <a:rPr lang="en-DE" dirty="0" smtClean="0"/>
              <a:t>exactly </a:t>
            </a:r>
            <a:r>
              <a:rPr lang="en-DE" i="1" dirty="0" smtClean="0"/>
              <a:t>m</a:t>
            </a:r>
            <a:r>
              <a:rPr lang="en-DE" dirty="0" smtClean="0"/>
              <a:t>  </a:t>
            </a:r>
            <a:r>
              <a:rPr lang="en-DE" dirty="0"/>
              <a:t>times</a:t>
            </a:r>
          </a:p>
          <a:p>
            <a:pPr marL="0" lvl="0" indent="0">
              <a:lnSpc>
                <a:spcPct val="120000"/>
              </a:lnSpc>
              <a:spcBef>
                <a:spcPts val="0"/>
              </a:spcBef>
              <a:buNone/>
            </a:pPr>
            <a:endParaRPr lang="en-DE" dirty="0" smtClean="0"/>
          </a:p>
          <a:p>
            <a:pPr marL="0" lvl="0" indent="0">
              <a:lnSpc>
                <a:spcPct val="120000"/>
              </a:lnSpc>
              <a:spcBef>
                <a:spcPts val="0"/>
              </a:spcBef>
              <a:buNone/>
            </a:pPr>
            <a:r>
              <a:rPr lang="en-DE" dirty="0" smtClean="0"/>
              <a:t>Thus, the following are equivalent:</a:t>
            </a:r>
          </a:p>
          <a:p>
            <a:pPr marL="0" lv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{0,1} </a:t>
            </a:r>
            <a:r>
              <a:rPr lang="en-DE" dirty="0" smtClean="0"/>
              <a:t>=  </a:t>
            </a:r>
            <a:r>
              <a:rPr lang="en-DE" b="1" dirty="0">
                <a:latin typeface="Courier New" panose="02070309020205020404" pitchFamily="49" charset="0"/>
                <a:cs typeface="Courier New" panose="02070309020205020404" pitchFamily="49" charset="0"/>
              </a:rPr>
              <a:t>?</a:t>
            </a:r>
            <a:endParaRPr lang="en-DE" dirty="0" smtClean="0"/>
          </a:p>
          <a:p>
            <a:pPr marL="0" lv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{1,} </a:t>
            </a:r>
            <a:r>
              <a:rPr lang="en-DE" dirty="0" smtClean="0"/>
              <a:t>=  </a:t>
            </a:r>
            <a:r>
              <a:rPr lang="en-DE" b="1" dirty="0">
                <a:latin typeface="Courier New" panose="02070309020205020404" pitchFamily="49" charset="0"/>
                <a:cs typeface="Courier New" panose="02070309020205020404" pitchFamily="49" charset="0"/>
              </a:rPr>
              <a:t>+</a:t>
            </a: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14</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DE" sz="3200" dirty="0" smtClean="0">
                <a:latin typeface="+mn-lt"/>
              </a:rPr>
              <a:t>Quantifiers</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41556584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11" end="1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dirty="0" smtClean="0"/>
              <a:t>Two “grouping” constructs are provided:</a:t>
            </a:r>
            <a:r>
              <a:rPr lang="en-GB" dirty="0" smtClean="0"/>
              <a:t> </a:t>
            </a:r>
          </a:p>
          <a:p>
            <a:pPr marL="0" indent="0">
              <a:buNone/>
            </a:pPr>
            <a:r>
              <a:rPr lang="en-DE" b="1" dirty="0" smtClean="0">
                <a:latin typeface="Courier New" panose="02070309020205020404" pitchFamily="49" charset="0"/>
                <a:cs typeface="Courier New" panose="02070309020205020404" pitchFamily="49" charset="0"/>
              </a:rPr>
              <a:t>(</a:t>
            </a:r>
            <a:r>
              <a:rPr lang="en-DE" dirty="0" smtClean="0"/>
              <a:t>...</a:t>
            </a:r>
            <a:r>
              <a:rPr lang="en-DE" b="1" dirty="0" smtClean="0">
                <a:latin typeface="Courier New" panose="02070309020205020404" pitchFamily="49" charset="0"/>
                <a:cs typeface="Courier New" panose="02070309020205020404" pitchFamily="49" charset="0"/>
              </a:rPr>
              <a:t>)</a:t>
            </a:r>
            <a:r>
              <a:rPr lang="en-GB" dirty="0"/>
              <a:t>	</a:t>
            </a:r>
            <a:r>
              <a:rPr lang="en-DE" dirty="0" smtClean="0"/>
              <a:t>	match the content of the group* - this called a </a:t>
            </a:r>
            <a:r>
              <a:rPr lang="en-DE" i="1" dirty="0" smtClean="0"/>
              <a:t>group</a:t>
            </a:r>
          </a:p>
          <a:p>
            <a:pPr marL="0" indent="0">
              <a:buNone/>
            </a:pPr>
            <a:r>
              <a:rPr lang="en-DE" b="1" dirty="0">
                <a:latin typeface="Courier New" panose="02070309020205020404" pitchFamily="49" charset="0"/>
                <a:cs typeface="Courier New" panose="02070309020205020404" pitchFamily="49" charset="0"/>
              </a:rPr>
              <a:t>[</a:t>
            </a:r>
            <a:r>
              <a:rPr lang="en-DE" dirty="0"/>
              <a:t>...</a:t>
            </a:r>
            <a:r>
              <a:rPr lang="en-DE" b="1" dirty="0">
                <a:latin typeface="Courier New" panose="02070309020205020404" pitchFamily="49" charset="0"/>
                <a:cs typeface="Courier New" panose="02070309020205020404" pitchFamily="49" charset="0"/>
              </a:rPr>
              <a:t>] </a:t>
            </a:r>
            <a:r>
              <a:rPr lang="en-GB" dirty="0"/>
              <a:t>	</a:t>
            </a:r>
            <a:r>
              <a:rPr lang="en-DE" dirty="0"/>
              <a:t>	</a:t>
            </a:r>
            <a:r>
              <a:rPr lang="en-DE" i="1" dirty="0" smtClean="0"/>
              <a:t>character class</a:t>
            </a:r>
            <a:r>
              <a:rPr lang="en-DE" dirty="0"/>
              <a:t>: match one of characters in the </a:t>
            </a:r>
            <a:r>
              <a:rPr lang="en-DE" dirty="0" smtClean="0"/>
              <a:t>“group”, </a:t>
            </a:r>
            <a:br>
              <a:rPr lang="en-DE" dirty="0" smtClean="0"/>
            </a:br>
            <a:r>
              <a:rPr lang="en-DE" dirty="0" smtClean="0"/>
              <a:t>		subsequently called </a:t>
            </a:r>
            <a:r>
              <a:rPr lang="en-DE" i="1" dirty="0" smtClean="0"/>
              <a:t>class</a:t>
            </a:r>
          </a:p>
          <a:p>
            <a:pPr marL="0" indent="0">
              <a:buNone/>
            </a:pPr>
            <a:endParaRPr lang="en-DE" dirty="0"/>
          </a:p>
          <a:p>
            <a:pPr marL="0" lvl="0" indent="0">
              <a:buNone/>
            </a:pPr>
            <a:r>
              <a:rPr lang="en-DE" dirty="0" smtClean="0"/>
              <a:t>A grouped construct is a “unit” on which any </a:t>
            </a:r>
            <a:r>
              <a:rPr lang="en-DE" i="1" dirty="0" smtClean="0"/>
              <a:t>quantifier </a:t>
            </a:r>
            <a:r>
              <a:rPr lang="en-DE" dirty="0" smtClean="0"/>
              <a:t>acts.</a:t>
            </a:r>
            <a:r>
              <a:rPr lang="en-GB" dirty="0" smtClean="0"/>
              <a:t> </a:t>
            </a:r>
            <a:endParaRPr lang="en-GB" dirty="0"/>
          </a:p>
          <a:p>
            <a:pPr marL="0" indent="0">
              <a:buNone/>
            </a:pPr>
            <a:endParaRPr lang="en-GB" dirty="0"/>
          </a:p>
          <a:p>
            <a:pPr marL="0" indent="0">
              <a:buNone/>
            </a:pPr>
            <a:endParaRPr lang="en-GB" dirty="0"/>
          </a:p>
          <a:p>
            <a:pPr marL="0" lvl="0" indent="0">
              <a:buNone/>
            </a:pPr>
            <a:endParaRPr lang="en-DE" dirty="0" smtClean="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15</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DE" sz="3200" dirty="0" smtClean="0">
                <a:latin typeface="+mn-lt"/>
              </a:rPr>
              <a:t>”Groups”</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2277059618"/>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92500" lnSpcReduction="20000"/>
          </a:bodyPr>
          <a:lstStyle/>
          <a:p>
            <a:pPr marL="0" lvl="0" indent="0">
              <a:buNone/>
            </a:pPr>
            <a:r>
              <a:rPr lang="en-DE" dirty="0"/>
              <a:t>A </a:t>
            </a:r>
            <a:r>
              <a:rPr lang="en-DE" dirty="0" smtClean="0"/>
              <a:t>group </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t>...</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t> has the following functions:</a:t>
            </a:r>
          </a:p>
          <a:p>
            <a:r>
              <a:rPr lang="en-DE" dirty="0" smtClean="0"/>
              <a:t>Treat the complete content as an “expression”</a:t>
            </a:r>
          </a:p>
          <a:p>
            <a:pPr lvl="1"/>
            <a:r>
              <a:rPr lang="en-DE" dirty="0" smtClean="0"/>
              <a:t>Any suffixed quantifier applies to the complete group</a:t>
            </a:r>
          </a:p>
          <a:p>
            <a:r>
              <a:rPr lang="en-DE" dirty="0" smtClean="0"/>
              <a:t>The matched content is captured (→ </a:t>
            </a:r>
            <a:r>
              <a:rPr lang="en-DE" i="1" dirty="0" smtClean="0"/>
              <a:t>capture group</a:t>
            </a:r>
            <a:r>
              <a:rPr lang="en-DE" dirty="0" smtClean="0"/>
              <a:t>) that can be used as replacement or backreference</a:t>
            </a:r>
            <a:endParaRPr lang="en-DE" dirty="0"/>
          </a:p>
          <a:p>
            <a:r>
              <a:rPr lang="en-DE" b="1" dirty="0" smtClean="0">
                <a:solidFill>
                  <a:srgbClr val="00B050"/>
                </a:solidFill>
                <a:latin typeface="Courier New" panose="02070309020205020404" pitchFamily="49" charset="0"/>
                <a:cs typeface="Courier New" panose="02070309020205020404" pitchFamily="49" charset="0"/>
              </a:rPr>
              <a:t>(</a:t>
            </a:r>
            <a:r>
              <a:rPr lang="en-DE" dirty="0" smtClean="0"/>
              <a:t>...</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t>...</a:t>
            </a:r>
            <a:r>
              <a:rPr lang="en-DE" b="1" dirty="0" smtClean="0">
                <a:solidFill>
                  <a:srgbClr val="00B050"/>
                </a:solidFill>
                <a:latin typeface="Courier New" panose="02070309020205020404" pitchFamily="49" charset="0"/>
                <a:cs typeface="Courier New" panose="02070309020205020404" pitchFamily="49" charset="0"/>
              </a:rPr>
              <a:t>)</a:t>
            </a:r>
            <a:r>
              <a:rPr lang="en-DE" b="1" dirty="0" smtClean="0">
                <a:latin typeface="Courier New" panose="02070309020205020404" pitchFamily="49" charset="0"/>
                <a:cs typeface="Courier New" panose="02070309020205020404" pitchFamily="49" charset="0"/>
              </a:rPr>
              <a:t> </a:t>
            </a:r>
            <a:r>
              <a:rPr lang="en-DE" dirty="0"/>
              <a:t>Defines subgroups (</a:t>
            </a:r>
            <a:r>
              <a:rPr lang="en-DE" i="1" dirty="0"/>
              <a:t>alternatives</a:t>
            </a:r>
            <a:r>
              <a:rPr lang="en-DE" dirty="0"/>
              <a:t>)</a:t>
            </a:r>
          </a:p>
          <a:p>
            <a:pPr lvl="1"/>
            <a:r>
              <a:rPr lang="en-US" dirty="0"/>
              <a:t>G</a:t>
            </a:r>
            <a:r>
              <a:rPr lang="en-DE" dirty="0"/>
              <a:t>roups and subgroups </a:t>
            </a:r>
            <a:r>
              <a:rPr lang="en-DE" dirty="0" smtClean="0"/>
              <a:t>can be nested</a:t>
            </a:r>
          </a:p>
          <a:p>
            <a:pPr lvl="1"/>
            <a:r>
              <a:rPr lang="en-US" dirty="0" smtClean="0"/>
              <a:t>G</a:t>
            </a:r>
            <a:r>
              <a:rPr lang="en-DE" dirty="0" smtClean="0"/>
              <a:t>roups and subgroups can contain other regex elements</a:t>
            </a:r>
            <a:endParaRPr lang="en-DE" dirty="0"/>
          </a:p>
          <a:p>
            <a:pPr lvl="1"/>
            <a:endParaRPr lang="en-DE" dirty="0" smtClean="0"/>
          </a:p>
          <a:p>
            <a:pPr lvl="1"/>
            <a:endParaRPr lang="en-DE" dirty="0"/>
          </a:p>
          <a:p>
            <a:pPr marL="0" indent="0">
              <a:buNone/>
            </a:pPr>
            <a:r>
              <a:rPr lang="en-DE" dirty="0" smtClean="0"/>
              <a:t>  </a:t>
            </a:r>
          </a:p>
          <a:p>
            <a:pPr marL="0" indent="0">
              <a:buNone/>
            </a:pPr>
            <a:r>
              <a:rPr lang="en-DE" dirty="0"/>
              <a:t> </a:t>
            </a:r>
            <a:r>
              <a:rPr lang="en-DE" dirty="0" smtClean="0"/>
              <a:t>  </a:t>
            </a:r>
            <a:endParaRPr lang="en-DE" dirty="0"/>
          </a:p>
          <a:p>
            <a:pPr lvl="1"/>
            <a:endParaRPr lang="en-DE" dirty="0"/>
          </a:p>
          <a:p>
            <a:pPr lvl="1"/>
            <a:endParaRPr lang="en-DE" dirty="0" smtClean="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16</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US" sz="3200" dirty="0" smtClean="0">
                <a:latin typeface="Calibri" panose="020F0502020204030204" pitchFamily="34" charset="0"/>
                <a:cs typeface="Calibri" panose="020F0502020204030204" pitchFamily="34" charset="0"/>
              </a:rPr>
              <a:t>G</a:t>
            </a:r>
            <a:r>
              <a:rPr lang="en-DE" sz="3200" dirty="0" smtClean="0">
                <a:latin typeface="Calibri" panose="020F0502020204030204" pitchFamily="34" charset="0"/>
                <a:cs typeface="Calibri" panose="020F0502020204030204" pitchFamily="34" charset="0"/>
              </a:rPr>
              <a:t>roup</a:t>
            </a:r>
            <a:r>
              <a:rPr lang="en-DE" sz="3200" dirty="0" smtClean="0"/>
              <a:t> </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3711332313"/>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85000" lnSpcReduction="20000"/>
          </a:bodyPr>
          <a:lstStyle/>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DE" dirty="0" smtClean="0">
                <a:latin typeface="Courier New" panose="02070309020205020404" pitchFamily="49" charset="0"/>
                <a:cs typeface="Courier New" panose="02070309020205020404" pitchFamily="49" charset="0"/>
              </a:rPr>
              <a:t>alpha</a:t>
            </a:r>
            <a:r>
              <a:rPr lang="en-DE" b="1" dirty="0" smtClean="0">
                <a:latin typeface="Courier New" panose="02070309020205020404" pitchFamily="49" charset="0"/>
                <a:cs typeface="Courier New" panose="02070309020205020404" pitchFamily="49" charset="0"/>
              </a:rPr>
              <a:t>)		</a:t>
            </a:r>
            <a:r>
              <a:rPr lang="en-DE" dirty="0" smtClean="0"/>
              <a:t>Group the term “alpha”</a:t>
            </a:r>
          </a:p>
          <a:p>
            <a:pPr marL="0" indent="0">
              <a:lnSpc>
                <a:spcPct val="120000"/>
              </a:lnSpc>
              <a:spcBef>
                <a:spcPts val="0"/>
              </a:spcBef>
              <a:buNone/>
            </a:pPr>
            <a:r>
              <a:rPr lang="en-DE" b="1" dirty="0">
                <a:latin typeface="Courier New" panose="02070309020205020404" pitchFamily="49" charset="0"/>
                <a:cs typeface="Courier New" panose="02070309020205020404" pitchFamily="49" charset="0"/>
              </a:rPr>
              <a:t>(</a:t>
            </a:r>
            <a:r>
              <a:rPr lang="en-DE" dirty="0">
                <a:latin typeface="Courier New" panose="02070309020205020404" pitchFamily="49" charset="0"/>
                <a:cs typeface="Courier New" panose="02070309020205020404" pitchFamily="49" charset="0"/>
              </a:rPr>
              <a:t>alpha</a:t>
            </a:r>
            <a:r>
              <a:rPr lang="en-DE" b="1" dirty="0" smtClean="0">
                <a:latin typeface="Courier New" panose="02070309020205020404" pitchFamily="49" charset="0"/>
                <a:cs typeface="Courier New" panose="02070309020205020404" pitchFamily="49" charset="0"/>
              </a:rPr>
              <a:t>)</a:t>
            </a:r>
            <a:r>
              <a:rPr lang="en-DE" b="1" dirty="0" smtClean="0">
                <a:solidFill>
                  <a:srgbClr val="00B050"/>
                </a:solidFill>
                <a:latin typeface="Courier New" panose="02070309020205020404" pitchFamily="49" charset="0"/>
                <a:cs typeface="Courier New" panose="02070309020205020404" pitchFamily="49" charset="0"/>
              </a:rPr>
              <a:t>+</a:t>
            </a:r>
            <a:r>
              <a:rPr lang="en-DE" b="1" dirty="0">
                <a:latin typeface="Courier New" panose="02070309020205020404" pitchFamily="49" charset="0"/>
                <a:cs typeface="Courier New" panose="02070309020205020404" pitchFamily="49" charset="0"/>
              </a:rPr>
              <a:t>	</a:t>
            </a:r>
            <a:r>
              <a:rPr lang="en-DE" b="1" dirty="0" smtClean="0">
                <a:latin typeface="Courier New" panose="02070309020205020404" pitchFamily="49" charset="0"/>
                <a:cs typeface="Courier New" panose="02070309020205020404" pitchFamily="49" charset="0"/>
              </a:rPr>
              <a:t>	</a:t>
            </a:r>
            <a:r>
              <a:rPr lang="en-DE" dirty="0" smtClean="0"/>
              <a:t>One or more “</a:t>
            </a:r>
            <a:r>
              <a:rPr lang="en-DE" dirty="0"/>
              <a:t>alpha</a:t>
            </a:r>
            <a:r>
              <a:rPr lang="en-DE" dirty="0" smtClean="0"/>
              <a:t>”</a:t>
            </a:r>
          </a:p>
          <a:p>
            <a:pPr marL="0" indent="0">
              <a:lnSpc>
                <a:spcPct val="120000"/>
              </a:lnSpc>
              <a:spcBef>
                <a:spcPts val="0"/>
              </a:spcBef>
              <a:buNone/>
            </a:pPr>
            <a:r>
              <a:rPr lang="en-DE" b="1" dirty="0">
                <a:latin typeface="Courier New" panose="02070309020205020404" pitchFamily="49" charset="0"/>
                <a:cs typeface="Courier New" panose="02070309020205020404" pitchFamily="49" charset="0"/>
              </a:rPr>
              <a:t>(</a:t>
            </a:r>
            <a:r>
              <a:rPr lang="en-DE" dirty="0">
                <a:latin typeface="Courier New" panose="02070309020205020404" pitchFamily="49" charset="0"/>
                <a:cs typeface="Courier New" panose="02070309020205020404" pitchFamily="49" charset="0"/>
              </a:rPr>
              <a:t>alpha</a:t>
            </a:r>
            <a:r>
              <a:rPr lang="en-DE" b="1" dirty="0" smtClean="0">
                <a:latin typeface="Courier New" panose="02070309020205020404" pitchFamily="49" charset="0"/>
                <a:cs typeface="Courier New" panose="02070309020205020404" pitchFamily="49" charset="0"/>
              </a:rPr>
              <a:t>)</a:t>
            </a:r>
            <a:r>
              <a:rPr lang="en-DE" b="1" dirty="0" smtClean="0">
                <a:solidFill>
                  <a:srgbClr val="00B050"/>
                </a:solidFill>
                <a:latin typeface="Courier New" panose="02070309020205020404" pitchFamily="49" charset="0"/>
                <a:cs typeface="Courier New" panose="02070309020205020404" pitchFamily="49" charset="0"/>
              </a:rPr>
              <a:t>{1,}</a:t>
            </a:r>
            <a:r>
              <a:rPr lang="en-DE" b="1" dirty="0">
                <a:latin typeface="Courier New" panose="02070309020205020404" pitchFamily="49" charset="0"/>
                <a:cs typeface="Courier New" panose="02070309020205020404" pitchFamily="49" charset="0"/>
              </a:rPr>
              <a:t>	</a:t>
            </a:r>
            <a:r>
              <a:rPr lang="en-DE" dirty="0" smtClean="0"/>
              <a:t>also one or </a:t>
            </a:r>
            <a:r>
              <a:rPr lang="en-DE" dirty="0"/>
              <a:t>more “alpha</a:t>
            </a:r>
            <a:r>
              <a:rPr lang="en-DE" dirty="0" smtClean="0"/>
              <a:t>”</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DE" dirty="0" smtClean="0">
                <a:latin typeface="Courier New" panose="02070309020205020404" pitchFamily="49" charset="0"/>
                <a:cs typeface="Courier New" panose="02070309020205020404" pitchFamily="49" charset="0"/>
              </a:rPr>
              <a:t>mm</a:t>
            </a:r>
            <a:r>
              <a:rPr lang="en-DE" b="1" dirty="0" smtClean="0">
                <a:latin typeface="Courier New" panose="02070309020205020404" pitchFamily="49" charset="0"/>
                <a:cs typeface="Courier New" panose="02070309020205020404" pitchFamily="49" charset="0"/>
              </a:rPr>
              <a:t>|</a:t>
            </a:r>
            <a:r>
              <a:rPr lang="en-DE" dirty="0" smtClean="0">
                <a:latin typeface="Courier New" panose="02070309020205020404" pitchFamily="49" charset="0"/>
                <a:cs typeface="Courier New" panose="02070309020205020404" pitchFamily="49" charset="0"/>
              </a:rPr>
              <a:t>cm</a:t>
            </a:r>
            <a:r>
              <a:rPr lang="en-DE" b="1" dirty="0" smtClean="0">
                <a:latin typeface="Courier New" panose="02070309020205020404" pitchFamily="49" charset="0"/>
                <a:cs typeface="Courier New" panose="02070309020205020404" pitchFamily="49" charset="0"/>
              </a:rPr>
              <a:t>|</a:t>
            </a:r>
            <a:r>
              <a:rPr lang="en-DE" dirty="0" smtClean="0">
                <a:latin typeface="Courier New" panose="02070309020205020404" pitchFamily="49" charset="0"/>
                <a:cs typeface="Courier New" panose="02070309020205020404" pitchFamily="49" charset="0"/>
              </a:rPr>
              <a:t>m</a:t>
            </a:r>
            <a:r>
              <a:rPr lang="en-DE" b="1" dirty="0" smtClean="0">
                <a:latin typeface="Courier New" panose="02070309020205020404" pitchFamily="49" charset="0"/>
                <a:cs typeface="Courier New" panose="02070309020205020404" pitchFamily="49" charset="0"/>
              </a:rPr>
              <a:t>)	</a:t>
            </a:r>
            <a:r>
              <a:rPr lang="en-DE" b="1" dirty="0">
                <a:latin typeface="Courier New" panose="02070309020205020404" pitchFamily="49" charset="0"/>
                <a:cs typeface="Courier New" panose="02070309020205020404" pitchFamily="49" charset="0"/>
              </a:rPr>
              <a:t>	</a:t>
            </a:r>
            <a:r>
              <a:rPr lang="en-DE" dirty="0" smtClean="0"/>
              <a:t>“mm”, “cm</a:t>
            </a:r>
            <a:r>
              <a:rPr lang="en-DE" dirty="0"/>
              <a:t>”</a:t>
            </a:r>
            <a:r>
              <a:rPr lang="en-DE" dirty="0" smtClean="0"/>
              <a:t> or “m</a:t>
            </a:r>
            <a:r>
              <a:rPr lang="en-DE" dirty="0"/>
              <a:t>”</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solidFill>
                  <a:srgbClr val="00B050"/>
                </a:solidFill>
                <a:latin typeface="Courier New" panose="02070309020205020404" pitchFamily="49" charset="0"/>
                <a:cs typeface="Courier New" panose="02070309020205020404" pitchFamily="49" charset="0"/>
              </a:rPr>
              <a:t>m</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solidFill>
                  <a:srgbClr val="00B050"/>
                </a:solidFill>
                <a:latin typeface="Courier New" panose="02070309020205020404" pitchFamily="49" charset="0"/>
                <a:cs typeface="Courier New" panose="02070309020205020404" pitchFamily="49" charset="0"/>
              </a:rPr>
              <a:t>c</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latin typeface="Courier New" panose="02070309020205020404" pitchFamily="49" charset="0"/>
                <a:cs typeface="Courier New" panose="02070309020205020404" pitchFamily="49" charset="0"/>
              </a:rPr>
              <a:t>m</a:t>
            </a:r>
            <a:r>
              <a:rPr lang="en-DE" b="1" dirty="0">
                <a:latin typeface="Courier New" panose="02070309020205020404" pitchFamily="49" charset="0"/>
                <a:cs typeface="Courier New" panose="02070309020205020404" pitchFamily="49" charset="0"/>
              </a:rPr>
              <a:t>)	</a:t>
            </a:r>
            <a:r>
              <a:rPr lang="en-DE" b="1" dirty="0" smtClean="0">
                <a:latin typeface="Courier New" panose="02070309020205020404" pitchFamily="49" charset="0"/>
                <a:cs typeface="Courier New" panose="02070309020205020404" pitchFamily="49" charset="0"/>
              </a:rPr>
              <a:t>	</a:t>
            </a:r>
            <a:r>
              <a:rPr lang="en-DE" dirty="0" smtClean="0"/>
              <a:t>alternative</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DE" b="1" dirty="0" smtClean="0">
                <a:solidFill>
                  <a:srgbClr val="92D050"/>
                </a:solidFill>
                <a:latin typeface="Courier New" panose="02070309020205020404" pitchFamily="49" charset="0"/>
                <a:cs typeface="Courier New" panose="02070309020205020404" pitchFamily="49" charset="0"/>
              </a:rPr>
              <a:t>[</a:t>
            </a:r>
            <a:r>
              <a:rPr lang="en-DE" dirty="0" smtClean="0">
                <a:solidFill>
                  <a:srgbClr val="92D050"/>
                </a:solidFill>
                <a:latin typeface="Courier New" panose="02070309020205020404" pitchFamily="49" charset="0"/>
                <a:cs typeface="Courier New" panose="02070309020205020404" pitchFamily="49" charset="0"/>
              </a:rPr>
              <a:t>mc</a:t>
            </a:r>
            <a:r>
              <a:rPr lang="en-DE" b="1" dirty="0" smtClean="0">
                <a:solidFill>
                  <a:srgbClr val="92D050"/>
                </a:solidFill>
                <a:latin typeface="Courier New" panose="02070309020205020404" pitchFamily="49" charset="0"/>
                <a:cs typeface="Courier New" panose="02070309020205020404" pitchFamily="49" charset="0"/>
              </a:rPr>
              <a:t>]</a:t>
            </a:r>
            <a:r>
              <a:rPr lang="en-DE" b="1" dirty="0" smtClean="0">
                <a:solidFill>
                  <a:srgbClr val="00B050"/>
                </a:solidFill>
                <a:latin typeface="Courier New" panose="02070309020205020404" pitchFamily="49" charset="0"/>
                <a:cs typeface="Courier New" panose="02070309020205020404" pitchFamily="49" charset="0"/>
              </a:rPr>
              <a:t>?</a:t>
            </a:r>
            <a:r>
              <a:rPr lang="en-DE" dirty="0">
                <a:latin typeface="Courier New" panose="02070309020205020404" pitchFamily="49" charset="0"/>
                <a:cs typeface="Courier New" panose="02070309020205020404" pitchFamily="49" charset="0"/>
              </a:rPr>
              <a:t>m</a:t>
            </a:r>
            <a:r>
              <a:rPr lang="en-DE" b="1" dirty="0">
                <a:latin typeface="Courier New" panose="02070309020205020404" pitchFamily="49" charset="0"/>
                <a:cs typeface="Courier New" panose="02070309020205020404" pitchFamily="49" charset="0"/>
              </a:rPr>
              <a:t>)		</a:t>
            </a:r>
            <a:r>
              <a:rPr lang="en-DE" dirty="0" smtClean="0"/>
              <a:t>alternative with </a:t>
            </a:r>
            <a:r>
              <a:rPr lang="en-DE" dirty="0" smtClean="0">
                <a:solidFill>
                  <a:srgbClr val="92D050"/>
                </a:solidFill>
              </a:rPr>
              <a:t>class</a:t>
            </a:r>
            <a:r>
              <a:rPr lang="en-DE" dirty="0" smtClean="0"/>
              <a:t>, because only a single character </a:t>
            </a:r>
            <a:br>
              <a:rPr lang="en-DE" dirty="0" smtClean="0"/>
            </a:br>
            <a:r>
              <a:rPr lang="en-DE" dirty="0" smtClean="0"/>
              <a:t>			is matched</a:t>
            </a:r>
          </a:p>
          <a:p>
            <a:pPr marL="0" indent="0">
              <a:lnSpc>
                <a:spcPct val="120000"/>
              </a:lnSpc>
              <a:spcBef>
                <a:spcPts val="0"/>
              </a:spcBef>
              <a:buNone/>
            </a:pPr>
            <a:r>
              <a:rPr lang="en-DE" b="1" dirty="0" smtClean="0">
                <a:latin typeface="Courier New" panose="02070309020205020404" pitchFamily="49" charset="0"/>
                <a:cs typeface="Courier New" panose="02070309020205020404" pitchFamily="49" charset="0"/>
              </a:rPr>
              <a:t>((</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latin typeface="Courier New" panose="02070309020205020404" pitchFamily="49" charset="0"/>
                <a:cs typeface="Courier New" panose="02070309020205020404" pitchFamily="49" charset="0"/>
              </a:rPr>
              <a:t>m</a:t>
            </a:r>
            <a:r>
              <a:rPr lang="en-DE" b="1" dirty="0" smtClean="0">
                <a:latin typeface="Courier New" panose="02070309020205020404" pitchFamily="49" charset="0"/>
                <a:cs typeface="Courier New" panose="02070309020205020404" pitchFamily="49" charset="0"/>
              </a:rPr>
              <a:t>|</a:t>
            </a:r>
            <a:r>
              <a:rPr lang="en-DE" dirty="0" smtClean="0">
                <a:latin typeface="Courier New" panose="02070309020205020404" pitchFamily="49" charset="0"/>
                <a:cs typeface="Courier New" panose="02070309020205020404" pitchFamily="49" charset="0"/>
              </a:rPr>
              <a:t>c</a:t>
            </a:r>
            <a:r>
              <a:rPr lang="en-DE" b="1" dirty="0">
                <a:latin typeface="Courier New" panose="02070309020205020404" pitchFamily="49" charset="0"/>
                <a:cs typeface="Courier New" panose="02070309020205020404" pitchFamily="49" charset="0"/>
              </a:rPr>
              <a:t>)?</a:t>
            </a:r>
            <a:r>
              <a:rPr lang="en-DE" dirty="0">
                <a:latin typeface="Courier New" panose="02070309020205020404" pitchFamily="49" charset="0"/>
                <a:cs typeface="Courier New" panose="02070309020205020404" pitchFamily="49" charset="0"/>
              </a:rPr>
              <a:t>m</a:t>
            </a:r>
            <a:r>
              <a:rPr lang="en-DE" b="1" dirty="0">
                <a:latin typeface="Courier New" panose="02070309020205020404" pitchFamily="49" charset="0"/>
                <a:cs typeface="Courier New" panose="02070309020205020404" pitchFamily="49" charset="0"/>
              </a:rPr>
              <a:t>)	</a:t>
            </a:r>
            <a:r>
              <a:rPr lang="en-DE" dirty="0" smtClean="0"/>
              <a:t>better with </a:t>
            </a:r>
            <a:r>
              <a:rPr lang="en-DE" dirty="0" smtClean="0">
                <a:solidFill>
                  <a:srgbClr val="00B050"/>
                </a:solidFill>
              </a:rPr>
              <a:t>non-capture group</a:t>
            </a:r>
            <a:r>
              <a:rPr lang="en-DE" dirty="0" smtClean="0"/>
              <a:t> because the nested </a:t>
            </a:r>
            <a:br>
              <a:rPr lang="en-DE" dirty="0" smtClean="0"/>
            </a:br>
            <a:r>
              <a:rPr lang="en-DE" dirty="0" smtClean="0"/>
              <a:t>			subgroup does not need to be captured → faster</a:t>
            </a:r>
            <a:endParaRPr lang="en-DE" dirty="0"/>
          </a:p>
          <a:p>
            <a:pPr marL="0" indent="0">
              <a:buNone/>
            </a:pPr>
            <a:r>
              <a:rPr lang="en-DE" dirty="0" smtClean="0"/>
              <a:t>  </a:t>
            </a:r>
          </a:p>
          <a:p>
            <a:pPr marL="0" indent="0">
              <a:buNone/>
            </a:pPr>
            <a:r>
              <a:rPr lang="en-DE" dirty="0"/>
              <a:t> </a:t>
            </a:r>
            <a:r>
              <a:rPr lang="en-DE" dirty="0" smtClean="0"/>
              <a:t>  </a:t>
            </a:r>
            <a:endParaRPr lang="en-DE" dirty="0"/>
          </a:p>
          <a:p>
            <a:pPr lvl="1"/>
            <a:endParaRPr lang="en-DE" dirty="0"/>
          </a:p>
          <a:p>
            <a:pPr lvl="1"/>
            <a:endParaRPr lang="en-DE" dirty="0" smtClean="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17</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US" sz="3200" dirty="0" smtClean="0">
                <a:latin typeface="Calibri" panose="020F0502020204030204" pitchFamily="34" charset="0"/>
                <a:cs typeface="Calibri" panose="020F0502020204030204" pitchFamily="34" charset="0"/>
              </a:rPr>
              <a:t>G</a:t>
            </a:r>
            <a:r>
              <a:rPr lang="en-DE" sz="3200" dirty="0" smtClean="0">
                <a:latin typeface="Calibri" panose="020F0502020204030204" pitchFamily="34" charset="0"/>
                <a:cs typeface="Calibri" panose="020F0502020204030204" pitchFamily="34" charset="0"/>
              </a:rPr>
              <a:t>roup examples</a:t>
            </a:r>
            <a:r>
              <a:rPr lang="en-DE" sz="3200" dirty="0" smtClean="0"/>
              <a:t> </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1064682623"/>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indent="0">
              <a:lnSpc>
                <a:spcPct val="100000"/>
              </a:lnSpc>
              <a:spcBef>
                <a:spcPts val="0"/>
              </a:spcBef>
              <a:buNone/>
            </a:pPr>
            <a:r>
              <a:rPr lang="en-GB" sz="2000" dirty="0" smtClean="0"/>
              <a:t>CamelCase </a:t>
            </a:r>
            <a:r>
              <a:rPr lang="en-GB" sz="2000" dirty="0"/>
              <a:t>is a naming convention frequently used by programmers for program element names where all words of the name are uppercased (except the first word) and concatenated without </a:t>
            </a:r>
            <a:r>
              <a:rPr lang="en-GB" sz="2000" dirty="0" smtClean="0"/>
              <a:t>spaces. </a:t>
            </a:r>
            <a:endParaRPr lang="en-US" sz="2000" dirty="0"/>
          </a:p>
          <a:p>
            <a:pPr marL="0" indent="0">
              <a:lnSpc>
                <a:spcPct val="100000"/>
              </a:lnSpc>
              <a:spcBef>
                <a:spcPts val="600"/>
              </a:spcBef>
              <a:buNone/>
            </a:pPr>
            <a:r>
              <a:rPr lang="en-GB" sz="2000" b="1" dirty="0" smtClean="0">
                <a:solidFill>
                  <a:srgbClr val="00B050"/>
                </a:solidFill>
                <a:latin typeface="Courier New" panose="02070309020205020404" pitchFamily="49" charset="0"/>
                <a:cs typeface="Courier New" panose="02070309020205020404" pitchFamily="49" charset="0"/>
              </a:rPr>
              <a:t>\</a:t>
            </a:r>
            <a:r>
              <a:rPr lang="en-GB" sz="2000" b="1" dirty="0">
                <a:solidFill>
                  <a:srgbClr val="00B050"/>
                </a:solidFill>
                <a:latin typeface="Courier New" panose="02070309020205020404" pitchFamily="49" charset="0"/>
                <a:cs typeface="Courier New" panose="02070309020205020404" pitchFamily="49" charset="0"/>
              </a:rPr>
              <a:t>b[a-z]+([A-Z][a-z]*)+\</a:t>
            </a:r>
            <a:r>
              <a:rPr lang="en-GB" sz="2000" b="1" dirty="0" smtClean="0">
                <a:solidFill>
                  <a:srgbClr val="00B050"/>
                </a:solidFill>
                <a:latin typeface="Courier New" panose="02070309020205020404" pitchFamily="49" charset="0"/>
                <a:cs typeface="Courier New" panose="02070309020205020404" pitchFamily="49" charset="0"/>
              </a:rPr>
              <a:t>b</a:t>
            </a:r>
            <a:endParaRPr lang="en-DE" sz="2000" b="1" dirty="0" smtClean="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GB" sz="2000" dirty="0">
                <a:highlight>
                  <a:srgbClr val="C0C0C0"/>
                </a:highlight>
                <a:ea typeface="Calibri" panose="020F0502020204030204" pitchFamily="34" charset="0"/>
                <a:cs typeface="Times New Roman" panose="02020603050405020304" pitchFamily="18" charset="0"/>
              </a:rPr>
              <a:t>alphaBeta</a:t>
            </a:r>
            <a:r>
              <a:rPr lang="en-GB" sz="2000" dirty="0" smtClean="0"/>
              <a:t> </a:t>
            </a:r>
            <a:r>
              <a:rPr lang="en-GB" sz="2000" dirty="0" smtClean="0">
                <a:highlight>
                  <a:srgbClr val="C0C0C0"/>
                </a:highlight>
                <a:ea typeface="Calibri" panose="020F0502020204030204" pitchFamily="34" charset="0"/>
                <a:cs typeface="Times New Roman" panose="02020603050405020304" pitchFamily="18" charset="0"/>
              </a:rPr>
              <a:t>alphaBeta</a:t>
            </a:r>
            <a:r>
              <a:rPr lang="en-GB" sz="2000" dirty="0">
                <a:highlight>
                  <a:srgbClr val="C0C0C0"/>
                </a:highlight>
                <a:ea typeface="Calibri" panose="020F0502020204030204" pitchFamily="34" charset="0"/>
                <a:cs typeface="Times New Roman" panose="02020603050405020304" pitchFamily="18" charset="0"/>
              </a:rPr>
              <a:t>Gamma</a:t>
            </a:r>
            <a:r>
              <a:rPr lang="en-GB" sz="2000" dirty="0" smtClean="0"/>
              <a:t> </a:t>
            </a:r>
            <a:r>
              <a:rPr lang="en-GB" sz="2000" dirty="0" smtClean="0">
                <a:highlight>
                  <a:srgbClr val="C0C0C0"/>
                </a:highlight>
                <a:ea typeface="Calibri" panose="020F0502020204030204" pitchFamily="34" charset="0"/>
                <a:cs typeface="Times New Roman" panose="02020603050405020304" pitchFamily="18" charset="0"/>
              </a:rPr>
              <a:t>aB</a:t>
            </a:r>
            <a:r>
              <a:rPr lang="en-DE" sz="2000" dirty="0" smtClean="0">
                <a:highlight>
                  <a:srgbClr val="C0C0C0"/>
                </a:highlight>
                <a:ea typeface="Calibri" panose="020F0502020204030204" pitchFamily="34" charset="0"/>
                <a:cs typeface="Times New Roman" panose="02020603050405020304" pitchFamily="18" charset="0"/>
              </a:rPr>
              <a:t>C</a:t>
            </a:r>
            <a:r>
              <a:rPr lang="en-GB" sz="2000" dirty="0"/>
              <a:t> </a:t>
            </a:r>
            <a:r>
              <a:rPr lang="en-GB" sz="2000" dirty="0" smtClean="0"/>
              <a:t>GammaDelta theta</a:t>
            </a:r>
            <a:endParaRPr lang="en-DE" sz="2000" dirty="0" smtClean="0"/>
          </a:p>
          <a:p>
            <a:pPr marL="0" indent="0">
              <a:lnSpc>
                <a:spcPct val="100000"/>
              </a:lnSpc>
              <a:spcBef>
                <a:spcPts val="0"/>
              </a:spcBef>
              <a:buNone/>
            </a:pPr>
            <a:endParaRPr lang="en-US" sz="2000" dirty="0"/>
          </a:p>
          <a:p>
            <a:pPr marL="0" indent="0">
              <a:lnSpc>
                <a:spcPct val="100000"/>
              </a:lnSpc>
              <a:spcBef>
                <a:spcPts val="0"/>
              </a:spcBef>
              <a:buNone/>
            </a:pPr>
            <a:endParaRPr lang="en-US" sz="2400" b="1" dirty="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endParaRPr lang="en-DE" dirty="0" smtClean="0"/>
          </a:p>
          <a:p>
            <a:pPr marL="0" indent="0">
              <a:lnSpc>
                <a:spcPct val="100000"/>
              </a:lnSpc>
              <a:spcBef>
                <a:spcPts val="0"/>
              </a:spcBef>
              <a:buNone/>
            </a:pPr>
            <a:r>
              <a:rPr lang="en-DE" dirty="0"/>
              <a:t> </a:t>
            </a:r>
            <a:r>
              <a:rPr lang="en-DE" dirty="0" smtClean="0"/>
              <a:t>  </a:t>
            </a:r>
            <a:endParaRPr lang="en-DE" dirty="0"/>
          </a:p>
          <a:p>
            <a:pPr lvl="1"/>
            <a:endParaRPr lang="en-DE" dirty="0"/>
          </a:p>
          <a:p>
            <a:pPr lvl="1"/>
            <a:endParaRPr lang="en-DE" dirty="0" smtClean="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18</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US" sz="3200" dirty="0" smtClean="0">
                <a:latin typeface="Calibri" panose="020F0502020204030204" pitchFamily="34" charset="0"/>
                <a:cs typeface="Calibri" panose="020F0502020204030204" pitchFamily="34" charset="0"/>
              </a:rPr>
              <a:t>M</a:t>
            </a:r>
            <a:r>
              <a:rPr lang="en-DE" sz="3200" dirty="0" smtClean="0">
                <a:latin typeface="Calibri" panose="020F0502020204030204" pitchFamily="34" charset="0"/>
                <a:cs typeface="Calibri" panose="020F0502020204030204" pitchFamily="34" charset="0"/>
              </a:rPr>
              <a:t>ore comprehensive example</a:t>
            </a:r>
            <a:r>
              <a:rPr lang="en-DE" sz="3200" dirty="0" smtClean="0"/>
              <a:t> </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pic>
        <p:nvPicPr>
          <p:cNvPr id="8" name="Picture 7"/>
          <p:cNvPicPr>
            <a:picLocks noChangeAspect="1"/>
          </p:cNvPicPr>
          <p:nvPr/>
        </p:nvPicPr>
        <p:blipFill>
          <a:blip r:embed="rId3"/>
          <a:stretch>
            <a:fillRect/>
          </a:stretch>
        </p:blipFill>
        <p:spPr>
          <a:xfrm>
            <a:off x="3396000" y="3798094"/>
            <a:ext cx="5400000" cy="2160000"/>
          </a:xfrm>
          <a:prstGeom prst="rect">
            <a:avLst/>
          </a:prstGeom>
        </p:spPr>
      </p:pic>
    </p:spTree>
    <p:extLst>
      <p:ext uri="{BB962C8B-B14F-4D97-AF65-F5344CB8AC3E}">
        <p14:creationId xmlns:p14="http://schemas.microsoft.com/office/powerpoint/2010/main" val="2399436926"/>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dirty="0" smtClean="0"/>
              <a:t>Capture groups are essentially numbered from left to right: 1... </a:t>
            </a:r>
          </a:p>
          <a:p>
            <a:pPr marL="0" lvl="0" indent="0">
              <a:buNone/>
            </a:pPr>
            <a:r>
              <a:rPr lang="en-DE" dirty="0" smtClean="0"/>
              <a:t>Capture group 0 is the complete input string </a:t>
            </a:r>
          </a:p>
          <a:p>
            <a:pPr marL="0" lvl="0" indent="0">
              <a:buNone/>
            </a:pPr>
            <a:r>
              <a:rPr lang="en-DE" dirty="0" smtClean="0"/>
              <a:t>Capture </a:t>
            </a:r>
            <a:r>
              <a:rPr lang="en-DE" dirty="0"/>
              <a:t>groups </a:t>
            </a:r>
            <a:r>
              <a:rPr lang="en-DE" dirty="0" smtClean="0"/>
              <a:t>can also be </a:t>
            </a:r>
            <a:r>
              <a:rPr lang="en-DE" dirty="0" smtClean="0">
                <a:solidFill>
                  <a:srgbClr val="00B050"/>
                </a:solidFill>
              </a:rPr>
              <a:t>named</a:t>
            </a:r>
            <a:r>
              <a:rPr lang="en-DE" dirty="0" smtClean="0"/>
              <a:t>: </a:t>
            </a:r>
            <a:r>
              <a:rPr lang="en-DE" dirty="0" smtClean="0">
                <a:solidFill>
                  <a:srgbClr val="00B050"/>
                </a:solidFill>
              </a:rPr>
              <a:t>(</a:t>
            </a:r>
            <a:r>
              <a:rPr lang="en-DE" b="1" dirty="0" smtClean="0">
                <a:solidFill>
                  <a:srgbClr val="00B050"/>
                </a:solidFill>
                <a:latin typeface="Courier New" panose="02070309020205020404" pitchFamily="49" charset="0"/>
                <a:cs typeface="Courier New" panose="02070309020205020404" pitchFamily="49" charset="0"/>
              </a:rPr>
              <a:t>?&lt;</a:t>
            </a:r>
            <a:r>
              <a:rPr lang="en-DE" i="1" dirty="0" smtClean="0"/>
              <a:t>name</a:t>
            </a:r>
            <a:r>
              <a:rPr lang="en-DE" b="1" dirty="0">
                <a:solidFill>
                  <a:srgbClr val="00B050"/>
                </a:solidFill>
                <a:latin typeface="Courier New" panose="02070309020205020404" pitchFamily="49" charset="0"/>
                <a:cs typeface="Courier New" panose="02070309020205020404" pitchFamily="49" charset="0"/>
              </a:rPr>
              <a:t>&gt;</a:t>
            </a:r>
            <a:r>
              <a:rPr lang="en-DE" dirty="0" smtClean="0"/>
              <a:t> ...</a:t>
            </a:r>
            <a:r>
              <a:rPr lang="en-DE" b="1" dirty="0" smtClean="0">
                <a:solidFill>
                  <a:srgbClr val="00B050"/>
                </a:solidFill>
                <a:latin typeface="Courier New" panose="02070309020205020404" pitchFamily="49" charset="0"/>
                <a:cs typeface="Courier New" panose="02070309020205020404" pitchFamily="49" charset="0"/>
              </a:rPr>
              <a:t>)</a:t>
            </a:r>
            <a:r>
              <a:rPr lang="en-DE" dirty="0"/>
              <a:t> </a:t>
            </a:r>
            <a:r>
              <a:rPr lang="en-DE" dirty="0" smtClean="0"/>
              <a:t>or </a:t>
            </a:r>
            <a:r>
              <a:rPr lang="en-DE" dirty="0" smtClean="0">
                <a:solidFill>
                  <a:srgbClr val="00B050"/>
                </a:solidFill>
              </a:rPr>
              <a:t>(</a:t>
            </a:r>
            <a:r>
              <a:rPr lang="en-DE" b="1" dirty="0" smtClean="0">
                <a:solidFill>
                  <a:srgbClr val="00B050"/>
                </a:solidFill>
                <a:latin typeface="Courier New" panose="02070309020205020404" pitchFamily="49" charset="0"/>
                <a:cs typeface="Courier New" panose="02070309020205020404" pitchFamily="49" charset="0"/>
              </a:rPr>
              <a:t>?'</a:t>
            </a:r>
            <a:r>
              <a:rPr lang="en-DE" i="1" dirty="0" smtClean="0"/>
              <a:t>name</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t>...</a:t>
            </a:r>
            <a:r>
              <a:rPr lang="en-DE" b="1" dirty="0" smtClean="0">
                <a:solidFill>
                  <a:srgbClr val="00B050"/>
                </a:solidFill>
                <a:latin typeface="Courier New" panose="02070309020205020404" pitchFamily="49" charset="0"/>
                <a:cs typeface="Courier New" panose="02070309020205020404" pitchFamily="49" charset="0"/>
              </a:rPr>
              <a:t>)</a:t>
            </a:r>
          </a:p>
          <a:p>
            <a:pPr marL="0" indent="0">
              <a:buNone/>
            </a:pPr>
            <a:r>
              <a:rPr lang="en-DE" b="1" dirty="0">
                <a:solidFill>
                  <a:srgbClr val="92D050"/>
                </a:solidFill>
                <a:latin typeface="Courier New" panose="02070309020205020404" pitchFamily="49" charset="0"/>
                <a:cs typeface="Courier New" panose="02070309020205020404" pitchFamily="49" charset="0"/>
              </a:rPr>
              <a:t>(</a:t>
            </a:r>
            <a:r>
              <a:rPr lang="en-DE" b="1" dirty="0">
                <a:solidFill>
                  <a:srgbClr val="00B050"/>
                </a:solidFill>
                <a:latin typeface="Courier New" panose="02070309020205020404" pitchFamily="49" charset="0"/>
                <a:cs typeface="Courier New" panose="02070309020205020404" pitchFamily="49" charset="0"/>
              </a:rPr>
              <a:t>?:</a:t>
            </a:r>
            <a:r>
              <a:rPr lang="en-DE" dirty="0"/>
              <a:t>...</a:t>
            </a:r>
            <a:r>
              <a:rPr lang="en-DE" b="1" dirty="0">
                <a:solidFill>
                  <a:srgbClr val="92D050"/>
                </a:solidFill>
                <a:latin typeface="Courier New" panose="02070309020205020404" pitchFamily="49" charset="0"/>
                <a:cs typeface="Courier New" panose="02070309020205020404" pitchFamily="49" charset="0"/>
              </a:rPr>
              <a:t>)</a:t>
            </a:r>
            <a:r>
              <a:rPr lang="en-DE" dirty="0"/>
              <a:t> </a:t>
            </a:r>
            <a:r>
              <a:rPr lang="en-DE" dirty="0" smtClean="0"/>
              <a:t>Specifies a </a:t>
            </a:r>
            <a:r>
              <a:rPr lang="en-DE" dirty="0" smtClean="0">
                <a:solidFill>
                  <a:srgbClr val="00B050"/>
                </a:solidFill>
              </a:rPr>
              <a:t>non-capture group</a:t>
            </a:r>
            <a:r>
              <a:rPr lang="en-DE" dirty="0" smtClean="0"/>
              <a:t> (→ improved performance)</a:t>
            </a:r>
            <a:endParaRPr lang="en-DE" dirty="0"/>
          </a:p>
          <a:p>
            <a:pPr marL="0" lvl="0" indent="0">
              <a:buNone/>
            </a:pPr>
            <a:endParaRPr lang="en-DE" b="1" dirty="0" smtClean="0">
              <a:solidFill>
                <a:srgbClr val="00B050"/>
              </a:solidFill>
              <a:latin typeface="Courier New" panose="02070309020205020404" pitchFamily="49" charset="0"/>
              <a:cs typeface="Courier New" panose="02070309020205020404" pitchFamily="49" charset="0"/>
            </a:endParaRPr>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19</a:t>
            </a:fld>
            <a:endParaRPr lang="en-US" dirty="0"/>
          </a:p>
        </p:txBody>
      </p:sp>
      <p:sp>
        <p:nvSpPr>
          <p:cNvPr id="2" name="Title 1"/>
          <p:cNvSpPr>
            <a:spLocks noGrp="1"/>
          </p:cNvSpPr>
          <p:nvPr>
            <p:ph type="title" idx="4294967295"/>
          </p:nvPr>
        </p:nvSpPr>
        <p:spPr>
          <a:xfrm>
            <a:off x="718919" y="320675"/>
            <a:ext cx="10515600" cy="1325563"/>
          </a:xfrm>
        </p:spPr>
        <p:txBody>
          <a:bodyPr>
            <a:normAutofit/>
          </a:bodyPr>
          <a:lstStyle/>
          <a:p>
            <a:pPr algn="ctr"/>
            <a:r>
              <a:rPr lang="en-DE" dirty="0">
                <a:latin typeface="Calibri" panose="020F0502020204030204" pitchFamily="34" charset="0"/>
                <a:cs typeface="Calibri" panose="020F0502020204030204" pitchFamily="34" charset="0"/>
              </a:rPr>
              <a:t>Basic concepts</a:t>
            </a:r>
            <a:r>
              <a:rPr lang="en-GB" sz="6000" dirty="0"/>
              <a:t/>
            </a:r>
            <a:br>
              <a:rPr lang="en-GB" sz="6000" dirty="0"/>
            </a:br>
            <a:r>
              <a:rPr lang="en-DE" sz="3200" dirty="0" smtClean="0">
                <a:latin typeface="Calibri" panose="020F0502020204030204" pitchFamily="34" charset="0"/>
                <a:cs typeface="Calibri" panose="020F0502020204030204" pitchFamily="34" charset="0"/>
              </a:rPr>
              <a:t>Capture </a:t>
            </a:r>
            <a:r>
              <a:rPr lang="en-US" sz="3200" dirty="0" smtClean="0">
                <a:latin typeface="Calibri" panose="020F0502020204030204" pitchFamily="34" charset="0"/>
                <a:cs typeface="Calibri" panose="020F0502020204030204" pitchFamily="34" charset="0"/>
              </a:rPr>
              <a:t>g</a:t>
            </a:r>
            <a:r>
              <a:rPr lang="en-DE" sz="3200" dirty="0" smtClean="0">
                <a:latin typeface="Calibri" panose="020F0502020204030204" pitchFamily="34" charset="0"/>
                <a:cs typeface="Calibri" panose="020F0502020204030204" pitchFamily="34" charset="0"/>
              </a:rPr>
              <a:t>roups</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897135077"/>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indent="0">
              <a:buNone/>
            </a:pPr>
            <a:r>
              <a:rPr lang="en-GB" sz="2000" dirty="0" smtClean="0"/>
              <a:t>Capture </a:t>
            </a:r>
            <a:r>
              <a:rPr lang="en-GB" sz="2000" dirty="0"/>
              <a:t>group are numbered from left to right taking account of parentheses (numbered capture group: </a:t>
            </a:r>
            <a:r>
              <a:rPr lang="en-GB" sz="2000" b="1" dirty="0"/>
              <a:t>$1</a:t>
            </a:r>
            <a:r>
              <a:rPr lang="en-GB" sz="2000" dirty="0"/>
              <a:t>…, </a:t>
            </a:r>
            <a:r>
              <a:rPr lang="en-GB" sz="2000" b="1" dirty="0"/>
              <a:t>$0</a:t>
            </a:r>
            <a:r>
              <a:rPr lang="en-GB" sz="2000" dirty="0"/>
              <a:t> = complete input string). Unnamed capture groups are numbered first, then the named capture </a:t>
            </a:r>
            <a:r>
              <a:rPr lang="en-GB" sz="2000" dirty="0" smtClean="0"/>
              <a:t>groups; </a:t>
            </a:r>
            <a:r>
              <a:rPr lang="en-GB" sz="2000" dirty="0"/>
              <a:t>named capture groups are also numbered capture groups. </a:t>
            </a:r>
            <a:r>
              <a:rPr lang="en-DE" sz="2000" dirty="0"/>
              <a:t>This is </a:t>
            </a:r>
            <a:r>
              <a:rPr lang="en-GB" sz="2000" dirty="0"/>
              <a:t>the numbering scheme</a:t>
            </a:r>
            <a:r>
              <a:rPr lang="en-DE" sz="2000" dirty="0"/>
              <a:t> adopted by .NET, the numbering may differ for other regex flavours.</a:t>
            </a:r>
            <a:endParaRPr lang="en-GB" sz="2000" dirty="0"/>
          </a:p>
          <a:p>
            <a:pPr marL="0" lvl="0" indent="0">
              <a:buNone/>
            </a:pPr>
            <a:endParaRPr lang="en-DE" dirty="0" smtClean="0"/>
          </a:p>
          <a:p>
            <a:pPr marL="0" lvl="0" indent="0">
              <a:buNone/>
            </a:pPr>
            <a:endParaRPr lang="en-DE" b="1" dirty="0" smtClean="0">
              <a:solidFill>
                <a:srgbClr val="00B050"/>
              </a:solidFill>
              <a:latin typeface="Courier New" panose="02070309020205020404" pitchFamily="49" charset="0"/>
              <a:cs typeface="Courier New" panose="02070309020205020404" pitchFamily="49" charset="0"/>
            </a:endParaRPr>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20</a:t>
            </a:fld>
            <a:endParaRPr lang="en-US" dirty="0"/>
          </a:p>
        </p:txBody>
      </p:sp>
      <p:sp>
        <p:nvSpPr>
          <p:cNvPr id="2" name="Title 1"/>
          <p:cNvSpPr>
            <a:spLocks noGrp="1"/>
          </p:cNvSpPr>
          <p:nvPr>
            <p:ph type="title" idx="4294967295"/>
          </p:nvPr>
        </p:nvSpPr>
        <p:spPr>
          <a:xfrm>
            <a:off x="718919" y="320675"/>
            <a:ext cx="10515600" cy="1325563"/>
          </a:xfrm>
        </p:spPr>
        <p:txBody>
          <a:bodyPr>
            <a:normAutofit/>
          </a:bodyPr>
          <a:lstStyle/>
          <a:p>
            <a:pPr algn="ctr"/>
            <a:r>
              <a:rPr lang="en-DE" dirty="0">
                <a:latin typeface="Calibri" panose="020F0502020204030204" pitchFamily="34" charset="0"/>
                <a:cs typeface="Calibri" panose="020F0502020204030204" pitchFamily="34" charset="0"/>
              </a:rPr>
              <a:t>Basic concepts</a:t>
            </a:r>
            <a:r>
              <a:rPr lang="en-GB" sz="6000" dirty="0"/>
              <a:t/>
            </a:r>
            <a:br>
              <a:rPr lang="en-GB" sz="6000" dirty="0"/>
            </a:br>
            <a:r>
              <a:rPr lang="en-DE" sz="3200" dirty="0" smtClean="0">
                <a:latin typeface="Calibri" panose="020F0502020204030204" pitchFamily="34" charset="0"/>
                <a:cs typeface="Calibri" panose="020F0502020204030204" pitchFamily="34" charset="0"/>
              </a:rPr>
              <a:t>Capture </a:t>
            </a:r>
            <a:r>
              <a:rPr lang="en-US" sz="3200" dirty="0" smtClean="0">
                <a:latin typeface="Calibri" panose="020F0502020204030204" pitchFamily="34" charset="0"/>
                <a:cs typeface="Calibri" panose="020F0502020204030204" pitchFamily="34" charset="0"/>
              </a:rPr>
              <a:t>g</a:t>
            </a:r>
            <a:r>
              <a:rPr lang="en-DE" sz="3200" dirty="0" smtClean="0">
                <a:latin typeface="Calibri" panose="020F0502020204030204" pitchFamily="34" charset="0"/>
                <a:cs typeface="Calibri" panose="020F0502020204030204" pitchFamily="34" charset="0"/>
              </a:rPr>
              <a:t>roups - numbering</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pic>
        <p:nvPicPr>
          <p:cNvPr id="9" name="Picture 8"/>
          <p:cNvPicPr>
            <a:picLocks noChangeAspect="1"/>
          </p:cNvPicPr>
          <p:nvPr/>
        </p:nvPicPr>
        <p:blipFill>
          <a:blip r:embed="rId3"/>
          <a:stretch>
            <a:fillRect/>
          </a:stretch>
        </p:blipFill>
        <p:spPr>
          <a:xfrm>
            <a:off x="3816719" y="3314234"/>
            <a:ext cx="4320000" cy="2757636"/>
          </a:xfrm>
          <a:prstGeom prst="rect">
            <a:avLst/>
          </a:prstGeom>
        </p:spPr>
      </p:pic>
    </p:spTree>
    <p:extLst>
      <p:ext uri="{BB962C8B-B14F-4D97-AF65-F5344CB8AC3E}">
        <p14:creationId xmlns:p14="http://schemas.microsoft.com/office/powerpoint/2010/main" val="310036240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dirty="0" smtClean="0"/>
              <a:t>A </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solidFill>
                  <a:srgbClr val="00B050"/>
                </a:solidFill>
              </a:rPr>
              <a:t>...</a:t>
            </a:r>
            <a:r>
              <a:rPr lang="en-DE" b="1" dirty="0" smtClean="0">
                <a:solidFill>
                  <a:srgbClr val="00B050"/>
                </a:solidFill>
                <a:latin typeface="Courier New" panose="02070309020205020404" pitchFamily="49" charset="0"/>
                <a:cs typeface="Courier New" panose="02070309020205020404" pitchFamily="49" charset="0"/>
              </a:rPr>
              <a:t>]</a:t>
            </a:r>
            <a:r>
              <a:rPr lang="en-DE" dirty="0"/>
              <a:t> </a:t>
            </a:r>
            <a:r>
              <a:rPr lang="en-DE" dirty="0" smtClean="0"/>
              <a:t>class matches </a:t>
            </a:r>
            <a:r>
              <a:rPr lang="en-DE" dirty="0"/>
              <a:t>one of </a:t>
            </a:r>
            <a:r>
              <a:rPr lang="en-DE" dirty="0" smtClean="0"/>
              <a:t>the “characters” </a:t>
            </a:r>
            <a:r>
              <a:rPr lang="en-DE" dirty="0"/>
              <a:t>in the </a:t>
            </a:r>
            <a:r>
              <a:rPr lang="en-DE" dirty="0" smtClean="0"/>
              <a:t>group</a:t>
            </a:r>
          </a:p>
          <a:p>
            <a:pPr marL="0" indent="0">
              <a:buNone/>
            </a:pPr>
            <a:endParaRPr lang="en-DE" dirty="0" smtClean="0"/>
          </a:p>
          <a:p>
            <a:pPr marL="0" indent="0">
              <a:buNone/>
            </a:pPr>
            <a:r>
              <a:rPr lang="en-DE" dirty="0" smtClean="0"/>
              <a:t>A class has three variants:</a:t>
            </a:r>
            <a:endParaRPr lang="en-DE" dirty="0"/>
          </a:p>
          <a:p>
            <a:pPr marL="0" indent="0">
              <a:buNone/>
            </a:pPr>
            <a:r>
              <a:rPr lang="en-DE" b="1" dirty="0" smtClean="0">
                <a:solidFill>
                  <a:srgbClr val="00B050"/>
                </a:solidFill>
                <a:latin typeface="Courier New" panose="02070309020205020404" pitchFamily="49" charset="0"/>
                <a:cs typeface="Courier New" panose="02070309020205020404" pitchFamily="49" charset="0"/>
              </a:rPr>
              <a:t>[</a:t>
            </a:r>
            <a:r>
              <a:rPr lang="en-DE" b="1" dirty="0" smtClean="0">
                <a:solidFill>
                  <a:srgbClr val="92D050"/>
                </a:solidFill>
                <a:latin typeface="Courier New" panose="02070309020205020404" pitchFamily="49" charset="0"/>
                <a:cs typeface="Courier New" panose="02070309020205020404" pitchFamily="49" charset="0"/>
              </a:rPr>
              <a:t>^</a:t>
            </a:r>
            <a:r>
              <a:rPr lang="en-DE" i="1" dirty="0">
                <a:solidFill>
                  <a:srgbClr val="92D050"/>
                </a:solidFill>
              </a:rPr>
              <a:t>...</a:t>
            </a:r>
            <a:r>
              <a:rPr lang="en-DE" b="1" dirty="0" smtClean="0">
                <a:solidFill>
                  <a:srgbClr val="00B050"/>
                </a:solidFill>
                <a:latin typeface="Courier New" panose="02070309020205020404" pitchFamily="49" charset="0"/>
                <a:cs typeface="Courier New" panose="02070309020205020404" pitchFamily="49" charset="0"/>
              </a:rPr>
              <a:t>]</a:t>
            </a:r>
            <a:r>
              <a:rPr lang="en-DE" b="1" dirty="0" smtClean="0">
                <a:latin typeface="Courier New" panose="02070309020205020404" pitchFamily="49" charset="0"/>
                <a:cs typeface="Courier New" panose="02070309020205020404" pitchFamily="49" charset="0"/>
              </a:rPr>
              <a:t>	</a:t>
            </a:r>
            <a:r>
              <a:rPr lang="en-GB" dirty="0"/>
              <a:t>	</a:t>
            </a:r>
            <a:r>
              <a:rPr lang="en-DE" i="1" dirty="0" smtClean="0">
                <a:solidFill>
                  <a:srgbClr val="92D050"/>
                </a:solidFill>
              </a:rPr>
              <a:t>Negated class</a:t>
            </a:r>
            <a:r>
              <a:rPr lang="en-DE" dirty="0"/>
              <a:t>: match </a:t>
            </a:r>
            <a:r>
              <a:rPr lang="en-DE" dirty="0" smtClean="0"/>
              <a:t>no characters </a:t>
            </a:r>
            <a:r>
              <a:rPr lang="en-DE" dirty="0"/>
              <a:t>in the </a:t>
            </a:r>
            <a:r>
              <a:rPr lang="en-DE" dirty="0" smtClean="0"/>
              <a:t>group</a:t>
            </a:r>
          </a:p>
          <a:p>
            <a:pPr marL="0" indent="0">
              <a:buNone/>
            </a:pPr>
            <a:r>
              <a:rPr lang="en-DE" b="1" dirty="0" smtClean="0">
                <a:solidFill>
                  <a:srgbClr val="00B050"/>
                </a:solidFill>
                <a:latin typeface="Courier New" panose="02070309020205020404" pitchFamily="49" charset="0"/>
                <a:cs typeface="Courier New" panose="02070309020205020404" pitchFamily="49" charset="0"/>
              </a:rPr>
              <a:t>[</a:t>
            </a:r>
            <a:r>
              <a:rPr lang="en-DE" i="1" dirty="0" smtClean="0">
                <a:solidFill>
                  <a:srgbClr val="92D050"/>
                </a:solidFill>
              </a:rPr>
              <a:t>a</a:t>
            </a:r>
            <a:r>
              <a:rPr lang="en-DE" b="1" dirty="0" smtClean="0">
                <a:solidFill>
                  <a:srgbClr val="92D050"/>
                </a:solidFill>
                <a:latin typeface="Courier New" panose="02070309020205020404" pitchFamily="49" charset="0"/>
                <a:cs typeface="Courier New" panose="02070309020205020404" pitchFamily="49" charset="0"/>
              </a:rPr>
              <a:t>-</a:t>
            </a:r>
            <a:r>
              <a:rPr lang="en-DE" i="1" dirty="0" smtClean="0">
                <a:solidFill>
                  <a:srgbClr val="92D050"/>
                </a:solidFill>
              </a:rPr>
              <a:t>b</a:t>
            </a:r>
            <a:r>
              <a:rPr lang="en-DE" dirty="0" smtClean="0"/>
              <a:t>...</a:t>
            </a:r>
            <a:r>
              <a:rPr lang="en-DE" b="1" dirty="0" smtClean="0">
                <a:solidFill>
                  <a:srgbClr val="00B050"/>
                </a:solidFill>
                <a:latin typeface="Courier New" panose="02070309020205020404" pitchFamily="49" charset="0"/>
                <a:cs typeface="Courier New" panose="02070309020205020404" pitchFamily="49" charset="0"/>
              </a:rPr>
              <a:t>]</a:t>
            </a:r>
            <a:r>
              <a:rPr lang="en-GB" dirty="0"/>
              <a:t>	</a:t>
            </a:r>
            <a:r>
              <a:rPr lang="en-DE" i="1" dirty="0" smtClean="0">
                <a:solidFill>
                  <a:srgbClr val="92D050"/>
                </a:solidFill>
              </a:rPr>
              <a:t>Range</a:t>
            </a:r>
            <a:r>
              <a:rPr lang="en-DE" dirty="0" smtClean="0"/>
              <a:t>: </a:t>
            </a:r>
            <a:r>
              <a:rPr lang="en-DE" dirty="0"/>
              <a:t>match </a:t>
            </a:r>
            <a:r>
              <a:rPr lang="en-DE" dirty="0" smtClean="0"/>
              <a:t>all characters between </a:t>
            </a:r>
            <a:r>
              <a:rPr lang="en-DE" i="1" dirty="0" smtClean="0"/>
              <a:t>a</a:t>
            </a:r>
            <a:r>
              <a:rPr lang="en-DE" dirty="0" smtClean="0"/>
              <a:t> and </a:t>
            </a:r>
            <a:r>
              <a:rPr lang="en-DE" i="1" dirty="0" smtClean="0"/>
              <a:t>b</a:t>
            </a:r>
          </a:p>
          <a:p>
            <a:pPr marL="0" indent="0">
              <a:buNone/>
            </a:pPr>
            <a:r>
              <a:rPr lang="en-DE" b="1" dirty="0" smtClean="0">
                <a:solidFill>
                  <a:srgbClr val="00B050"/>
                </a:solidFill>
                <a:latin typeface="Courier New" panose="02070309020205020404" pitchFamily="49" charset="0"/>
                <a:cs typeface="Courier New" panose="02070309020205020404" pitchFamily="49" charset="0"/>
              </a:rPr>
              <a:t>[</a:t>
            </a:r>
            <a:r>
              <a:rPr lang="en-DE" dirty="0" smtClean="0">
                <a:solidFill>
                  <a:srgbClr val="00B0F0"/>
                </a:solidFill>
              </a:rPr>
              <a:t>...</a:t>
            </a:r>
            <a:r>
              <a:rPr lang="en-DE" b="1" dirty="0" smtClean="0">
                <a:solidFill>
                  <a:srgbClr val="92D050"/>
                </a:solidFill>
                <a:latin typeface="Courier New" panose="02070309020205020404" pitchFamily="49" charset="0"/>
                <a:cs typeface="Courier New" panose="02070309020205020404" pitchFamily="49" charset="0"/>
              </a:rPr>
              <a:t>-[</a:t>
            </a:r>
            <a:r>
              <a:rPr lang="en-DE" i="1" dirty="0">
                <a:solidFill>
                  <a:srgbClr val="92D050"/>
                </a:solidFill>
              </a:rPr>
              <a:t>...</a:t>
            </a:r>
            <a:r>
              <a:rPr lang="en-DE" b="1" dirty="0" smtClean="0">
                <a:solidFill>
                  <a:srgbClr val="92D050"/>
                </a:solidFill>
                <a:latin typeface="Courier New" panose="02070309020205020404" pitchFamily="49" charset="0"/>
                <a:cs typeface="Courier New" panose="02070309020205020404" pitchFamily="49" charset="0"/>
              </a:rPr>
              <a:t>]</a:t>
            </a:r>
            <a:r>
              <a:rPr lang="en-DE" b="1" dirty="0" smtClean="0">
                <a:solidFill>
                  <a:srgbClr val="00B050"/>
                </a:solidFill>
                <a:latin typeface="Courier New" panose="02070309020205020404" pitchFamily="49" charset="0"/>
                <a:cs typeface="Courier New" panose="02070309020205020404" pitchFamily="49" charset="0"/>
              </a:rPr>
              <a:t>]</a:t>
            </a:r>
            <a:r>
              <a:rPr lang="en-GB" dirty="0"/>
              <a:t>	</a:t>
            </a:r>
            <a:r>
              <a:rPr lang="en-US" i="1" dirty="0" smtClean="0">
                <a:solidFill>
                  <a:srgbClr val="92D050"/>
                </a:solidFill>
              </a:rPr>
              <a:t>S</a:t>
            </a:r>
            <a:r>
              <a:rPr lang="en-DE" i="1" dirty="0" smtClean="0">
                <a:solidFill>
                  <a:srgbClr val="92D050"/>
                </a:solidFill>
              </a:rPr>
              <a:t>ubtraction class</a:t>
            </a:r>
            <a:r>
              <a:rPr lang="en-DE" dirty="0"/>
              <a:t>: </a:t>
            </a:r>
            <a:r>
              <a:rPr lang="en-DE" dirty="0" smtClean="0"/>
              <a:t>exclude the subtracted class from the </a:t>
            </a:r>
            <a:br>
              <a:rPr lang="en-DE" dirty="0" smtClean="0"/>
            </a:br>
            <a:r>
              <a:rPr lang="en-DE" dirty="0" smtClean="0"/>
              <a:t>		</a:t>
            </a:r>
            <a:r>
              <a:rPr lang="en-DE" dirty="0" smtClean="0">
                <a:solidFill>
                  <a:srgbClr val="00B0F0"/>
                </a:solidFill>
              </a:rPr>
              <a:t>first class</a:t>
            </a:r>
            <a:endParaRPr lang="en-DE" dirty="0">
              <a:solidFill>
                <a:srgbClr val="00B0F0"/>
              </a:solidFill>
            </a:endParaRPr>
          </a:p>
          <a:p>
            <a:pPr marL="0" indent="0">
              <a:buNone/>
            </a:pPr>
            <a:endParaRPr lang="en-DE" i="1" dirty="0" smtClean="0"/>
          </a:p>
          <a:p>
            <a:pPr marL="0" indent="0">
              <a:buNone/>
            </a:pPr>
            <a:endParaRPr lang="en-DE" i="1" dirty="0"/>
          </a:p>
          <a:p>
            <a:pPr marL="0" indent="0">
              <a:buNone/>
            </a:pPr>
            <a:endParaRPr lang="en-GB" i="1" dirty="0"/>
          </a:p>
          <a:p>
            <a:pPr marL="0" indent="0">
              <a:buNone/>
            </a:pPr>
            <a:endParaRPr lang="en-GB"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21</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DE" sz="3200" dirty="0" smtClean="0">
                <a:latin typeface="+mn-lt"/>
              </a:rPr>
              <a:t>Class</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224271190"/>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a:lnSpc>
                <a:spcPct val="100000"/>
              </a:lnSpc>
              <a:spcBef>
                <a:spcPts val="0"/>
              </a:spcBef>
            </a:pPr>
            <a:r>
              <a:rPr lang="en-DE" sz="2400" dirty="0" smtClean="0"/>
              <a:t>Most special characters do not need to be “escaped”</a:t>
            </a:r>
          </a:p>
          <a:p>
            <a:pPr lvl="1">
              <a:lnSpc>
                <a:spcPct val="100000"/>
              </a:lnSpc>
              <a:spcBef>
                <a:spcPts val="0"/>
              </a:spcBef>
            </a:pPr>
            <a:r>
              <a:rPr lang="en-DE" dirty="0" smtClean="0"/>
              <a:t>Exception: </a:t>
            </a:r>
            <a:r>
              <a:rPr lang="en-DE" b="1" dirty="0">
                <a:solidFill>
                  <a:srgbClr val="00B050"/>
                </a:solidFill>
                <a:latin typeface="Courier New" panose="02070309020205020404" pitchFamily="49" charset="0"/>
                <a:cs typeface="Courier New" panose="02070309020205020404" pitchFamily="49" charset="0"/>
              </a:rPr>
              <a:t>\[</a:t>
            </a:r>
            <a:r>
              <a:rPr lang="en-DE" dirty="0" smtClean="0"/>
              <a:t>,</a:t>
            </a:r>
            <a:r>
              <a:rPr lang="en-DE" b="1" dirty="0">
                <a:solidFill>
                  <a:srgbClr val="00B050"/>
                </a:solidFill>
                <a:latin typeface="Courier New" panose="02070309020205020404" pitchFamily="49" charset="0"/>
                <a:cs typeface="Courier New" panose="02070309020205020404" pitchFamily="49" charset="0"/>
              </a:rPr>
              <a:t> \]</a:t>
            </a:r>
            <a:r>
              <a:rPr lang="en-DE" dirty="0" smtClean="0"/>
              <a:t>, </a:t>
            </a:r>
            <a:r>
              <a:rPr lang="en-DE" b="1" dirty="0">
                <a:solidFill>
                  <a:srgbClr val="00B050"/>
                </a:solidFill>
                <a:latin typeface="Courier New" panose="02070309020205020404" pitchFamily="49" charset="0"/>
                <a:cs typeface="Courier New" panose="02070309020205020404" pitchFamily="49" charset="0"/>
              </a:rPr>
              <a:t>\-</a:t>
            </a:r>
            <a:r>
              <a:rPr lang="en-DE" dirty="0" smtClean="0"/>
              <a:t> (the latter only when it is not the first or last character in the class)</a:t>
            </a:r>
            <a:endParaRPr lang="en-DE" dirty="0"/>
          </a:p>
          <a:p>
            <a:pPr>
              <a:lnSpc>
                <a:spcPct val="100000"/>
              </a:lnSpc>
              <a:spcBef>
                <a:spcPts val="0"/>
              </a:spcBef>
            </a:pPr>
            <a:r>
              <a:rPr lang="en-DE" sz="2400" dirty="0" smtClean="0"/>
              <a:t>Bounds (</a:t>
            </a:r>
            <a:r>
              <a:rPr lang="en-DE" sz="2400" b="1" dirty="0" smtClean="0">
                <a:latin typeface="Courier New" panose="02070309020205020404" pitchFamily="49" charset="0"/>
                <a:cs typeface="Courier New" panose="02070309020205020404" pitchFamily="49" charset="0"/>
              </a:rPr>
              <a:t>\b</a:t>
            </a:r>
            <a:r>
              <a:rPr lang="en-DE" sz="2400" dirty="0" smtClean="0"/>
              <a:t>, etc.) cannot be specified in classes</a:t>
            </a:r>
          </a:p>
          <a:p>
            <a:pPr marL="685800" lvl="2">
              <a:lnSpc>
                <a:spcPct val="100000"/>
              </a:lnSpc>
              <a:spcBef>
                <a:spcPts val="0"/>
              </a:spcBef>
            </a:pPr>
            <a:r>
              <a:rPr lang="en-DE" sz="2400" dirty="0" smtClean="0"/>
              <a:t>When required, a construct such as </a:t>
            </a:r>
            <a:r>
              <a:rPr lang="en-US" sz="2400" b="1" dirty="0" smtClean="0">
                <a:solidFill>
                  <a:srgbClr val="00B050"/>
                </a:solidFill>
                <a:latin typeface="Courier New" panose="02070309020205020404" pitchFamily="49" charset="0"/>
                <a:cs typeface="Courier New" panose="02070309020205020404" pitchFamily="49" charset="0"/>
              </a:rPr>
              <a:t>((\</a:t>
            </a:r>
            <a:r>
              <a:rPr lang="en-US" sz="2400" b="1" dirty="0">
                <a:solidFill>
                  <a:srgbClr val="00B050"/>
                </a:solidFill>
                <a:latin typeface="Courier New" panose="02070309020205020404" pitchFamily="49" charset="0"/>
                <a:cs typeface="Courier New" panose="02070309020205020404" pitchFamily="49" charset="0"/>
              </a:rPr>
              <a:t>b|^)|</a:t>
            </a:r>
            <a:r>
              <a:rPr lang="en-US" sz="2400" b="1" dirty="0">
                <a:solidFill>
                  <a:srgbClr val="92D050"/>
                </a:solidFill>
                <a:latin typeface="Courier New" panose="02070309020205020404" pitchFamily="49" charset="0"/>
                <a:cs typeface="Courier New" panose="02070309020205020404" pitchFamily="49" charset="0"/>
              </a:rPr>
              <a:t>[^cd]</a:t>
            </a:r>
            <a:r>
              <a:rPr lang="en-US" sz="2400" b="1" dirty="0">
                <a:solidFill>
                  <a:srgbClr val="00B050"/>
                </a:solidFill>
                <a:latin typeface="Courier New" panose="02070309020205020404" pitchFamily="49" charset="0"/>
                <a:cs typeface="Courier New" panose="02070309020205020404" pitchFamily="49" charset="0"/>
              </a:rPr>
              <a:t>)</a:t>
            </a:r>
            <a:r>
              <a:rPr lang="en-US" sz="2400" dirty="0"/>
              <a:t> </a:t>
            </a:r>
            <a:r>
              <a:rPr lang="en-DE" sz="2400" dirty="0" smtClean="0"/>
              <a:t>can be used</a:t>
            </a:r>
            <a:endParaRPr lang="en-DE" sz="2400" dirty="0"/>
          </a:p>
          <a:p>
            <a:pPr>
              <a:lnSpc>
                <a:spcPct val="100000"/>
              </a:lnSpc>
              <a:spcBef>
                <a:spcPts val="0"/>
              </a:spcBef>
            </a:pPr>
            <a:endParaRPr lang="en-DE" sz="2400" dirty="0" smtClean="0"/>
          </a:p>
          <a:p>
            <a:endParaRPr lang="en-DE" dirty="0"/>
          </a:p>
          <a:p>
            <a:pPr marL="0" indent="0">
              <a:buNone/>
            </a:pPr>
            <a:endParaRPr lang="en-GB" i="1" dirty="0"/>
          </a:p>
          <a:p>
            <a:pPr marL="0" indent="0">
              <a:buNone/>
            </a:pPr>
            <a:endParaRPr lang="en-GB"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22</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DE" sz="3200" dirty="0" smtClean="0">
                <a:latin typeface="+mn-lt"/>
              </a:rPr>
              <a:t>Class – Special considerations</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547794880"/>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47500" lnSpcReduction="20000"/>
          </a:bodyPr>
          <a:lstStyle/>
          <a:p>
            <a:pPr marL="0" indent="0">
              <a:buNone/>
            </a:pPr>
            <a:r>
              <a:rPr lang="en-DE" sz="4200" b="1" dirty="0" smtClean="0">
                <a:latin typeface="Courier New" panose="02070309020205020404" pitchFamily="49" charset="0"/>
                <a:cs typeface="Courier New" panose="02070309020205020404" pitchFamily="49" charset="0"/>
              </a:rPr>
              <a:t>[</a:t>
            </a:r>
            <a:r>
              <a:rPr lang="en-DE" sz="4200" dirty="0" smtClean="0">
                <a:latin typeface="Courier New" panose="02070309020205020404" pitchFamily="49" charset="0"/>
                <a:cs typeface="Courier New" panose="02070309020205020404" pitchFamily="49" charset="0"/>
              </a:rPr>
              <a:t>phi</a:t>
            </a:r>
            <a:r>
              <a:rPr lang="en-DE" sz="4200" b="1" dirty="0" smtClean="0">
                <a:latin typeface="Courier New" panose="02070309020205020404" pitchFamily="49" charset="0"/>
                <a:cs typeface="Courier New" panose="02070309020205020404" pitchFamily="49" charset="0"/>
              </a:rPr>
              <a:t>]			</a:t>
            </a:r>
            <a:r>
              <a:rPr lang="en-DE" sz="4200" dirty="0" smtClean="0"/>
              <a:t>“p”, “h” or “i”</a:t>
            </a:r>
          </a:p>
          <a:p>
            <a:pPr marL="0" indent="0">
              <a:buNone/>
            </a:pPr>
            <a:r>
              <a:rPr lang="en-DE" sz="4200" b="1" dirty="0" smtClean="0">
                <a:latin typeface="Courier New" panose="02070309020205020404" pitchFamily="49" charset="0"/>
                <a:cs typeface="Courier New" panose="02070309020205020404" pitchFamily="49" charset="0"/>
              </a:rPr>
              <a:t>[</a:t>
            </a:r>
            <a:r>
              <a:rPr lang="en-DE" sz="4200" dirty="0" smtClean="0">
                <a:latin typeface="Courier New" panose="02070309020205020404" pitchFamily="49" charset="0"/>
                <a:cs typeface="Courier New" panose="02070309020205020404" pitchFamily="49" charset="0"/>
              </a:rPr>
              <a:t>a-z</a:t>
            </a:r>
            <a:r>
              <a:rPr lang="en-DE" sz="4200" b="1" dirty="0" smtClean="0">
                <a:latin typeface="Courier New" panose="02070309020205020404" pitchFamily="49" charset="0"/>
                <a:cs typeface="Courier New" panose="02070309020205020404" pitchFamily="49" charset="0"/>
              </a:rPr>
              <a:t>]</a:t>
            </a:r>
            <a:r>
              <a:rPr lang="en-DE" sz="4200" b="1" dirty="0">
                <a:latin typeface="Courier New" panose="02070309020205020404" pitchFamily="49" charset="0"/>
                <a:cs typeface="Courier New" panose="02070309020205020404" pitchFamily="49" charset="0"/>
              </a:rPr>
              <a:t>		</a:t>
            </a:r>
            <a:r>
              <a:rPr lang="en-DE" sz="4200" b="1" dirty="0" smtClean="0">
                <a:latin typeface="Courier New" panose="02070309020205020404" pitchFamily="49" charset="0"/>
                <a:cs typeface="Courier New" panose="02070309020205020404" pitchFamily="49" charset="0"/>
              </a:rPr>
              <a:t>	</a:t>
            </a:r>
            <a:r>
              <a:rPr lang="en-DE" sz="4200" dirty="0" smtClean="0"/>
              <a:t>“a” to “z”, i.e. </a:t>
            </a:r>
            <a:r>
              <a:rPr lang="en-US" sz="4200" dirty="0" smtClean="0"/>
              <a:t>a</a:t>
            </a:r>
            <a:r>
              <a:rPr lang="en-DE" sz="4200" dirty="0" smtClean="0"/>
              <a:t>ll lowercase alphabetic characters</a:t>
            </a:r>
            <a:endParaRPr lang="en-DE" sz="4200" dirty="0"/>
          </a:p>
          <a:p>
            <a:pPr marL="0" indent="0">
              <a:buNone/>
            </a:pPr>
            <a:r>
              <a:rPr lang="en-DE" sz="4200" b="1" dirty="0">
                <a:latin typeface="Courier New" panose="02070309020205020404" pitchFamily="49" charset="0"/>
                <a:cs typeface="Courier New" panose="02070309020205020404" pitchFamily="49" charset="0"/>
              </a:rPr>
              <a:t>[</a:t>
            </a:r>
            <a:r>
              <a:rPr lang="en-DE" sz="4200" dirty="0" smtClean="0">
                <a:latin typeface="Courier New" panose="02070309020205020404" pitchFamily="49" charset="0"/>
                <a:cs typeface="Courier New" panose="02070309020205020404" pitchFamily="49" charset="0"/>
              </a:rPr>
              <a:t>a-zA-Z</a:t>
            </a:r>
            <a:r>
              <a:rPr lang="en-DE" sz="4200" b="1" dirty="0" smtClean="0">
                <a:latin typeface="Courier New" panose="02070309020205020404" pitchFamily="49" charset="0"/>
                <a:cs typeface="Courier New" panose="02070309020205020404" pitchFamily="49" charset="0"/>
              </a:rPr>
              <a:t>]</a:t>
            </a:r>
            <a:r>
              <a:rPr lang="en-DE" sz="4200" b="1" dirty="0">
                <a:latin typeface="Courier New" panose="02070309020205020404" pitchFamily="49" charset="0"/>
                <a:cs typeface="Courier New" panose="02070309020205020404" pitchFamily="49" charset="0"/>
              </a:rPr>
              <a:t>		</a:t>
            </a:r>
            <a:r>
              <a:rPr lang="en-DE" sz="4200" dirty="0" smtClean="0"/>
              <a:t>“</a:t>
            </a:r>
            <a:r>
              <a:rPr lang="en-DE" sz="4200" dirty="0"/>
              <a:t>a” to “z</a:t>
            </a:r>
            <a:r>
              <a:rPr lang="en-DE" sz="4200" dirty="0" smtClean="0"/>
              <a:t>” and “A” </a:t>
            </a:r>
            <a:r>
              <a:rPr lang="en-DE" sz="4200" dirty="0"/>
              <a:t>to </a:t>
            </a:r>
            <a:r>
              <a:rPr lang="en-DE" sz="4200" dirty="0" smtClean="0"/>
              <a:t>“Z”, </a:t>
            </a:r>
            <a:r>
              <a:rPr lang="en-DE" sz="4200" dirty="0"/>
              <a:t>i.e. </a:t>
            </a:r>
            <a:r>
              <a:rPr lang="en-US" sz="4200" dirty="0"/>
              <a:t>a</a:t>
            </a:r>
            <a:r>
              <a:rPr lang="en-DE" sz="4200" dirty="0"/>
              <a:t>ll alphabetic </a:t>
            </a:r>
            <a:r>
              <a:rPr lang="en-DE" sz="4200" dirty="0" smtClean="0"/>
              <a:t>characters</a:t>
            </a:r>
          </a:p>
          <a:p>
            <a:pPr marL="0" indent="0">
              <a:buNone/>
            </a:pPr>
            <a:r>
              <a:rPr lang="en-DE" sz="4200" b="1" dirty="0">
                <a:latin typeface="Courier New" panose="02070309020205020404" pitchFamily="49" charset="0"/>
                <a:cs typeface="Courier New" panose="02070309020205020404" pitchFamily="49" charset="0"/>
              </a:rPr>
              <a:t>[</a:t>
            </a:r>
            <a:r>
              <a:rPr lang="en-DE" sz="4200" dirty="0" smtClean="0">
                <a:latin typeface="Courier New" panose="02070309020205020404" pitchFamily="49" charset="0"/>
                <a:cs typeface="Courier New" panose="02070309020205020404" pitchFamily="49" charset="0"/>
              </a:rPr>
              <a:t>a-z\d</a:t>
            </a:r>
            <a:r>
              <a:rPr lang="en-DE" sz="4200" b="1" dirty="0" smtClean="0">
                <a:latin typeface="Courier New" panose="02070309020205020404" pitchFamily="49" charset="0"/>
                <a:cs typeface="Courier New" panose="02070309020205020404" pitchFamily="49" charset="0"/>
              </a:rPr>
              <a:t>]</a:t>
            </a:r>
            <a:r>
              <a:rPr lang="en-DE" sz="4200" b="1" dirty="0">
                <a:latin typeface="Courier New" panose="02070309020205020404" pitchFamily="49" charset="0"/>
                <a:cs typeface="Courier New" panose="02070309020205020404" pitchFamily="49" charset="0"/>
              </a:rPr>
              <a:t>		</a:t>
            </a:r>
            <a:r>
              <a:rPr lang="en-DE" sz="4200" dirty="0" smtClean="0"/>
              <a:t>“</a:t>
            </a:r>
            <a:r>
              <a:rPr lang="en-DE" sz="4200" dirty="0"/>
              <a:t>a” to “z” and </a:t>
            </a:r>
            <a:r>
              <a:rPr lang="en-DE" sz="4200" dirty="0" smtClean="0"/>
              <a:t>digit (“0” </a:t>
            </a:r>
            <a:r>
              <a:rPr lang="en-DE" sz="4200" dirty="0"/>
              <a:t>to </a:t>
            </a:r>
            <a:r>
              <a:rPr lang="en-DE" sz="4200" dirty="0" smtClean="0"/>
              <a:t>“9”)</a:t>
            </a:r>
            <a:endParaRPr lang="en-DE" sz="4200" dirty="0"/>
          </a:p>
          <a:p>
            <a:pPr marL="0" indent="0">
              <a:buNone/>
            </a:pPr>
            <a:r>
              <a:rPr lang="en-DE" sz="4200" b="1" dirty="0">
                <a:latin typeface="Courier New" panose="02070309020205020404" pitchFamily="49" charset="0"/>
                <a:cs typeface="Courier New" panose="02070309020205020404" pitchFamily="49" charset="0"/>
              </a:rPr>
              <a:t>[</a:t>
            </a:r>
            <a:r>
              <a:rPr lang="en-DE" sz="4200" dirty="0" smtClean="0">
                <a:latin typeface="Courier New" panose="02070309020205020404" pitchFamily="49" charset="0"/>
                <a:cs typeface="Courier New" panose="02070309020205020404" pitchFamily="49" charset="0"/>
              </a:rPr>
              <a:t>a-z13579</a:t>
            </a:r>
            <a:r>
              <a:rPr lang="en-DE" sz="4200" b="1" dirty="0" smtClean="0">
                <a:latin typeface="Courier New" panose="02070309020205020404" pitchFamily="49" charset="0"/>
                <a:cs typeface="Courier New" panose="02070309020205020404" pitchFamily="49" charset="0"/>
              </a:rPr>
              <a:t>]</a:t>
            </a:r>
            <a:r>
              <a:rPr lang="en-DE" sz="4200" b="1" dirty="0">
                <a:latin typeface="Courier New" panose="02070309020205020404" pitchFamily="49" charset="0"/>
                <a:cs typeface="Courier New" panose="02070309020205020404" pitchFamily="49" charset="0"/>
              </a:rPr>
              <a:t>		</a:t>
            </a:r>
            <a:r>
              <a:rPr lang="en-DE" sz="4200" dirty="0" smtClean="0"/>
              <a:t>“</a:t>
            </a:r>
            <a:r>
              <a:rPr lang="en-DE" sz="4200" dirty="0"/>
              <a:t>a” to “z” and </a:t>
            </a:r>
            <a:r>
              <a:rPr lang="en-DE" sz="4200" dirty="0" smtClean="0"/>
              <a:t>odd digit</a:t>
            </a:r>
          </a:p>
          <a:p>
            <a:pPr marL="0" indent="0">
              <a:buNone/>
            </a:pPr>
            <a:r>
              <a:rPr lang="en-DE" sz="4200" b="1" dirty="0" smtClean="0">
                <a:latin typeface="Courier New" panose="02070309020205020404" pitchFamily="49" charset="0"/>
                <a:cs typeface="Courier New" panose="02070309020205020404" pitchFamily="49" charset="0"/>
              </a:rPr>
              <a:t>[^</a:t>
            </a:r>
            <a:r>
              <a:rPr lang="en-DE" sz="4200" dirty="0" smtClean="0">
                <a:latin typeface="Courier New" panose="02070309020205020404" pitchFamily="49" charset="0"/>
                <a:cs typeface="Courier New" panose="02070309020205020404" pitchFamily="49" charset="0"/>
              </a:rPr>
              <a:t>phi</a:t>
            </a:r>
            <a:r>
              <a:rPr lang="en-DE" sz="4200" b="1" dirty="0" smtClean="0">
                <a:latin typeface="Courier New" panose="02070309020205020404" pitchFamily="49" charset="0"/>
                <a:cs typeface="Courier New" panose="02070309020205020404" pitchFamily="49" charset="0"/>
              </a:rPr>
              <a:t>]</a:t>
            </a:r>
            <a:r>
              <a:rPr lang="en-DE" sz="4200" b="1" dirty="0">
                <a:latin typeface="Courier New" panose="02070309020205020404" pitchFamily="49" charset="0"/>
                <a:cs typeface="Courier New" panose="02070309020205020404" pitchFamily="49" charset="0"/>
              </a:rPr>
              <a:t>	</a:t>
            </a:r>
            <a:r>
              <a:rPr lang="en-DE" sz="4200" b="1" dirty="0" smtClean="0">
                <a:latin typeface="Courier New" panose="02070309020205020404" pitchFamily="49" charset="0"/>
                <a:cs typeface="Courier New" panose="02070309020205020404" pitchFamily="49" charset="0"/>
              </a:rPr>
              <a:t>	</a:t>
            </a:r>
            <a:r>
              <a:rPr lang="en-DE" sz="4200" dirty="0" smtClean="0"/>
              <a:t>any “character” except “p</a:t>
            </a:r>
            <a:r>
              <a:rPr lang="en-DE" sz="4200" dirty="0"/>
              <a:t>”, “h” or “i</a:t>
            </a:r>
            <a:r>
              <a:rPr lang="en-DE" sz="4200" dirty="0" smtClean="0"/>
              <a:t>”</a:t>
            </a:r>
          </a:p>
          <a:p>
            <a:pPr marL="0" indent="0">
              <a:buNone/>
            </a:pPr>
            <a:r>
              <a:rPr lang="en-DE" sz="4200" b="1" dirty="0" smtClean="0">
                <a:latin typeface="Courier New" panose="02070309020205020404" pitchFamily="49" charset="0"/>
                <a:cs typeface="Courier New" panose="02070309020205020404" pitchFamily="49" charset="0"/>
              </a:rPr>
              <a:t>[</a:t>
            </a:r>
            <a:r>
              <a:rPr lang="en-DE" sz="4200" dirty="0">
                <a:latin typeface="Courier New" panose="02070309020205020404" pitchFamily="49" charset="0"/>
                <a:cs typeface="Courier New" panose="02070309020205020404" pitchFamily="49" charset="0"/>
              </a:rPr>
              <a:t>\</a:t>
            </a:r>
            <a:r>
              <a:rPr lang="en-DE" sz="4200" dirty="0" smtClean="0">
                <a:latin typeface="Courier New" panose="02070309020205020404" pitchFamily="49" charset="0"/>
                <a:cs typeface="Courier New" panose="02070309020205020404" pitchFamily="49" charset="0"/>
              </a:rPr>
              <a:t>d-</a:t>
            </a:r>
            <a:r>
              <a:rPr lang="en-DE" sz="4200" b="1" dirty="0" smtClean="0">
                <a:latin typeface="Courier New" panose="02070309020205020404" pitchFamily="49" charset="0"/>
                <a:cs typeface="Courier New" panose="02070309020205020404" pitchFamily="49" charset="0"/>
              </a:rPr>
              <a:t>[</a:t>
            </a:r>
            <a:r>
              <a:rPr lang="en-DE" sz="4200" dirty="0">
                <a:latin typeface="Courier New" panose="02070309020205020404" pitchFamily="49" charset="0"/>
                <a:cs typeface="Courier New" panose="02070309020205020404" pitchFamily="49" charset="0"/>
              </a:rPr>
              <a:t>02468</a:t>
            </a:r>
            <a:r>
              <a:rPr lang="en-DE" sz="4200" b="1" dirty="0" smtClean="0">
                <a:latin typeface="Courier New" panose="02070309020205020404" pitchFamily="49" charset="0"/>
                <a:cs typeface="Courier New" panose="02070309020205020404" pitchFamily="49" charset="0"/>
              </a:rPr>
              <a:t>]]	</a:t>
            </a:r>
            <a:r>
              <a:rPr lang="en-DE" sz="4200" dirty="0" smtClean="0"/>
              <a:t>odd digit</a:t>
            </a:r>
            <a:endParaRPr lang="en-DE" sz="4200" dirty="0"/>
          </a:p>
          <a:p>
            <a:pPr marL="0" indent="0">
              <a:buNone/>
            </a:pPr>
            <a:r>
              <a:rPr lang="en-DE" sz="4200" b="1" dirty="0" smtClean="0">
                <a:latin typeface="Courier New" panose="02070309020205020404" pitchFamily="49" charset="0"/>
                <a:cs typeface="Courier New" panose="02070309020205020404" pitchFamily="49" charset="0"/>
              </a:rPr>
              <a:t>[-+/*]</a:t>
            </a:r>
            <a:r>
              <a:rPr lang="en-DE" sz="4200" b="1" dirty="0">
                <a:latin typeface="Courier New" panose="02070309020205020404" pitchFamily="49" charset="0"/>
                <a:cs typeface="Courier New" panose="02070309020205020404" pitchFamily="49" charset="0"/>
              </a:rPr>
              <a:t>	</a:t>
            </a:r>
            <a:r>
              <a:rPr lang="en-DE" sz="4200" b="1" dirty="0" smtClean="0">
                <a:latin typeface="Courier New" panose="02070309020205020404" pitchFamily="49" charset="0"/>
                <a:cs typeface="Courier New" panose="02070309020205020404" pitchFamily="49" charset="0"/>
              </a:rPr>
              <a:t>	</a:t>
            </a:r>
            <a:r>
              <a:rPr lang="en-DE" sz="4200" dirty="0" smtClean="0"/>
              <a:t>basic arithmetic operator</a:t>
            </a:r>
          </a:p>
          <a:p>
            <a:pPr marL="0" indent="0">
              <a:buNone/>
            </a:pPr>
            <a:r>
              <a:rPr lang="en-DE" sz="4200" b="1" dirty="0" smtClean="0">
                <a:latin typeface="Courier New" panose="02070309020205020404" pitchFamily="49" charset="0"/>
                <a:cs typeface="Courier New" panose="02070309020205020404" pitchFamily="49" charset="0"/>
              </a:rPr>
              <a:t>[+/</a:t>
            </a:r>
            <a:r>
              <a:rPr lang="en-DE" sz="4200" b="1" dirty="0" smtClean="0">
                <a:solidFill>
                  <a:srgbClr val="92D050"/>
                </a:solidFill>
                <a:latin typeface="Courier New" panose="02070309020205020404" pitchFamily="49" charset="0"/>
                <a:cs typeface="Courier New" panose="02070309020205020404" pitchFamily="49" charset="0"/>
              </a:rPr>
              <a:t>\-</a:t>
            </a:r>
            <a:r>
              <a:rPr lang="en-DE" sz="4200" b="1" dirty="0" smtClean="0">
                <a:latin typeface="Courier New" panose="02070309020205020404" pitchFamily="49" charset="0"/>
                <a:cs typeface="Courier New" panose="02070309020205020404" pitchFamily="49" charset="0"/>
              </a:rPr>
              <a:t>*]		</a:t>
            </a:r>
            <a:r>
              <a:rPr lang="en-DE" sz="4200" dirty="0" smtClean="0"/>
              <a:t>also </a:t>
            </a:r>
            <a:r>
              <a:rPr lang="en-DE" sz="4200" dirty="0"/>
              <a:t>basic </a:t>
            </a:r>
            <a:r>
              <a:rPr lang="en-DE" sz="4200" dirty="0" smtClean="0"/>
              <a:t>arithmetic operator (escaped “-”)</a:t>
            </a:r>
            <a:endParaRPr lang="en-DE" sz="4200" b="1" dirty="0">
              <a:latin typeface="Courier New" panose="02070309020205020404" pitchFamily="49" charset="0"/>
              <a:cs typeface="Courier New" panose="02070309020205020404" pitchFamily="49" charset="0"/>
            </a:endParaRPr>
          </a:p>
          <a:p>
            <a:pPr marL="0" indent="0">
              <a:buNone/>
            </a:pPr>
            <a:endParaRPr lang="en-DE" sz="2600" dirty="0"/>
          </a:p>
          <a:p>
            <a:pPr marL="0" indent="0">
              <a:buNone/>
            </a:pPr>
            <a:endParaRPr lang="en-DE" dirty="0" smtClean="0"/>
          </a:p>
          <a:p>
            <a:pPr marL="0" indent="0">
              <a:buNone/>
            </a:pPr>
            <a:endParaRPr lang="en-DE" dirty="0"/>
          </a:p>
          <a:p>
            <a:pPr marL="0" indent="0">
              <a:buNone/>
            </a:pPr>
            <a:r>
              <a:rPr lang="en-DE" dirty="0" smtClean="0"/>
              <a:t>  </a:t>
            </a:r>
          </a:p>
          <a:p>
            <a:pPr marL="0" indent="0">
              <a:buNone/>
            </a:pPr>
            <a:r>
              <a:rPr lang="en-DE" dirty="0"/>
              <a:t> </a:t>
            </a:r>
            <a:r>
              <a:rPr lang="en-DE" dirty="0" smtClean="0"/>
              <a:t>  </a:t>
            </a:r>
            <a:endParaRPr lang="en-DE" dirty="0"/>
          </a:p>
          <a:p>
            <a:pPr lvl="1"/>
            <a:endParaRPr lang="en-DE" dirty="0"/>
          </a:p>
          <a:p>
            <a:pPr lvl="1"/>
            <a:endParaRPr lang="en-DE" dirty="0" smtClean="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23</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Basic concepts</a:t>
            </a:r>
            <a:r>
              <a:rPr lang="en-GB" dirty="0" smtClean="0">
                <a:latin typeface="+mn-lt"/>
              </a:rPr>
              <a:t/>
            </a:r>
            <a:br>
              <a:rPr lang="en-GB" dirty="0" smtClean="0">
                <a:latin typeface="+mn-lt"/>
              </a:rPr>
            </a:br>
            <a:r>
              <a:rPr lang="en-DE" sz="3200" dirty="0" smtClean="0">
                <a:latin typeface="Calibri" panose="020F0502020204030204" pitchFamily="34" charset="0"/>
                <a:cs typeface="Calibri" panose="020F0502020204030204" pitchFamily="34" charset="0"/>
              </a:rPr>
              <a:t>Class examples</a:t>
            </a:r>
            <a:r>
              <a:rPr lang="en-DE" sz="3200" dirty="0" smtClean="0"/>
              <a:t> </a:t>
            </a:r>
            <a:endParaRPr lang="en-US" sz="3200" dirty="0">
              <a:latin typeface="+mn-lt"/>
            </a:endParaRPr>
          </a:p>
        </p:txBody>
      </p:sp>
      <p:sp>
        <p:nvSpPr>
          <p:cNvPr id="7" name="Date Placeholder 6"/>
          <p:cNvSpPr>
            <a:spLocks noGrp="1"/>
          </p:cNvSpPr>
          <p:nvPr>
            <p:ph type="dt" sz="half" idx="10"/>
          </p:nvPr>
        </p:nvSpPr>
        <p:spPr/>
        <p:txBody>
          <a:bodyPr/>
          <a:lstStyle/>
          <a:p>
            <a:r>
              <a:rPr lang="en-DE" dirty="0"/>
              <a:t>Basic concepts</a:t>
            </a:r>
            <a:endParaRPr lang="en-US" dirty="0"/>
          </a:p>
        </p:txBody>
      </p:sp>
    </p:spTree>
    <p:extLst>
      <p:ext uri="{BB962C8B-B14F-4D97-AF65-F5344CB8AC3E}">
        <p14:creationId xmlns:p14="http://schemas.microsoft.com/office/powerpoint/2010/main" val="3194599894"/>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lnSpcReduction="10000"/>
          </a:bodyPr>
          <a:lstStyle/>
          <a:p>
            <a:pPr marL="0" lvl="0" indent="0">
              <a:lnSpc>
                <a:spcPct val="100000"/>
              </a:lnSpc>
              <a:spcBef>
                <a:spcPts val="0"/>
              </a:spcBef>
              <a:buNone/>
            </a:pPr>
            <a:r>
              <a:rPr lang="en-DE" sz="2400" dirty="0" smtClean="0"/>
              <a:t>Task: match 2 digits</a:t>
            </a:r>
            <a:endParaRPr lang="en-GB" sz="2400" dirty="0" smtClean="0"/>
          </a:p>
          <a:p>
            <a:pPr marL="0" indent="0">
              <a:lnSpc>
                <a:spcPct val="100000"/>
              </a:lnSpc>
              <a:spcBef>
                <a:spcPts val="0"/>
              </a:spcBef>
              <a:buNone/>
            </a:pPr>
            <a:r>
              <a:rPr lang="en-DE" sz="2400" b="1" dirty="0" smtClean="0">
                <a:solidFill>
                  <a:srgbClr val="00B050"/>
                </a:solidFill>
                <a:latin typeface="Courier New" panose="02070309020205020404" pitchFamily="49" charset="0"/>
                <a:cs typeface="Courier New" panose="02070309020205020404" pitchFamily="49" charset="0"/>
              </a:rPr>
              <a:t>\d\d</a:t>
            </a:r>
            <a:r>
              <a:rPr lang="en-DE" sz="2400" b="1" dirty="0" smtClean="0">
                <a:latin typeface="Courier New" panose="02070309020205020404" pitchFamily="49" charset="0"/>
                <a:cs typeface="Courier New" panose="02070309020205020404" pitchFamily="49" charset="0"/>
              </a:rPr>
              <a:t> </a:t>
            </a:r>
            <a:r>
              <a:rPr lang="en-DE" sz="2400" dirty="0" smtClean="0"/>
              <a:t> or</a:t>
            </a:r>
            <a:r>
              <a:rPr lang="en-DE" sz="2400" b="1" dirty="0">
                <a:latin typeface="Courier New" panose="02070309020205020404" pitchFamily="49" charset="0"/>
                <a:cs typeface="Courier New" panose="02070309020205020404" pitchFamily="49" charset="0"/>
              </a:rPr>
              <a:t> </a:t>
            </a:r>
            <a:r>
              <a:rPr lang="en-DE" sz="2400" b="1" dirty="0">
                <a:solidFill>
                  <a:srgbClr val="00B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d{2}</a:t>
            </a:r>
          </a:p>
          <a:p>
            <a:pPr marL="0" indent="0">
              <a:lnSpc>
                <a:spcPct val="100000"/>
              </a:lnSpc>
              <a:spcBef>
                <a:spcPts val="0"/>
              </a:spcBef>
              <a:buNone/>
            </a:pPr>
            <a:r>
              <a:rPr lang="en-US" sz="2400" dirty="0" smtClean="0"/>
              <a:t>a</a:t>
            </a:r>
            <a:r>
              <a:rPr lang="en-DE" sz="2400" dirty="0" smtClean="0">
                <a:highlight>
                  <a:srgbClr val="C0C0C0"/>
                </a:highlight>
                <a:ea typeface="Calibri" panose="020F0502020204030204" pitchFamily="34" charset="0"/>
                <a:cs typeface="Times New Roman" panose="02020603050405020304" pitchFamily="18" charset="0"/>
              </a:rPr>
              <a:t>12</a:t>
            </a:r>
            <a:r>
              <a:rPr lang="en-DE" sz="2400" dirty="0" smtClean="0"/>
              <a:t>3 </a:t>
            </a:r>
            <a:r>
              <a:rPr lang="en-DE" sz="2400" dirty="0" smtClean="0">
                <a:highlight>
                  <a:srgbClr val="C0C0C0"/>
                </a:highlight>
                <a:ea typeface="Calibri" panose="020F0502020204030204" pitchFamily="34" charset="0"/>
                <a:cs typeface="Times New Roman" panose="02020603050405020304" pitchFamily="18" charset="0"/>
              </a:rPr>
              <a:t>14</a:t>
            </a:r>
            <a:r>
              <a:rPr lang="en-DE" sz="2400" dirty="0" smtClean="0"/>
              <a:t>6 7 8</a:t>
            </a:r>
            <a:endParaRPr lang="en-GB" sz="2400" dirty="0"/>
          </a:p>
          <a:p>
            <a:pPr marL="0" lvl="0" indent="0">
              <a:lnSpc>
                <a:spcPct val="100000"/>
              </a:lnSpc>
              <a:spcBef>
                <a:spcPts val="0"/>
              </a:spcBef>
              <a:buNone/>
            </a:pPr>
            <a:endParaRPr lang="en-DE" sz="2400" dirty="0" smtClean="0"/>
          </a:p>
          <a:p>
            <a:pPr marL="0" lvl="0" indent="0">
              <a:lnSpc>
                <a:spcPct val="100000"/>
              </a:lnSpc>
              <a:spcBef>
                <a:spcPts val="0"/>
              </a:spcBef>
              <a:buNone/>
            </a:pPr>
            <a:r>
              <a:rPr lang="en-DE" sz="2400" dirty="0" smtClean="0"/>
              <a:t>To match only a “true” </a:t>
            </a:r>
            <a:r>
              <a:rPr lang="en-DE" sz="2400" dirty="0"/>
              <a:t>number</a:t>
            </a:r>
            <a:r>
              <a:rPr lang="en-DE" sz="2400" dirty="0" smtClean="0"/>
              <a:t>, i.e. </a:t>
            </a:r>
            <a:r>
              <a:rPr lang="en-US" sz="2400" dirty="0" smtClean="0"/>
              <a:t>n</a:t>
            </a:r>
            <a:r>
              <a:rPr lang="en-DE" sz="2400" dirty="0" smtClean="0"/>
              <a:t>ot embedded number, a </a:t>
            </a:r>
            <a:r>
              <a:rPr lang="en-DE" sz="2400" dirty="0" smtClean="0">
                <a:solidFill>
                  <a:srgbClr val="92D050"/>
                </a:solidFill>
              </a:rPr>
              <a:t>bound</a:t>
            </a:r>
            <a:r>
              <a:rPr lang="en-DE" sz="2400" dirty="0" smtClean="0"/>
              <a:t> must be specified</a:t>
            </a:r>
            <a:endParaRPr lang="en-DE" sz="2400" dirty="0"/>
          </a:p>
          <a:p>
            <a:pPr marL="0" indent="0">
              <a:lnSpc>
                <a:spcPct val="100000"/>
              </a:lnSpc>
              <a:spcBef>
                <a:spcPts val="0"/>
              </a:spcBef>
              <a:buNone/>
            </a:pPr>
            <a:r>
              <a:rPr lang="en-DE" sz="2400" b="1" dirty="0" smtClean="0">
                <a:solidFill>
                  <a:srgbClr val="92D050"/>
                </a:solidFill>
                <a:latin typeface="Courier New" panose="02070309020205020404" pitchFamily="49" charset="0"/>
                <a:cs typeface="Courier New" panose="02070309020205020404" pitchFamily="49" charset="0"/>
              </a:rPr>
              <a:t>\b</a:t>
            </a:r>
            <a:r>
              <a:rPr lang="en-DE" sz="2400" b="1" dirty="0" smtClean="0">
                <a:solidFill>
                  <a:srgbClr val="00B050"/>
                </a:solidFill>
                <a:latin typeface="Courier New" panose="02070309020205020404" pitchFamily="49" charset="0"/>
                <a:cs typeface="Courier New" panose="02070309020205020404" pitchFamily="49" charset="0"/>
              </a:rPr>
              <a:t>\d{2</a:t>
            </a:r>
            <a:r>
              <a:rPr lang="en-DE" sz="2400" b="1" dirty="0">
                <a:solidFill>
                  <a:srgbClr val="00B050"/>
                </a:solidFill>
                <a:latin typeface="Courier New" panose="02070309020205020404" pitchFamily="49" charset="0"/>
                <a:cs typeface="Courier New" panose="02070309020205020404" pitchFamily="49" charset="0"/>
              </a:rPr>
              <a:t>}</a:t>
            </a:r>
          </a:p>
          <a:p>
            <a:pPr marL="0" indent="0">
              <a:lnSpc>
                <a:spcPct val="100000"/>
              </a:lnSpc>
              <a:spcBef>
                <a:spcPts val="0"/>
              </a:spcBef>
              <a:buNone/>
            </a:pPr>
            <a:r>
              <a:rPr lang="en-US" sz="2400" dirty="0" smtClean="0"/>
              <a:t>a</a:t>
            </a:r>
            <a:r>
              <a:rPr lang="en-DE" sz="2400" dirty="0" smtClean="0"/>
              <a:t>123 </a:t>
            </a:r>
            <a:r>
              <a:rPr lang="en-DE" sz="2400" dirty="0">
                <a:highlight>
                  <a:srgbClr val="C0C0C0"/>
                </a:highlight>
                <a:ea typeface="Calibri" panose="020F0502020204030204" pitchFamily="34" charset="0"/>
                <a:cs typeface="Times New Roman" panose="02020603050405020304" pitchFamily="18" charset="0"/>
              </a:rPr>
              <a:t>14</a:t>
            </a:r>
            <a:r>
              <a:rPr lang="en-DE" sz="2400" dirty="0"/>
              <a:t>6 7 </a:t>
            </a:r>
            <a:r>
              <a:rPr lang="en-DE" sz="2400" dirty="0" smtClean="0"/>
              <a:t>8</a:t>
            </a:r>
          </a:p>
          <a:p>
            <a:pPr marL="0" lvl="0" indent="0">
              <a:lnSpc>
                <a:spcPct val="100000"/>
              </a:lnSpc>
              <a:spcBef>
                <a:spcPts val="0"/>
              </a:spcBef>
              <a:buNone/>
            </a:pPr>
            <a:endParaRPr lang="en-DE" sz="2400" dirty="0" smtClean="0"/>
          </a:p>
          <a:p>
            <a:pPr marL="0" lvl="0" indent="0">
              <a:lnSpc>
                <a:spcPct val="100000"/>
              </a:lnSpc>
              <a:spcBef>
                <a:spcPts val="0"/>
              </a:spcBef>
              <a:buNone/>
            </a:pPr>
            <a:r>
              <a:rPr lang="en-DE" sz="2400" dirty="0" smtClean="0"/>
              <a:t>To </a:t>
            </a:r>
            <a:r>
              <a:rPr lang="en-DE" sz="2400" dirty="0"/>
              <a:t>match </a:t>
            </a:r>
            <a:r>
              <a:rPr lang="en-DE" sz="2400" dirty="0" smtClean="0"/>
              <a:t>“</a:t>
            </a:r>
            <a:r>
              <a:rPr lang="en-DE" sz="2400" dirty="0"/>
              <a:t>only</a:t>
            </a:r>
            <a:r>
              <a:rPr lang="en-DE" sz="2400" dirty="0" smtClean="0"/>
              <a:t>” 2-digit numbers</a:t>
            </a:r>
            <a:r>
              <a:rPr lang="en-DE" sz="2400" dirty="0"/>
              <a:t> , </a:t>
            </a:r>
            <a:r>
              <a:rPr lang="en-DE" sz="2400" dirty="0" smtClean="0"/>
              <a:t>both </a:t>
            </a:r>
            <a:r>
              <a:rPr lang="en-DE" sz="2400" dirty="0" smtClean="0">
                <a:solidFill>
                  <a:srgbClr val="92D050"/>
                </a:solidFill>
              </a:rPr>
              <a:t>bounds</a:t>
            </a:r>
            <a:r>
              <a:rPr lang="en-DE" sz="2400" dirty="0" smtClean="0"/>
              <a:t> </a:t>
            </a:r>
            <a:r>
              <a:rPr lang="en-DE" sz="2400" dirty="0"/>
              <a:t>must be specified</a:t>
            </a:r>
          </a:p>
          <a:p>
            <a:pPr marL="0" indent="0">
              <a:lnSpc>
                <a:spcPct val="100000"/>
              </a:lnSpc>
              <a:spcBef>
                <a:spcPts val="0"/>
              </a:spcBef>
              <a:buNone/>
            </a:pPr>
            <a:r>
              <a:rPr lang="en-DE" sz="2400" b="1" dirty="0">
                <a:solidFill>
                  <a:srgbClr val="92D050"/>
                </a:solidFill>
                <a:latin typeface="Courier New" panose="02070309020205020404" pitchFamily="49" charset="0"/>
                <a:cs typeface="Courier New" panose="02070309020205020404" pitchFamily="49" charset="0"/>
              </a:rPr>
              <a:t>\b</a:t>
            </a:r>
            <a:r>
              <a:rPr lang="en-DE" sz="2400" b="1" dirty="0">
                <a:solidFill>
                  <a:srgbClr val="00B050"/>
                </a:solidFill>
                <a:latin typeface="Courier New" panose="02070309020205020404" pitchFamily="49" charset="0"/>
                <a:cs typeface="Courier New" panose="02070309020205020404" pitchFamily="49" charset="0"/>
              </a:rPr>
              <a:t>\d{2</a:t>
            </a:r>
            <a:r>
              <a:rPr lang="en-DE"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92D050"/>
                </a:solidFill>
                <a:latin typeface="Courier New" panose="02070309020205020404" pitchFamily="49" charset="0"/>
                <a:cs typeface="Courier New" panose="02070309020205020404" pitchFamily="49" charset="0"/>
              </a:rPr>
              <a:t>\</a:t>
            </a:r>
            <a:r>
              <a:rPr lang="en-DE" sz="2400" b="1" dirty="0">
                <a:solidFill>
                  <a:srgbClr val="92D050"/>
                </a:solidFill>
                <a:latin typeface="Courier New" panose="02070309020205020404" pitchFamily="49" charset="0"/>
                <a:cs typeface="Courier New" panose="02070309020205020404" pitchFamily="49" charset="0"/>
              </a:rPr>
              <a:t>b</a:t>
            </a:r>
            <a:endParaRPr lang="en-DE" sz="2400" b="1" dirty="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US" sz="2400" dirty="0"/>
              <a:t>a</a:t>
            </a:r>
            <a:r>
              <a:rPr lang="en-DE" sz="2400" dirty="0"/>
              <a:t>123 146 </a:t>
            </a:r>
            <a:r>
              <a:rPr lang="en-DE" sz="2400" dirty="0">
                <a:highlight>
                  <a:srgbClr val="C0C0C0"/>
                </a:highlight>
                <a:ea typeface="Calibri" panose="020F0502020204030204" pitchFamily="34" charset="0"/>
                <a:cs typeface="Times New Roman" panose="02020603050405020304" pitchFamily="18" charset="0"/>
              </a:rPr>
              <a:t>78</a:t>
            </a:r>
            <a:r>
              <a:rPr lang="en-DE" sz="2400" dirty="0" smtClean="0"/>
              <a:t> 9</a:t>
            </a:r>
            <a:endParaRPr lang="en-GB" sz="2400" dirty="0"/>
          </a:p>
          <a:p>
            <a:pPr marL="0" indent="0">
              <a:lnSpc>
                <a:spcPct val="100000"/>
              </a:lnSpc>
              <a:spcBef>
                <a:spcPts val="0"/>
              </a:spcBef>
              <a:buNone/>
            </a:pPr>
            <a:endParaRPr lang="en-GB" sz="2400"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24</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Simple matches</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a:t>Matches</a:t>
            </a:r>
            <a:endParaRPr lang="en-US" dirty="0"/>
          </a:p>
        </p:txBody>
      </p:sp>
    </p:spTree>
    <p:extLst>
      <p:ext uri="{BB962C8B-B14F-4D97-AF65-F5344CB8AC3E}">
        <p14:creationId xmlns:p14="http://schemas.microsoft.com/office/powerpoint/2010/main" val="3444494570"/>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lnSpc>
                <a:spcPct val="100000"/>
              </a:lnSpc>
              <a:spcBef>
                <a:spcPts val="0"/>
              </a:spcBef>
              <a:buNone/>
            </a:pPr>
            <a:r>
              <a:rPr lang="en-DE" sz="2400" dirty="0" smtClean="0"/>
              <a:t>Task: match a time</a:t>
            </a:r>
            <a:endParaRPr lang="en-GB" sz="2400" dirty="0" smtClean="0"/>
          </a:p>
          <a:p>
            <a:pPr marL="0" indent="0">
              <a:lnSpc>
                <a:spcPct val="100000"/>
              </a:lnSpc>
              <a:spcBef>
                <a:spcPts val="0"/>
              </a:spcBef>
              <a:buNone/>
            </a:pPr>
            <a:r>
              <a:rPr lang="en-DE" sz="2400" b="1" dirty="0" smtClean="0">
                <a:solidFill>
                  <a:srgbClr val="00B050"/>
                </a:solidFill>
                <a:latin typeface="Courier New" panose="02070309020205020404" pitchFamily="49" charset="0"/>
                <a:cs typeface="Courier New" panose="02070309020205020404" pitchFamily="49" charset="0"/>
              </a:rPr>
              <a:t>\b\d{2}:</a:t>
            </a:r>
            <a:r>
              <a:rPr lang="en-DE" sz="2400" b="1" dirty="0">
                <a:solidFill>
                  <a:srgbClr val="00B050"/>
                </a:solidFill>
                <a:latin typeface="Courier New" panose="02070309020205020404" pitchFamily="49" charset="0"/>
                <a:cs typeface="Courier New" panose="02070309020205020404" pitchFamily="49" charset="0"/>
              </a:rPr>
              <a:t>\d{2</a:t>
            </a:r>
            <a:r>
              <a:rPr lang="en-DE" sz="2400" b="1" dirty="0" smtClean="0">
                <a:solidFill>
                  <a:srgbClr val="00B050"/>
                </a:solidFill>
                <a:latin typeface="Courier New" panose="02070309020205020404" pitchFamily="49" charset="0"/>
                <a:cs typeface="Courier New" panose="02070309020205020404" pitchFamily="49" charset="0"/>
              </a:rPr>
              <a:t>}\</a:t>
            </a:r>
            <a:r>
              <a:rPr lang="en-DE" sz="2400" b="1" dirty="0">
                <a:solidFill>
                  <a:srgbClr val="00B050"/>
                </a:solidFill>
                <a:latin typeface="Courier New" panose="02070309020205020404" pitchFamily="49" charset="0"/>
                <a:cs typeface="Courier New" panose="02070309020205020404" pitchFamily="49" charset="0"/>
              </a:rPr>
              <a:t>b</a:t>
            </a:r>
            <a:endParaRPr lang="en-DE" sz="2400" b="1" dirty="0" smtClean="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DE" sz="2400" dirty="0" smtClean="0">
                <a:highlight>
                  <a:srgbClr val="C0C0C0"/>
                </a:highlight>
                <a:ea typeface="Calibri" panose="020F0502020204030204" pitchFamily="34" charset="0"/>
                <a:cs typeface="Times New Roman" panose="02020603050405020304" pitchFamily="18" charset="0"/>
              </a:rPr>
              <a:t>12:34</a:t>
            </a:r>
            <a:endParaRPr lang="en-DE" sz="2400" dirty="0" smtClean="0"/>
          </a:p>
          <a:p>
            <a:pPr marL="0" lvl="0" indent="0">
              <a:lnSpc>
                <a:spcPct val="100000"/>
              </a:lnSpc>
              <a:spcBef>
                <a:spcPts val="600"/>
              </a:spcBef>
              <a:buNone/>
            </a:pPr>
            <a:r>
              <a:rPr lang="en-DE" sz="2400" dirty="0" smtClean="0"/>
              <a:t>Task</a:t>
            </a:r>
            <a:r>
              <a:rPr lang="en-DE" sz="2400" dirty="0"/>
              <a:t>: match a </a:t>
            </a:r>
            <a:r>
              <a:rPr lang="en-DE" sz="2400" dirty="0" smtClean="0"/>
              <a:t>time that </a:t>
            </a:r>
            <a:r>
              <a:rPr lang="en-DE" sz="2400" i="1" dirty="0" smtClean="0"/>
              <a:t>may</a:t>
            </a:r>
            <a:r>
              <a:rPr lang="en-DE" sz="2400" dirty="0" smtClean="0"/>
              <a:t> have AM or PM as suffix</a:t>
            </a:r>
            <a:endParaRPr lang="en-GB" sz="2400" dirty="0"/>
          </a:p>
          <a:p>
            <a:pPr marL="0" indent="0">
              <a:lnSpc>
                <a:spcPct val="100000"/>
              </a:lnSpc>
              <a:spcBef>
                <a:spcPts val="0"/>
              </a:spcBef>
              <a:buNone/>
            </a:pPr>
            <a:r>
              <a:rPr lang="en-DE" sz="2400" b="1" dirty="0">
                <a:solidFill>
                  <a:srgbClr val="00B050"/>
                </a:solidFill>
                <a:latin typeface="Courier New" panose="02070309020205020404" pitchFamily="49" charset="0"/>
                <a:cs typeface="Courier New" panose="02070309020205020404" pitchFamily="49" charset="0"/>
              </a:rPr>
              <a:t>\b\d{2}:\d{2</a:t>
            </a:r>
            <a:r>
              <a:rPr lang="en-DE" sz="2400" b="1" dirty="0" smtClean="0">
                <a:solidFill>
                  <a:srgbClr val="00B050"/>
                </a:solidFill>
                <a:latin typeface="Courier New" panose="02070309020205020404" pitchFamily="49" charset="0"/>
                <a:cs typeface="Courier New" panose="02070309020205020404" pitchFamily="49" charset="0"/>
              </a:rPr>
              <a:t>}(\s(AM|PM))?\</a:t>
            </a:r>
            <a:r>
              <a:rPr lang="en-DE" sz="2400" b="1" dirty="0">
                <a:solidFill>
                  <a:srgbClr val="00B050"/>
                </a:solidFill>
                <a:latin typeface="Courier New" panose="02070309020205020404" pitchFamily="49" charset="0"/>
                <a:cs typeface="Courier New" panose="02070309020205020404" pitchFamily="49" charset="0"/>
              </a:rPr>
              <a:t>b</a:t>
            </a:r>
          </a:p>
          <a:p>
            <a:pPr marL="0" indent="0">
              <a:lnSpc>
                <a:spcPct val="100000"/>
              </a:lnSpc>
              <a:spcBef>
                <a:spcPts val="0"/>
              </a:spcBef>
              <a:buNone/>
            </a:pPr>
            <a:r>
              <a:rPr lang="en-DE" sz="2400" dirty="0" smtClean="0">
                <a:highlight>
                  <a:srgbClr val="C0C0C0"/>
                </a:highlight>
                <a:ea typeface="Calibri" panose="020F0502020204030204" pitchFamily="34" charset="0"/>
                <a:cs typeface="Times New Roman" panose="02020603050405020304" pitchFamily="18" charset="0"/>
              </a:rPr>
              <a:t>12:34</a:t>
            </a:r>
            <a:r>
              <a:rPr lang="en-DE" sz="2400" dirty="0"/>
              <a:t>  </a:t>
            </a:r>
            <a:r>
              <a:rPr lang="en-DE" sz="2400" dirty="0" smtClean="0">
                <a:highlight>
                  <a:srgbClr val="C0C0C0"/>
                </a:highlight>
                <a:ea typeface="Calibri" panose="020F0502020204030204" pitchFamily="34" charset="0"/>
                <a:cs typeface="Times New Roman" panose="02020603050405020304" pitchFamily="18" charset="0"/>
              </a:rPr>
              <a:t>12:34 PM</a:t>
            </a:r>
            <a:r>
              <a:rPr lang="en-DE" sz="2400" dirty="0"/>
              <a:t>  </a:t>
            </a:r>
            <a:r>
              <a:rPr lang="en-DE" sz="2400" dirty="0" smtClean="0"/>
              <a:t>12:34AM </a:t>
            </a:r>
            <a:r>
              <a:rPr lang="en-DE" sz="2400" dirty="0">
                <a:highlight>
                  <a:srgbClr val="C0C0C0"/>
                </a:highlight>
                <a:ea typeface="Calibri" panose="020F0502020204030204" pitchFamily="34" charset="0"/>
                <a:cs typeface="Times New Roman" panose="02020603050405020304" pitchFamily="18" charset="0"/>
              </a:rPr>
              <a:t>12:34</a:t>
            </a:r>
            <a:r>
              <a:rPr lang="en-DE" sz="2400" dirty="0" smtClean="0"/>
              <a:t> A</a:t>
            </a:r>
            <a:r>
              <a:rPr lang="en-US" sz="2400" dirty="0" smtClean="0"/>
              <a:t>m</a:t>
            </a:r>
            <a:r>
              <a:rPr lang="en-DE" sz="2400" dirty="0" smtClean="0"/>
              <a:t>a</a:t>
            </a:r>
          </a:p>
          <a:p>
            <a:pPr marL="0" lvl="0" indent="0">
              <a:lnSpc>
                <a:spcPct val="100000"/>
              </a:lnSpc>
              <a:spcBef>
                <a:spcPts val="600"/>
              </a:spcBef>
              <a:buNone/>
            </a:pPr>
            <a:r>
              <a:rPr lang="en-DE" sz="2400" dirty="0"/>
              <a:t>Task: </a:t>
            </a:r>
            <a:r>
              <a:rPr lang="en-DE" sz="2400" dirty="0" smtClean="0"/>
              <a:t>if the </a:t>
            </a:r>
            <a:r>
              <a:rPr lang="en-DE" sz="2400" dirty="0" smtClean="0">
                <a:solidFill>
                  <a:srgbClr val="92D050"/>
                </a:solidFill>
              </a:rPr>
              <a:t>space before</a:t>
            </a:r>
            <a:r>
              <a:rPr lang="en-DE" sz="2400" dirty="0" smtClean="0"/>
              <a:t> the AM </a:t>
            </a:r>
            <a:r>
              <a:rPr lang="en-DE" sz="2400" dirty="0"/>
              <a:t>or PM </a:t>
            </a:r>
            <a:r>
              <a:rPr lang="en-DE" sz="2400" dirty="0" smtClean="0"/>
              <a:t>suffix is </a:t>
            </a:r>
            <a:r>
              <a:rPr lang="en-DE" sz="2400" dirty="0" smtClean="0">
                <a:solidFill>
                  <a:srgbClr val="92D050"/>
                </a:solidFill>
              </a:rPr>
              <a:t>optional</a:t>
            </a:r>
            <a:endParaRPr lang="en-GB" sz="2400" dirty="0">
              <a:solidFill>
                <a:srgbClr val="92D050"/>
              </a:solidFill>
            </a:endParaRPr>
          </a:p>
          <a:p>
            <a:pPr marL="0" indent="0">
              <a:lnSpc>
                <a:spcPct val="100000"/>
              </a:lnSpc>
              <a:spcBef>
                <a:spcPts val="0"/>
              </a:spcBef>
              <a:buNone/>
            </a:pPr>
            <a:r>
              <a:rPr lang="en-DE" sz="2400" b="1" dirty="0" smtClean="0">
                <a:solidFill>
                  <a:srgbClr val="00B050"/>
                </a:solidFill>
                <a:latin typeface="Courier New" panose="02070309020205020404" pitchFamily="49" charset="0"/>
                <a:cs typeface="Courier New" panose="02070309020205020404" pitchFamily="49" charset="0"/>
              </a:rPr>
              <a:t>\b\d{2}:\d{2}(\s</a:t>
            </a:r>
            <a:r>
              <a:rPr lang="en-DE" sz="2400" b="1" dirty="0" smtClean="0">
                <a:solidFill>
                  <a:srgbClr val="92D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(AM|PM))?\b</a:t>
            </a:r>
            <a:endParaRPr lang="en-DE" sz="2400" b="1" dirty="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DE" sz="2400" dirty="0">
                <a:highlight>
                  <a:srgbClr val="C0C0C0"/>
                </a:highlight>
                <a:ea typeface="Calibri" panose="020F0502020204030204" pitchFamily="34" charset="0"/>
                <a:cs typeface="Times New Roman" panose="02020603050405020304" pitchFamily="18" charset="0"/>
              </a:rPr>
              <a:t>12:34</a:t>
            </a:r>
            <a:r>
              <a:rPr lang="en-DE" sz="2400" dirty="0"/>
              <a:t>  </a:t>
            </a:r>
            <a:r>
              <a:rPr lang="en-DE" sz="2400" dirty="0" smtClean="0">
                <a:highlight>
                  <a:srgbClr val="C0C0C0"/>
                </a:highlight>
                <a:ea typeface="Calibri" panose="020F0502020204030204" pitchFamily="34" charset="0"/>
                <a:cs typeface="Times New Roman" panose="02020603050405020304" pitchFamily="18" charset="0"/>
              </a:rPr>
              <a:t>12:34 </a:t>
            </a:r>
            <a:r>
              <a:rPr lang="en-DE" sz="2400" dirty="0">
                <a:highlight>
                  <a:srgbClr val="C0C0C0"/>
                </a:highlight>
                <a:ea typeface="Calibri" panose="020F0502020204030204" pitchFamily="34" charset="0"/>
                <a:cs typeface="Times New Roman" panose="02020603050405020304" pitchFamily="18" charset="0"/>
              </a:rPr>
              <a:t>PM</a:t>
            </a:r>
            <a:r>
              <a:rPr lang="en-DE" sz="2400" dirty="0"/>
              <a:t>  </a:t>
            </a:r>
            <a:r>
              <a:rPr lang="en-DE" sz="2400" dirty="0">
                <a:highlight>
                  <a:srgbClr val="C0C0C0"/>
                </a:highlight>
                <a:ea typeface="Calibri" panose="020F0502020204030204" pitchFamily="34" charset="0"/>
                <a:cs typeface="Times New Roman" panose="02020603050405020304" pitchFamily="18" charset="0"/>
              </a:rPr>
              <a:t>12:34AM</a:t>
            </a:r>
            <a:r>
              <a:rPr lang="en-DE" sz="2400" dirty="0"/>
              <a:t> </a:t>
            </a:r>
            <a:r>
              <a:rPr lang="en-DE" sz="2400" dirty="0">
                <a:highlight>
                  <a:srgbClr val="C0C0C0"/>
                </a:highlight>
                <a:ea typeface="Calibri" panose="020F0502020204030204" pitchFamily="34" charset="0"/>
                <a:cs typeface="Times New Roman" panose="02020603050405020304" pitchFamily="18" charset="0"/>
              </a:rPr>
              <a:t>12:34</a:t>
            </a:r>
            <a:r>
              <a:rPr lang="en-DE" sz="2400" dirty="0"/>
              <a:t> AMa</a:t>
            </a:r>
          </a:p>
          <a:p>
            <a:pPr marL="0" indent="0">
              <a:lnSpc>
                <a:spcPct val="100000"/>
              </a:lnSpc>
              <a:spcBef>
                <a:spcPts val="0"/>
              </a:spcBef>
              <a:buNone/>
            </a:pPr>
            <a:endParaRPr lang="en-DE" sz="2400" dirty="0"/>
          </a:p>
          <a:p>
            <a:pPr marL="0" indent="0">
              <a:buNone/>
            </a:pPr>
            <a:endParaRPr lang="en-DE" sz="2400"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25</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More extensive match</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smtClean="0"/>
              <a:t>Matches</a:t>
            </a:r>
            <a:endParaRPr lang="en-US" dirty="0"/>
          </a:p>
        </p:txBody>
      </p:sp>
    </p:spTree>
    <p:extLst>
      <p:ext uri="{BB962C8B-B14F-4D97-AF65-F5344CB8AC3E}">
        <p14:creationId xmlns:p14="http://schemas.microsoft.com/office/powerpoint/2010/main" val="1132548784"/>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sz="2400" dirty="0" smtClean="0"/>
              <a:t>Task: match a complete line that contains only a number </a:t>
            </a:r>
            <a:endParaRPr lang="en-GB" sz="2400" dirty="0" smtClean="0"/>
          </a:p>
          <a:p>
            <a:pPr marL="0" indent="0">
              <a:buNone/>
            </a:pPr>
            <a:r>
              <a:rPr lang="en-DE" sz="2400" b="1" dirty="0" smtClean="0">
                <a:solidFill>
                  <a:srgbClr val="92D050"/>
                </a:solidFill>
                <a:latin typeface="Courier New" panose="02070309020205020404" pitchFamily="49" charset="0"/>
                <a:cs typeface="Courier New" panose="02070309020205020404" pitchFamily="49" charset="0"/>
              </a:rPr>
              <a:t>^</a:t>
            </a:r>
            <a:r>
              <a:rPr lang="en-DE" sz="2400" b="1" dirty="0" smtClean="0">
                <a:latin typeface="Courier New" panose="02070309020205020404" pitchFamily="49" charset="0"/>
                <a:cs typeface="Courier New" panose="02070309020205020404" pitchFamily="49" charset="0"/>
              </a:rPr>
              <a:t>\d+</a:t>
            </a:r>
            <a:r>
              <a:rPr lang="en-DE" sz="2400" b="1" dirty="0" smtClean="0">
                <a:solidFill>
                  <a:srgbClr val="92D050"/>
                </a:solidFill>
                <a:latin typeface="Courier New" panose="02070309020205020404" pitchFamily="49" charset="0"/>
                <a:cs typeface="Courier New" panose="02070309020205020404" pitchFamily="49" charset="0"/>
              </a:rPr>
              <a:t>$</a:t>
            </a:r>
          </a:p>
          <a:p>
            <a:pPr marL="0" indent="0">
              <a:buNone/>
            </a:pPr>
            <a:r>
              <a:rPr lang="en-DE" sz="2400" dirty="0" smtClean="0"/>
              <a:t>The </a:t>
            </a:r>
            <a:r>
              <a:rPr lang="en-DE" sz="2400" b="1" dirty="0" smtClean="0">
                <a:solidFill>
                  <a:srgbClr val="92D050"/>
                </a:solidFill>
                <a:latin typeface="Courier New" panose="02070309020205020404" pitchFamily="49" charset="0"/>
                <a:cs typeface="Courier New" panose="02070309020205020404" pitchFamily="49" charset="0"/>
              </a:rPr>
              <a:t>^</a:t>
            </a:r>
            <a:r>
              <a:rPr lang="en-DE" sz="2400" dirty="0"/>
              <a:t> ... </a:t>
            </a:r>
            <a:r>
              <a:rPr lang="en-DE" sz="2400" b="1" dirty="0" smtClean="0">
                <a:solidFill>
                  <a:srgbClr val="92D050"/>
                </a:solidFill>
                <a:latin typeface="Courier New" panose="02070309020205020404" pitchFamily="49" charset="0"/>
                <a:cs typeface="Courier New" panose="02070309020205020404" pitchFamily="49" charset="0"/>
              </a:rPr>
              <a:t>$ </a:t>
            </a:r>
            <a:r>
              <a:rPr lang="en-DE" sz="2400" dirty="0" smtClean="0"/>
              <a:t>bounds </a:t>
            </a:r>
            <a:r>
              <a:rPr lang="en-DE" sz="2400" dirty="0"/>
              <a:t>match</a:t>
            </a:r>
            <a:r>
              <a:rPr lang="en-DE" sz="2400" dirty="0" smtClean="0"/>
              <a:t> a </a:t>
            </a:r>
            <a:r>
              <a:rPr lang="en-DE" sz="2400" dirty="0"/>
              <a:t>complete line </a:t>
            </a:r>
            <a:r>
              <a:rPr lang="en-DE" sz="2400" dirty="0" smtClean="0"/>
              <a:t>(string).</a:t>
            </a:r>
          </a:p>
          <a:p>
            <a:pPr marL="0" indent="0">
              <a:buNone/>
            </a:pPr>
            <a:r>
              <a:rPr lang="en-DE" sz="2400" dirty="0" smtClean="0"/>
              <a:t>Such a “number match” may be too restrictive because only an unsigned integer is matched. A more useful match is for lines that contain only numbers and non-alphabetic characters, as matched with:</a:t>
            </a:r>
          </a:p>
          <a:p>
            <a:pPr marL="0" indent="0">
              <a:buNone/>
            </a:pPr>
            <a:r>
              <a:rPr lang="en-DE" sz="2400" b="1" dirty="0" smtClean="0">
                <a:latin typeface="Courier New" panose="02070309020205020404" pitchFamily="49" charset="0"/>
                <a:cs typeface="Courier New" panose="02070309020205020404" pitchFamily="49" charset="0"/>
              </a:rPr>
              <a:t>^</a:t>
            </a:r>
            <a:r>
              <a:rPr lang="en-DE" sz="2400" b="1" dirty="0" smtClean="0">
                <a:solidFill>
                  <a:srgbClr val="92D050"/>
                </a:solidFill>
                <a:latin typeface="Courier New" panose="02070309020205020404" pitchFamily="49" charset="0"/>
                <a:cs typeface="Courier New" panose="02070309020205020404" pitchFamily="49" charset="0"/>
              </a:rPr>
              <a:t>[\W\d]*</a:t>
            </a:r>
            <a:r>
              <a:rPr lang="en-DE" sz="2400" b="1" dirty="0" smtClean="0">
                <a:latin typeface="Courier New" panose="02070309020205020404" pitchFamily="49" charset="0"/>
                <a:cs typeface="Courier New" panose="02070309020205020404" pitchFamily="49" charset="0"/>
              </a:rPr>
              <a:t>\d</a:t>
            </a:r>
            <a:r>
              <a:rPr lang="en-DE" sz="2400" b="1" dirty="0">
                <a:solidFill>
                  <a:srgbClr val="92D050"/>
                </a:solidFill>
                <a:latin typeface="Courier New" panose="02070309020205020404" pitchFamily="49" charset="0"/>
                <a:cs typeface="Courier New" panose="02070309020205020404" pitchFamily="49" charset="0"/>
              </a:rPr>
              <a:t>[\W\d]</a:t>
            </a:r>
            <a:r>
              <a:rPr lang="en-DE" sz="2400" b="1" dirty="0" smtClean="0">
                <a:solidFill>
                  <a:srgbClr val="92D050"/>
                </a:solidFill>
                <a:latin typeface="Courier New" panose="02070309020205020404" pitchFamily="49" charset="0"/>
                <a:cs typeface="Courier New" panose="02070309020205020404" pitchFamily="49" charset="0"/>
              </a:rPr>
              <a:t>*</a:t>
            </a:r>
            <a:r>
              <a:rPr lang="en-DE" sz="2400" b="1" dirty="0" smtClean="0">
                <a:latin typeface="Courier New" panose="02070309020205020404" pitchFamily="49" charset="0"/>
                <a:cs typeface="Courier New" panose="02070309020205020404" pitchFamily="49" charset="0"/>
              </a:rPr>
              <a:t>$</a:t>
            </a:r>
          </a:p>
          <a:p>
            <a:pPr marL="0" indent="0">
              <a:buNone/>
            </a:pPr>
            <a:r>
              <a:rPr lang="en-DE" sz="2400" b="1" dirty="0">
                <a:solidFill>
                  <a:srgbClr val="92D050"/>
                </a:solidFill>
                <a:latin typeface="Courier New" panose="02070309020205020404" pitchFamily="49" charset="0"/>
                <a:cs typeface="Courier New" panose="02070309020205020404" pitchFamily="49" charset="0"/>
              </a:rPr>
              <a:t>[\W\d]</a:t>
            </a:r>
            <a:r>
              <a:rPr lang="en-DE" sz="2400" dirty="0" smtClean="0"/>
              <a:t> matches any non-word character or digit. Because a </a:t>
            </a:r>
            <a:r>
              <a:rPr lang="en-DE" sz="2400" dirty="0"/>
              <a:t>non-word character </a:t>
            </a:r>
            <a:r>
              <a:rPr lang="en-DE" sz="2400" dirty="0" smtClean="0"/>
              <a:t>is the </a:t>
            </a:r>
            <a:r>
              <a:rPr lang="en-DE" sz="2400" b="1" dirty="0" smtClean="0">
                <a:solidFill>
                  <a:srgbClr val="92D050"/>
                </a:solidFill>
                <a:latin typeface="Courier New" panose="02070309020205020404" pitchFamily="49" charset="0"/>
                <a:cs typeface="Courier New" panose="02070309020205020404" pitchFamily="49" charset="0"/>
              </a:rPr>
              <a:t>[^</a:t>
            </a:r>
            <a:r>
              <a:rPr lang="en-DE" sz="2400" b="1" dirty="0">
                <a:solidFill>
                  <a:srgbClr val="92D050"/>
                </a:solidFill>
                <a:latin typeface="Courier New" panose="02070309020205020404" pitchFamily="49" charset="0"/>
                <a:cs typeface="Courier New" panose="02070309020205020404" pitchFamily="49" charset="0"/>
              </a:rPr>
              <a:t>a-zA-Z0-9_]</a:t>
            </a:r>
            <a:r>
              <a:rPr lang="en-DE" sz="2400" dirty="0"/>
              <a:t> </a:t>
            </a:r>
            <a:r>
              <a:rPr lang="en-DE" sz="2400" dirty="0" smtClean="0"/>
              <a:t>class, namely the underscore is also excluded,</a:t>
            </a:r>
          </a:p>
          <a:p>
            <a:pPr marL="0" indent="0">
              <a:buNone/>
            </a:pPr>
            <a:r>
              <a:rPr lang="en-US" sz="2400" b="1" dirty="0">
                <a:solidFill>
                  <a:srgbClr val="00B050"/>
                </a:solidFill>
                <a:latin typeface="Courier New" panose="02070309020205020404" pitchFamily="49" charset="0"/>
                <a:cs typeface="Courier New" panose="02070309020205020404" pitchFamily="49" charset="0"/>
              </a:rPr>
              <a:t>^[\W\d_]*\d[\W\d_]*$</a:t>
            </a:r>
            <a:r>
              <a:rPr lang="en-DE" sz="2400" dirty="0" smtClean="0"/>
              <a:t> should be specified.</a:t>
            </a:r>
            <a:endParaRPr lang="en-DE" sz="2400" b="1" dirty="0">
              <a:latin typeface="Courier New" panose="02070309020205020404" pitchFamily="49" charset="0"/>
              <a:cs typeface="Courier New" panose="02070309020205020404" pitchFamily="49" charset="0"/>
            </a:endParaRPr>
          </a:p>
          <a:p>
            <a:pPr marL="0" indent="0">
              <a:buNone/>
            </a:pPr>
            <a:endParaRPr lang="en-DE" sz="2400" b="1" dirty="0">
              <a:latin typeface="Courier New" panose="02070309020205020404" pitchFamily="49" charset="0"/>
              <a:cs typeface="Courier New" panose="02070309020205020404" pitchFamily="49" charset="0"/>
            </a:endParaRPr>
          </a:p>
          <a:p>
            <a:pPr marL="0" indent="0">
              <a:buNone/>
            </a:pPr>
            <a:endParaRPr lang="en-DE" dirty="0"/>
          </a:p>
          <a:p>
            <a:pPr marL="0" indent="0">
              <a:buNone/>
            </a:pPr>
            <a:endParaRPr lang="en-GB" dirty="0"/>
          </a:p>
          <a:p>
            <a:pPr marL="0" indent="0">
              <a:buNone/>
            </a:pPr>
            <a:endParaRPr lang="en-DE" b="1" dirty="0" smtClean="0">
              <a:solidFill>
                <a:srgbClr val="92D050"/>
              </a:solidFill>
              <a:latin typeface="Courier New" panose="02070309020205020404" pitchFamily="49" charset="0"/>
              <a:cs typeface="Courier New" panose="02070309020205020404" pitchFamily="49" charset="0"/>
            </a:endParaRPr>
          </a:p>
          <a:p>
            <a:pPr marL="0" indent="0">
              <a:buNone/>
            </a:pPr>
            <a:endParaRPr lang="en-DE" b="1" dirty="0">
              <a:solidFill>
                <a:srgbClr val="92D050"/>
              </a:solidFill>
              <a:latin typeface="Courier New" panose="02070309020205020404" pitchFamily="49" charset="0"/>
              <a:cs typeface="Courier New" panose="02070309020205020404" pitchFamily="49" charset="0"/>
            </a:endParaRPr>
          </a:p>
          <a:p>
            <a:pPr marL="0" indent="0">
              <a:buNone/>
            </a:pPr>
            <a:endParaRPr lang="en-DE" b="1" dirty="0" smtClean="0">
              <a:solidFill>
                <a:srgbClr val="92D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26</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More extensive match</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a:t>Matches</a:t>
            </a:r>
            <a:endParaRPr lang="en-US" dirty="0"/>
          </a:p>
        </p:txBody>
      </p:sp>
    </p:spTree>
    <p:extLst>
      <p:ext uri="{BB962C8B-B14F-4D97-AF65-F5344CB8AC3E}">
        <p14:creationId xmlns:p14="http://schemas.microsoft.com/office/powerpoint/2010/main" val="3611548484"/>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indent="0">
              <a:buNone/>
            </a:pPr>
            <a:r>
              <a:rPr lang="en-US" b="1" dirty="0">
                <a:solidFill>
                  <a:srgbClr val="00B050"/>
                </a:solidFill>
                <a:latin typeface="Courier New" panose="02070309020205020404" pitchFamily="49" charset="0"/>
                <a:cs typeface="Courier New" panose="02070309020205020404" pitchFamily="49" charset="0"/>
              </a:rPr>
              <a:t>^[\W\d_]*\d[\W\d_]*$</a:t>
            </a:r>
            <a:endParaRPr lang="en-DE" b="1" dirty="0" smtClean="0">
              <a:latin typeface="Courier New" panose="02070309020205020404" pitchFamily="49" charset="0"/>
              <a:cs typeface="Courier New" panose="02070309020205020404" pitchFamily="49" charset="0"/>
            </a:endParaRPr>
          </a:p>
          <a:p>
            <a:pPr marL="0" indent="0">
              <a:buNone/>
            </a:pPr>
            <a:r>
              <a:rPr lang="en-DE" dirty="0" smtClean="0">
                <a:highlight>
                  <a:srgbClr val="C0C0C0"/>
                </a:highlight>
                <a:ea typeface="Calibri" panose="020F0502020204030204" pitchFamily="34" charset="0"/>
                <a:cs typeface="Times New Roman" panose="02020603050405020304" pitchFamily="18" charset="0"/>
              </a:rPr>
              <a:t>+12:34 -12,345.67%</a:t>
            </a:r>
          </a:p>
          <a:p>
            <a:pPr marL="0" indent="0">
              <a:buNone/>
            </a:pPr>
            <a:r>
              <a:rPr lang="en-DE" dirty="0"/>
              <a:t>12:34 </a:t>
            </a:r>
            <a:r>
              <a:rPr lang="en-DE" dirty="0" smtClean="0"/>
              <a:t>-a12,345.67</a:t>
            </a: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27</a:t>
            </a:fld>
            <a:endParaRPr lang="en-US" dirty="0"/>
          </a:p>
        </p:txBody>
      </p:sp>
      <p:sp>
        <p:nvSpPr>
          <p:cNvPr id="2" name="Title 1"/>
          <p:cNvSpPr>
            <a:spLocks noGrp="1"/>
          </p:cNvSpPr>
          <p:nvPr>
            <p:ph type="title" idx="4294967295"/>
          </p:nvPr>
        </p:nvSpPr>
        <p:spPr>
          <a:xfrm>
            <a:off x="718919" y="320675"/>
            <a:ext cx="10515600" cy="1325563"/>
          </a:xfrm>
        </p:spPr>
        <p:txBody>
          <a:bodyPr>
            <a:normAutofit fontScale="90000"/>
          </a:bodyPr>
          <a:lstStyle/>
          <a:p>
            <a:pPr algn="ctr"/>
            <a:r>
              <a:rPr lang="en-DE" dirty="0" smtClean="0">
                <a:latin typeface="+mn-lt"/>
              </a:rPr>
              <a:t>Numeric line match</a:t>
            </a:r>
            <a:br>
              <a:rPr lang="en-DE" dirty="0" smtClean="0">
                <a:latin typeface="+mn-lt"/>
              </a:rPr>
            </a:br>
            <a:r>
              <a:rPr lang="en-DE" sz="3600" dirty="0" smtClean="0">
                <a:latin typeface="+mn-lt"/>
              </a:rPr>
              <a:t>Example</a:t>
            </a:r>
            <a:r>
              <a:rPr lang="en-GB" sz="3600" dirty="0" smtClean="0">
                <a:latin typeface="+mn-lt"/>
              </a:rPr>
              <a:t/>
            </a:r>
            <a:br>
              <a:rPr lang="en-GB" sz="3600" dirty="0" smtClean="0">
                <a:latin typeface="+mn-lt"/>
              </a:rPr>
            </a:br>
            <a:endParaRPr lang="en-US" sz="3600" dirty="0">
              <a:latin typeface="+mn-lt"/>
            </a:endParaRPr>
          </a:p>
        </p:txBody>
      </p:sp>
      <p:sp>
        <p:nvSpPr>
          <p:cNvPr id="7" name="Date Placeholder 6"/>
          <p:cNvSpPr>
            <a:spLocks noGrp="1"/>
          </p:cNvSpPr>
          <p:nvPr>
            <p:ph type="dt" sz="half" idx="10"/>
          </p:nvPr>
        </p:nvSpPr>
        <p:spPr/>
        <p:txBody>
          <a:bodyPr/>
          <a:lstStyle/>
          <a:p>
            <a:r>
              <a:rPr lang="en-DE" dirty="0"/>
              <a:t>Matches</a:t>
            </a:r>
            <a:endParaRPr lang="en-US" dirty="0"/>
          </a:p>
        </p:txBody>
      </p:sp>
    </p:spTree>
    <p:extLst>
      <p:ext uri="{BB962C8B-B14F-4D97-AF65-F5344CB8AC3E}">
        <p14:creationId xmlns:p14="http://schemas.microsoft.com/office/powerpoint/2010/main" val="2950259132"/>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lnSpc>
                <a:spcPct val="100000"/>
              </a:lnSpc>
              <a:spcBef>
                <a:spcPts val="0"/>
              </a:spcBef>
              <a:buNone/>
            </a:pPr>
            <a:r>
              <a:rPr lang="en-DE" sz="2400" dirty="0" smtClean="0"/>
              <a:t>By default, regexes perform “greedy” matches → match as many “characters” as possible</a:t>
            </a:r>
            <a:endParaRPr lang="en-GB" sz="2400" dirty="0" smtClean="0"/>
          </a:p>
          <a:p>
            <a:pPr marL="0" indent="0">
              <a:lnSpc>
                <a:spcPct val="100000"/>
              </a:lnSpc>
              <a:spcBef>
                <a:spcPts val="0"/>
              </a:spcBef>
              <a:buNone/>
            </a:pPr>
            <a:r>
              <a:rPr lang="en-DE" sz="2400" b="1" dirty="0" smtClean="0">
                <a:solidFill>
                  <a:srgbClr val="00B050"/>
                </a:solidFill>
                <a:latin typeface="Courier New" panose="02070309020205020404" pitchFamily="49" charset="0"/>
                <a:cs typeface="Courier New" panose="02070309020205020404" pitchFamily="49" charset="0"/>
              </a:rPr>
              <a:t>\b\d+</a:t>
            </a:r>
          </a:p>
          <a:p>
            <a:pPr marL="0" indent="0">
              <a:lnSpc>
                <a:spcPct val="100000"/>
              </a:lnSpc>
              <a:spcBef>
                <a:spcPts val="0"/>
              </a:spcBef>
              <a:buNone/>
            </a:pPr>
            <a:r>
              <a:rPr lang="en-DE" sz="2400" dirty="0" smtClean="0">
                <a:highlight>
                  <a:srgbClr val="C0C0C0"/>
                </a:highlight>
                <a:ea typeface="Calibri" panose="020F0502020204030204" pitchFamily="34" charset="0"/>
                <a:cs typeface="Times New Roman" panose="02020603050405020304" pitchFamily="18" charset="0"/>
              </a:rPr>
              <a:t>1234</a:t>
            </a:r>
            <a:r>
              <a:rPr lang="en-DE" sz="2400" dirty="0"/>
              <a:t>a</a:t>
            </a:r>
            <a:endParaRPr lang="en-DE" sz="2400" dirty="0" smtClean="0"/>
          </a:p>
          <a:p>
            <a:pPr marL="0" indent="0">
              <a:lnSpc>
                <a:spcPct val="100000"/>
              </a:lnSpc>
              <a:spcBef>
                <a:spcPts val="0"/>
              </a:spcBef>
              <a:buNone/>
            </a:pPr>
            <a:endParaRPr lang="en-DE" sz="2400" dirty="0" smtClean="0"/>
          </a:p>
          <a:p>
            <a:pPr marL="0" lvl="0" indent="0">
              <a:lnSpc>
                <a:spcPct val="100000"/>
              </a:lnSpc>
              <a:spcBef>
                <a:spcPts val="0"/>
              </a:spcBef>
              <a:buNone/>
            </a:pPr>
            <a:r>
              <a:rPr lang="en-DE" sz="2400" dirty="0" smtClean="0"/>
              <a:t>A “lazy” match (with suffixed </a:t>
            </a:r>
            <a:r>
              <a:rPr lang="en-DE" sz="2400" b="1" dirty="0" smtClean="0">
                <a:solidFill>
                  <a:srgbClr val="92D050"/>
                </a:solidFill>
                <a:latin typeface="Courier New" panose="02070309020205020404" pitchFamily="49" charset="0"/>
                <a:cs typeface="Courier New" panose="02070309020205020404" pitchFamily="49" charset="0"/>
              </a:rPr>
              <a:t>?</a:t>
            </a:r>
            <a:r>
              <a:rPr lang="en-DE" sz="2400" dirty="0" smtClean="0"/>
              <a:t>) </a:t>
            </a:r>
            <a:r>
              <a:rPr lang="en-DE" sz="2400" dirty="0"/>
              <a:t>→ </a:t>
            </a:r>
            <a:r>
              <a:rPr lang="en-DE" sz="2400" dirty="0" smtClean="0"/>
              <a:t>matches </a:t>
            </a:r>
            <a:r>
              <a:rPr lang="en-DE" sz="2400" dirty="0"/>
              <a:t>as </a:t>
            </a:r>
            <a:r>
              <a:rPr lang="en-DE" sz="2400" dirty="0" smtClean="0"/>
              <a:t>few “</a:t>
            </a:r>
            <a:r>
              <a:rPr lang="en-DE" sz="2400" dirty="0"/>
              <a:t>characters” as </a:t>
            </a:r>
            <a:r>
              <a:rPr lang="en-DE" sz="2400" dirty="0" smtClean="0"/>
              <a:t>possible</a:t>
            </a:r>
            <a:endParaRPr lang="en-GB" sz="2400" dirty="0"/>
          </a:p>
          <a:p>
            <a:pPr marL="0" indent="0">
              <a:lnSpc>
                <a:spcPct val="100000"/>
              </a:lnSpc>
              <a:spcBef>
                <a:spcPts val="0"/>
              </a:spcBef>
              <a:buNone/>
            </a:pPr>
            <a:r>
              <a:rPr lang="en-DE" sz="2400" b="1" dirty="0">
                <a:solidFill>
                  <a:srgbClr val="00B050"/>
                </a:solidFill>
                <a:latin typeface="Courier New" panose="02070309020205020404" pitchFamily="49" charset="0"/>
                <a:cs typeface="Courier New" panose="02070309020205020404" pitchFamily="49" charset="0"/>
              </a:rPr>
              <a:t>\b\d</a:t>
            </a:r>
            <a:r>
              <a:rPr lang="en-DE"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92D050"/>
                </a:solidFill>
                <a:latin typeface="Courier New" panose="02070309020205020404" pitchFamily="49" charset="0"/>
                <a:cs typeface="Courier New" panose="02070309020205020404" pitchFamily="49" charset="0"/>
              </a:rPr>
              <a:t>?</a:t>
            </a:r>
            <a:r>
              <a:rPr lang="en-DE" sz="2400" dirty="0"/>
              <a:t> </a:t>
            </a:r>
            <a:r>
              <a:rPr lang="en-DE" sz="2400" dirty="0" smtClean="0"/>
              <a:t>(one digit suffices)</a:t>
            </a:r>
            <a:endParaRPr lang="en-DE" sz="2400" b="1" dirty="0">
              <a:solidFill>
                <a:srgbClr val="FF000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DE" sz="2400" dirty="0" smtClean="0">
                <a:highlight>
                  <a:srgbClr val="C0C0C0"/>
                </a:highlight>
                <a:ea typeface="Calibri" panose="020F0502020204030204" pitchFamily="34" charset="0"/>
                <a:cs typeface="Times New Roman" panose="02020603050405020304" pitchFamily="18" charset="0"/>
              </a:rPr>
              <a:t>1</a:t>
            </a:r>
            <a:r>
              <a:rPr lang="en-DE" sz="2400" dirty="0" smtClean="0"/>
              <a:t>234a</a:t>
            </a:r>
            <a:endParaRPr lang="en-DE" sz="2400" dirty="0"/>
          </a:p>
          <a:p>
            <a:pPr marL="0" lvl="0" indent="0">
              <a:lnSpc>
                <a:spcPct val="100000"/>
              </a:lnSpc>
              <a:spcBef>
                <a:spcPts val="0"/>
              </a:spcBef>
              <a:buNone/>
            </a:pPr>
            <a:r>
              <a:rPr lang="en-DE" sz="2400" dirty="0" smtClean="0"/>
              <a:t>Caution: </a:t>
            </a:r>
            <a:r>
              <a:rPr lang="en-DE" sz="2400" b="1" dirty="0" smtClean="0">
                <a:solidFill>
                  <a:srgbClr val="00B050"/>
                </a:solidFill>
                <a:latin typeface="Courier New" panose="02070309020205020404" pitchFamily="49" charset="0"/>
                <a:cs typeface="Courier New" panose="02070309020205020404" pitchFamily="49" charset="0"/>
              </a:rPr>
              <a:t>\b\d*</a:t>
            </a:r>
            <a:r>
              <a:rPr lang="en-DE" sz="2400" b="1" dirty="0" smtClean="0">
                <a:solidFill>
                  <a:srgbClr val="92D050"/>
                </a:solidFill>
                <a:latin typeface="Courier New" panose="02070309020205020404" pitchFamily="49" charset="0"/>
                <a:cs typeface="Courier New" panose="02070309020205020404" pitchFamily="49" charset="0"/>
              </a:rPr>
              <a:t>?</a:t>
            </a:r>
            <a:r>
              <a:rPr lang="en-DE" sz="2400" dirty="0" smtClean="0"/>
              <a:t> (also matches zero digits!)</a:t>
            </a:r>
            <a:endParaRPr lang="en-DE" sz="2400" b="1" dirty="0">
              <a:solidFill>
                <a:srgbClr val="FF0000"/>
              </a:solidFill>
              <a:latin typeface="Courier New" panose="02070309020205020404" pitchFamily="49" charset="0"/>
              <a:cs typeface="Courier New" panose="02070309020205020404" pitchFamily="49" charset="0"/>
            </a:endParaRPr>
          </a:p>
          <a:p>
            <a:pPr marL="0" indent="0">
              <a:lnSpc>
                <a:spcPct val="100000"/>
              </a:lnSpc>
              <a:spcBef>
                <a:spcPts val="0"/>
              </a:spcBef>
              <a:buNone/>
            </a:pPr>
            <a:endParaRPr lang="en-DE" dirty="0" smtClean="0"/>
          </a:p>
          <a:p>
            <a:pPr marL="0" indent="0">
              <a:buNone/>
            </a:pPr>
            <a:endParaRPr lang="en-DE" dirty="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28</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Greedy vs. </a:t>
            </a:r>
            <a:r>
              <a:rPr lang="en-US" dirty="0" smtClean="0">
                <a:latin typeface="+mn-lt"/>
              </a:rPr>
              <a:t>l</a:t>
            </a:r>
            <a:r>
              <a:rPr lang="en-DE" dirty="0" smtClean="0">
                <a:latin typeface="+mn-lt"/>
              </a:rPr>
              <a:t>azy match</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a:t>Matches</a:t>
            </a:r>
            <a:endParaRPr lang="en-US" dirty="0"/>
          </a:p>
        </p:txBody>
      </p:sp>
    </p:spTree>
    <p:extLst>
      <p:ext uri="{BB962C8B-B14F-4D97-AF65-F5344CB8AC3E}">
        <p14:creationId xmlns:p14="http://schemas.microsoft.com/office/powerpoint/2010/main" val="1504142050"/>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92500" lnSpcReduction="20000"/>
          </a:bodyPr>
          <a:lstStyle/>
          <a:p>
            <a:pPr marL="0" lvl="0" indent="0">
              <a:lnSpc>
                <a:spcPct val="110000"/>
              </a:lnSpc>
              <a:spcBef>
                <a:spcPts val="0"/>
              </a:spcBef>
              <a:buNone/>
            </a:pPr>
            <a:r>
              <a:rPr lang="en-DE" sz="2400" dirty="0" smtClean="0"/>
              <a:t>A related task is, for example, to </a:t>
            </a:r>
            <a:r>
              <a:rPr lang="en-DE" sz="2400" dirty="0"/>
              <a:t>match between delimiters, such as </a:t>
            </a:r>
            <a:r>
              <a:rPr lang="en-DE" sz="2400" dirty="0" smtClean="0"/>
              <a:t>"s. To match to the next </a:t>
            </a:r>
            <a:r>
              <a:rPr lang="en-DE" sz="2400" dirty="0"/>
              <a:t>"</a:t>
            </a:r>
            <a:r>
              <a:rPr lang="en-DE" sz="2400" dirty="0" smtClean="0"/>
              <a:t>, this could be achieved with:</a:t>
            </a:r>
            <a:endParaRPr lang="en-GB" sz="2400" dirty="0" smtClean="0"/>
          </a:p>
          <a:p>
            <a:pPr marL="0" indent="0">
              <a:lnSpc>
                <a:spcPct val="110000"/>
              </a:lnSpc>
              <a:spcBef>
                <a:spcPts val="0"/>
              </a:spcBef>
              <a:buNone/>
            </a:pPr>
            <a:r>
              <a:rPr lang="en-DE" sz="2400" b="1" dirty="0" smtClean="0">
                <a:solidFill>
                  <a:srgbClr val="00B050"/>
                </a:solidFill>
                <a:latin typeface="Courier New" panose="02070309020205020404" pitchFamily="49" charset="0"/>
                <a:cs typeface="Courier New" panose="02070309020205020404" pitchFamily="49" charset="0"/>
              </a:rPr>
              <a:t>"(.*?)"</a:t>
            </a:r>
            <a:endParaRPr lang="en-DE" sz="2400" b="1" dirty="0">
              <a:solidFill>
                <a:srgbClr val="00B050"/>
              </a:solidFill>
              <a:latin typeface="Courier New" panose="02070309020205020404" pitchFamily="49" charset="0"/>
              <a:cs typeface="Courier New" panose="02070309020205020404" pitchFamily="49" charset="0"/>
            </a:endParaRPr>
          </a:p>
          <a:p>
            <a:pPr marL="0" indent="0">
              <a:buNone/>
            </a:pPr>
            <a:r>
              <a:rPr lang="en-US" sz="2400" dirty="0" smtClean="0"/>
              <a:t>A</a:t>
            </a:r>
            <a:r>
              <a:rPr lang="en-DE" sz="2400" dirty="0" smtClean="0"/>
              <a:t>bc "</a:t>
            </a:r>
            <a:r>
              <a:rPr lang="en-DE" sz="2400" dirty="0" smtClean="0">
                <a:highlight>
                  <a:srgbClr val="C0C0C0"/>
                </a:highlight>
                <a:ea typeface="Calibri" panose="020F0502020204030204" pitchFamily="34" charset="0"/>
                <a:cs typeface="Times New Roman" panose="02020603050405020304" pitchFamily="18" charset="0"/>
              </a:rPr>
              <a:t>1234def</a:t>
            </a:r>
            <a:r>
              <a:rPr lang="en-DE" sz="2400" dirty="0" smtClean="0"/>
              <a:t>" gh " ijk</a:t>
            </a:r>
          </a:p>
          <a:p>
            <a:pPr marL="0" indent="0">
              <a:lnSpc>
                <a:spcPct val="110000"/>
              </a:lnSpc>
              <a:spcBef>
                <a:spcPts val="600"/>
              </a:spcBef>
              <a:buNone/>
            </a:pPr>
            <a:r>
              <a:rPr lang="en-DE" sz="2400" dirty="0" smtClean="0"/>
              <a:t>Note </a:t>
            </a:r>
            <a:r>
              <a:rPr lang="en-DE" sz="2400" b="1" dirty="0" smtClean="0">
                <a:solidFill>
                  <a:srgbClr val="00B050"/>
                </a:solidFill>
                <a:latin typeface="Courier New" panose="02070309020205020404" pitchFamily="49" charset="0"/>
                <a:cs typeface="Courier New" panose="02070309020205020404" pitchFamily="49" charset="0"/>
              </a:rPr>
              <a:t>"(.+)"</a:t>
            </a:r>
            <a:r>
              <a:rPr lang="en-DE" sz="2400" dirty="0"/>
              <a:t> or </a:t>
            </a:r>
            <a:r>
              <a:rPr lang="en-DE" sz="2400" b="1" dirty="0" smtClean="0">
                <a:solidFill>
                  <a:srgbClr val="00B050"/>
                </a:solidFill>
                <a:latin typeface="Courier New" panose="02070309020205020404" pitchFamily="49" charset="0"/>
                <a:cs typeface="Courier New" panose="02070309020205020404" pitchFamily="49" charset="0"/>
              </a:rPr>
              <a:t>"(.*)" </a:t>
            </a:r>
            <a:r>
              <a:rPr lang="en-DE" sz="2400" dirty="0" smtClean="0"/>
              <a:t>would match</a:t>
            </a:r>
            <a:endParaRPr lang="en-DE" sz="2400" b="1" dirty="0">
              <a:solidFill>
                <a:srgbClr val="00B050"/>
              </a:solidFill>
              <a:latin typeface="Courier New" panose="02070309020205020404" pitchFamily="49" charset="0"/>
              <a:cs typeface="Courier New" panose="02070309020205020404" pitchFamily="49" charset="0"/>
            </a:endParaRPr>
          </a:p>
          <a:p>
            <a:pPr marL="0" indent="0">
              <a:lnSpc>
                <a:spcPct val="110000"/>
              </a:lnSpc>
              <a:spcBef>
                <a:spcPts val="0"/>
              </a:spcBef>
              <a:buNone/>
            </a:pPr>
            <a:r>
              <a:rPr lang="en-US" sz="2400" dirty="0"/>
              <a:t>A</a:t>
            </a:r>
            <a:r>
              <a:rPr lang="en-DE" sz="2400" dirty="0"/>
              <a:t>bc "</a:t>
            </a:r>
            <a:r>
              <a:rPr lang="en-DE" sz="2400" dirty="0">
                <a:highlight>
                  <a:srgbClr val="C0C0C0"/>
                </a:highlight>
                <a:ea typeface="Calibri" panose="020F0502020204030204" pitchFamily="34" charset="0"/>
                <a:cs typeface="Times New Roman" panose="02020603050405020304" pitchFamily="18" charset="0"/>
              </a:rPr>
              <a:t>1234def" gh </a:t>
            </a:r>
            <a:r>
              <a:rPr lang="en-DE" sz="2400" dirty="0"/>
              <a:t>" ijk</a:t>
            </a:r>
          </a:p>
          <a:p>
            <a:pPr marL="0" indent="0">
              <a:buNone/>
            </a:pPr>
            <a:endParaRPr lang="en-DE" sz="2400" dirty="0"/>
          </a:p>
          <a:p>
            <a:pPr marL="0" lvl="0" indent="0">
              <a:lnSpc>
                <a:spcPct val="110000"/>
              </a:lnSpc>
              <a:spcBef>
                <a:spcPts val="0"/>
              </a:spcBef>
              <a:buNone/>
            </a:pPr>
            <a:r>
              <a:rPr lang="en-DE" sz="2400" dirty="0"/>
              <a:t>A </a:t>
            </a:r>
            <a:r>
              <a:rPr lang="en-DE" sz="2400" dirty="0" smtClean="0"/>
              <a:t>better (faster) solution, rather than matching any character with the terminating delimiter as bound, is to </a:t>
            </a:r>
            <a:r>
              <a:rPr lang="en-DE" sz="2400" dirty="0" smtClean="0">
                <a:solidFill>
                  <a:srgbClr val="92D050"/>
                </a:solidFill>
              </a:rPr>
              <a:t>match any character that is not the specifed bound</a:t>
            </a:r>
            <a:r>
              <a:rPr lang="en-DE" sz="2400" dirty="0" smtClean="0"/>
              <a:t>  (with a negation class); this avoids unnecessary backtracking (and was approx. 50% faster in this case):</a:t>
            </a:r>
            <a:endParaRPr lang="en-GB" sz="2400" dirty="0"/>
          </a:p>
          <a:p>
            <a:pPr marL="0" indent="0">
              <a:buNone/>
            </a:pPr>
            <a:r>
              <a:rPr lang="en-DE"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92D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a:t>
            </a:r>
            <a:endParaRPr lang="en-DE" sz="2400" b="1" dirty="0">
              <a:solidFill>
                <a:srgbClr val="00B050"/>
              </a:solidFill>
              <a:latin typeface="Courier New" panose="02070309020205020404" pitchFamily="49" charset="0"/>
              <a:cs typeface="Courier New" panose="02070309020205020404" pitchFamily="49" charset="0"/>
            </a:endParaRPr>
          </a:p>
          <a:p>
            <a:pPr marL="0" indent="0">
              <a:buNone/>
            </a:pPr>
            <a:endParaRPr lang="en-DE" sz="2400"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29</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Greedy vs. </a:t>
            </a:r>
            <a:r>
              <a:rPr lang="en-US" dirty="0" smtClean="0">
                <a:latin typeface="+mn-lt"/>
              </a:rPr>
              <a:t>l</a:t>
            </a:r>
            <a:r>
              <a:rPr lang="en-DE" dirty="0" smtClean="0">
                <a:latin typeface="+mn-lt"/>
              </a:rPr>
              <a:t>azy match</a:t>
            </a:r>
            <a:r>
              <a:rPr lang="en-GB" dirty="0" smtClean="0">
                <a:latin typeface="+mn-lt"/>
              </a:rPr>
              <a:t/>
            </a:r>
            <a:br>
              <a:rPr lang="en-GB" dirty="0" smtClean="0">
                <a:latin typeface="+mn-lt"/>
              </a:rPr>
            </a:br>
            <a:r>
              <a:rPr lang="en-DE" sz="3200" dirty="0" smtClean="0">
                <a:latin typeface="+mn-lt"/>
              </a:rPr>
              <a:t>Search for a specific character</a:t>
            </a:r>
            <a:endParaRPr lang="en-US" sz="3200" dirty="0">
              <a:latin typeface="+mn-lt"/>
            </a:endParaRPr>
          </a:p>
        </p:txBody>
      </p:sp>
      <p:sp>
        <p:nvSpPr>
          <p:cNvPr id="7" name="Date Placeholder 6"/>
          <p:cNvSpPr>
            <a:spLocks noGrp="1"/>
          </p:cNvSpPr>
          <p:nvPr>
            <p:ph type="dt" sz="half" idx="10"/>
          </p:nvPr>
        </p:nvSpPr>
        <p:spPr/>
        <p:txBody>
          <a:bodyPr/>
          <a:lstStyle/>
          <a:p>
            <a:r>
              <a:rPr lang="en-DE" dirty="0"/>
              <a:t>Matches</a:t>
            </a:r>
            <a:endParaRPr lang="en-US" dirty="0"/>
          </a:p>
        </p:txBody>
      </p:sp>
    </p:spTree>
    <p:extLst>
      <p:ext uri="{BB962C8B-B14F-4D97-AF65-F5344CB8AC3E}">
        <p14:creationId xmlns:p14="http://schemas.microsoft.com/office/powerpoint/2010/main" val="3705558542"/>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dirty="0" smtClean="0"/>
              <a:t>A </a:t>
            </a:r>
            <a:r>
              <a:rPr lang="en-DE" i="1" dirty="0" smtClean="0"/>
              <a:t>replacement expression</a:t>
            </a:r>
            <a:r>
              <a:rPr lang="en-DE" dirty="0" smtClean="0"/>
              <a:t> can contain fixed “characters” and the content of one or more capture group.</a:t>
            </a:r>
          </a:p>
          <a:p>
            <a:pPr marL="0" lvl="0" indent="0">
              <a:buNone/>
            </a:pPr>
            <a:r>
              <a:rPr lang="en-DE" dirty="0" smtClean="0"/>
              <a:t>Capture groups are essentially numbered from left to right*. The content of a capture group used in a </a:t>
            </a:r>
            <a:r>
              <a:rPr lang="en-DE" dirty="0"/>
              <a:t>replacement </a:t>
            </a:r>
            <a:r>
              <a:rPr lang="en-DE" dirty="0" smtClean="0"/>
              <a:t>expression has the form: </a:t>
            </a:r>
            <a:r>
              <a:rPr lang="en-DE" b="1" dirty="0">
                <a:solidFill>
                  <a:srgbClr val="00B050"/>
                </a:solidFill>
                <a:latin typeface="Courier New" panose="02070309020205020404" pitchFamily="49" charset="0"/>
                <a:cs typeface="Courier New" panose="02070309020205020404" pitchFamily="49" charset="0"/>
              </a:rPr>
              <a:t>$</a:t>
            </a:r>
            <a:r>
              <a:rPr lang="en-DE" i="1" dirty="0" smtClean="0"/>
              <a:t>n</a:t>
            </a:r>
            <a:r>
              <a:rPr lang="en-DE" dirty="0" smtClean="0"/>
              <a:t> </a:t>
            </a:r>
            <a:r>
              <a:rPr lang="en-DE" dirty="0"/>
              <a:t> or (</a:t>
            </a:r>
            <a:r>
              <a:rPr lang="en-DE" b="1" dirty="0">
                <a:solidFill>
                  <a:srgbClr val="00B050"/>
                </a:solidFill>
                <a:latin typeface="Courier New" panose="02070309020205020404" pitchFamily="49" charset="0"/>
                <a:cs typeface="Courier New" panose="02070309020205020404" pitchFamily="49" charset="0"/>
              </a:rPr>
              <a:t>${</a:t>
            </a:r>
            <a:r>
              <a:rPr lang="en-DE" i="1" dirty="0" smtClean="0"/>
              <a:t>n</a:t>
            </a:r>
            <a:r>
              <a:rPr lang="en-DE" b="1" dirty="0" smtClean="0">
                <a:solidFill>
                  <a:srgbClr val="00B050"/>
                </a:solidFill>
                <a:latin typeface="Courier New" panose="02070309020205020404" pitchFamily="49" charset="0"/>
                <a:cs typeface="Courier New" panose="02070309020205020404" pitchFamily="49" charset="0"/>
              </a:rPr>
              <a:t>}</a:t>
            </a:r>
            <a:r>
              <a:rPr lang="en-DE" dirty="0"/>
              <a:t>)</a:t>
            </a:r>
            <a:endParaRPr lang="en-GB" dirty="0"/>
          </a:p>
          <a:p>
            <a:pPr marL="0" lvl="0" indent="0">
              <a:buNone/>
            </a:pPr>
            <a:r>
              <a:rPr lang="en-DE" dirty="0" smtClean="0"/>
              <a:t>Capture </a:t>
            </a:r>
            <a:r>
              <a:rPr lang="en-DE" dirty="0"/>
              <a:t>groups </a:t>
            </a:r>
            <a:r>
              <a:rPr lang="en-DE" dirty="0" smtClean="0"/>
              <a:t>can also be named: </a:t>
            </a:r>
            <a:r>
              <a:rPr lang="en-DE" b="1" dirty="0">
                <a:solidFill>
                  <a:srgbClr val="00B050"/>
                </a:solidFill>
                <a:latin typeface="Courier New" panose="02070309020205020404" pitchFamily="49" charset="0"/>
                <a:cs typeface="Courier New" panose="02070309020205020404" pitchFamily="49" charset="0"/>
              </a:rPr>
              <a:t>(</a:t>
            </a:r>
            <a:r>
              <a:rPr lang="en-DE" b="1" dirty="0" smtClean="0">
                <a:solidFill>
                  <a:srgbClr val="00B050"/>
                </a:solidFill>
                <a:latin typeface="Courier New" panose="02070309020205020404" pitchFamily="49" charset="0"/>
                <a:cs typeface="Courier New" panose="02070309020205020404" pitchFamily="49" charset="0"/>
              </a:rPr>
              <a:t>?&lt;</a:t>
            </a:r>
            <a:r>
              <a:rPr lang="en-DE" i="1" dirty="0" smtClean="0"/>
              <a:t>name</a:t>
            </a:r>
            <a:r>
              <a:rPr lang="en-DE" b="1" dirty="0">
                <a:solidFill>
                  <a:srgbClr val="00B050"/>
                </a:solidFill>
                <a:latin typeface="Courier New" panose="02070309020205020404" pitchFamily="49" charset="0"/>
                <a:cs typeface="Courier New" panose="02070309020205020404" pitchFamily="49" charset="0"/>
              </a:rPr>
              <a:t>&gt;</a:t>
            </a:r>
            <a:r>
              <a:rPr lang="en-DE" dirty="0" smtClean="0"/>
              <a:t> ...</a:t>
            </a:r>
            <a:r>
              <a:rPr lang="en-DE" b="1" dirty="0" smtClean="0">
                <a:solidFill>
                  <a:srgbClr val="00B050"/>
                </a:solidFill>
                <a:latin typeface="Courier New" panose="02070309020205020404" pitchFamily="49" charset="0"/>
                <a:cs typeface="Courier New" panose="02070309020205020404" pitchFamily="49" charset="0"/>
              </a:rPr>
              <a:t>)</a:t>
            </a:r>
            <a:r>
              <a:rPr lang="en-DE" dirty="0"/>
              <a:t> </a:t>
            </a:r>
            <a:r>
              <a:rPr lang="en-DE" dirty="0" smtClean="0"/>
              <a:t>or </a:t>
            </a:r>
            <a:r>
              <a:rPr lang="en-DE" b="1" dirty="0">
                <a:solidFill>
                  <a:srgbClr val="00B050"/>
                </a:solidFill>
                <a:latin typeface="Courier New" panose="02070309020205020404" pitchFamily="49" charset="0"/>
                <a:cs typeface="Courier New" panose="02070309020205020404" pitchFamily="49" charset="0"/>
              </a:rPr>
              <a:t>(</a:t>
            </a:r>
            <a:r>
              <a:rPr lang="en-DE" b="1" dirty="0" smtClean="0">
                <a:solidFill>
                  <a:srgbClr val="00B050"/>
                </a:solidFill>
                <a:latin typeface="Courier New" panose="02070309020205020404" pitchFamily="49" charset="0"/>
                <a:cs typeface="Courier New" panose="02070309020205020404" pitchFamily="49" charset="0"/>
              </a:rPr>
              <a:t>?'</a:t>
            </a:r>
            <a:r>
              <a:rPr lang="en-DE" i="1" dirty="0" smtClean="0"/>
              <a:t>name</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t>...</a:t>
            </a:r>
            <a:r>
              <a:rPr lang="en-DE" b="1" dirty="0" smtClean="0">
                <a:solidFill>
                  <a:srgbClr val="00B050"/>
                </a:solidFill>
                <a:latin typeface="Courier New" panose="02070309020205020404" pitchFamily="49" charset="0"/>
                <a:cs typeface="Courier New" panose="02070309020205020404" pitchFamily="49" charset="0"/>
              </a:rPr>
              <a:t>)</a:t>
            </a:r>
          </a:p>
          <a:p>
            <a:pPr marL="0" indent="0">
              <a:buNone/>
            </a:pPr>
            <a:r>
              <a:rPr lang="en-DE" dirty="0" smtClean="0"/>
              <a:t>A named capture </a:t>
            </a:r>
            <a:r>
              <a:rPr lang="en-DE" dirty="0"/>
              <a:t>group </a:t>
            </a:r>
            <a:r>
              <a:rPr lang="en-DE" dirty="0" smtClean="0"/>
              <a:t>in </a:t>
            </a:r>
            <a:r>
              <a:rPr lang="en-DE" dirty="0"/>
              <a:t>a replacement expression has the form: </a:t>
            </a:r>
            <a:r>
              <a:rPr lang="en-DE" b="1" dirty="0">
                <a:solidFill>
                  <a:srgbClr val="00B050"/>
                </a:solidFill>
                <a:latin typeface="Courier New" panose="02070309020205020404" pitchFamily="49" charset="0"/>
                <a:cs typeface="Courier New" panose="02070309020205020404" pitchFamily="49" charset="0"/>
              </a:rPr>
              <a:t>${</a:t>
            </a:r>
            <a:r>
              <a:rPr lang="en-DE" i="1" dirty="0" smtClean="0"/>
              <a:t>name</a:t>
            </a:r>
            <a:r>
              <a:rPr lang="en-DE" b="1" dirty="0" smtClean="0">
                <a:solidFill>
                  <a:srgbClr val="00B050"/>
                </a:solidFill>
                <a:latin typeface="Courier New" panose="02070309020205020404" pitchFamily="49" charset="0"/>
                <a:cs typeface="Courier New" panose="02070309020205020404" pitchFamily="49" charset="0"/>
              </a:rPr>
              <a:t>}</a:t>
            </a:r>
            <a:r>
              <a:rPr lang="en-DE" dirty="0" smtClean="0"/>
              <a:t> </a:t>
            </a:r>
            <a:endParaRPr lang="en-GB" dirty="0"/>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30</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Replacement</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smtClean="0"/>
              <a:t>Replacement</a:t>
            </a:r>
            <a:endParaRPr lang="en-US" dirty="0"/>
          </a:p>
        </p:txBody>
      </p:sp>
    </p:spTree>
    <p:extLst>
      <p:ext uri="{BB962C8B-B14F-4D97-AF65-F5344CB8AC3E}">
        <p14:creationId xmlns:p14="http://schemas.microsoft.com/office/powerpoint/2010/main" val="567395930"/>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sz="2400" dirty="0" smtClean="0"/>
              <a:t>Task: Convert European date  (dd/mm/yyyy) to USA date (mm-dd-yyyy)</a:t>
            </a:r>
          </a:p>
          <a:p>
            <a:pPr marL="0" lvl="0" indent="0">
              <a:lnSpc>
                <a:spcPct val="100000"/>
              </a:lnSpc>
              <a:spcBef>
                <a:spcPts val="600"/>
              </a:spcBef>
              <a:buNone/>
            </a:pPr>
            <a:r>
              <a:rPr lang="en-DE" sz="2400" dirty="0" smtClean="0"/>
              <a:t>Regex:</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a:solidFill>
                  <a:srgbClr val="00B050"/>
                </a:solidFill>
                <a:latin typeface="Courier New" panose="02070309020205020404" pitchFamily="49" charset="0"/>
                <a:cs typeface="Courier New" panose="02070309020205020404" pitchFamily="49" charset="0"/>
              </a:rPr>
              <a:t>d{2})/(\d{2})/(\d{4</a:t>
            </a:r>
            <a:r>
              <a:rPr lang="en-GB" sz="2400" b="1" dirty="0" smtClean="0">
                <a:solidFill>
                  <a:srgbClr val="00B050"/>
                </a:solidFill>
                <a:latin typeface="Courier New" panose="02070309020205020404" pitchFamily="49" charset="0"/>
                <a:cs typeface="Courier New" panose="02070309020205020404" pitchFamily="49" charset="0"/>
              </a:rPr>
              <a:t>})</a:t>
            </a:r>
            <a:endParaRPr lang="en-DE" sz="2400" b="1" dirty="0" smtClean="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DE" sz="2400" dirty="0" smtClean="0"/>
              <a:t>Replace: </a:t>
            </a:r>
            <a:r>
              <a:rPr lang="en-DE" sz="2400" b="1" dirty="0" smtClean="0">
                <a:solidFill>
                  <a:srgbClr val="00B050"/>
                </a:solidFill>
                <a:latin typeface="Courier New" panose="02070309020205020404" pitchFamily="49" charset="0"/>
                <a:cs typeface="Courier New" panose="02070309020205020404" pitchFamily="49" charset="0"/>
              </a:rPr>
              <a:t>$</a:t>
            </a:r>
            <a:r>
              <a:rPr lang="en-DE" sz="2400" b="1" dirty="0">
                <a:solidFill>
                  <a:srgbClr val="00B050"/>
                </a:solidFill>
                <a:latin typeface="Courier New" panose="02070309020205020404" pitchFamily="49" charset="0"/>
                <a:cs typeface="Courier New" panose="02070309020205020404" pitchFamily="49" charset="0"/>
              </a:rPr>
              <a:t>2-$1-$3</a:t>
            </a:r>
          </a:p>
          <a:p>
            <a:pPr marL="0" indent="0">
              <a:lnSpc>
                <a:spcPct val="100000"/>
              </a:lnSpc>
              <a:spcBef>
                <a:spcPts val="0"/>
              </a:spcBef>
              <a:buNone/>
            </a:pPr>
            <a:r>
              <a:rPr lang="en-DE" sz="2400" dirty="0" smtClean="0"/>
              <a:t>Test string: </a:t>
            </a:r>
            <a:r>
              <a:rPr lang="en-DE" sz="2400" dirty="0"/>
              <a:t>31/12/2020</a:t>
            </a:r>
          </a:p>
          <a:p>
            <a:pPr marL="0" indent="0">
              <a:lnSpc>
                <a:spcPct val="100000"/>
              </a:lnSpc>
              <a:spcBef>
                <a:spcPts val="0"/>
              </a:spcBef>
              <a:buNone/>
            </a:pPr>
            <a:r>
              <a:rPr lang="en-DE" sz="2400" dirty="0" smtClean="0"/>
              <a:t>Result: </a:t>
            </a:r>
            <a:r>
              <a:rPr lang="en-DE" sz="2400" dirty="0"/>
              <a:t>12-31-2020</a:t>
            </a:r>
          </a:p>
          <a:p>
            <a:endParaRPr lang="en-DE" sz="2400" b="1" dirty="0" smtClean="0">
              <a:latin typeface="Courier New" panose="02070309020205020404" pitchFamily="49" charset="0"/>
              <a:cs typeface="Courier New" panose="02070309020205020404" pitchFamily="49" charset="0"/>
            </a:endParaRPr>
          </a:p>
          <a:p>
            <a:pPr marL="0" indent="0">
              <a:buNone/>
            </a:pPr>
            <a:r>
              <a:rPr lang="en-DE" sz="2400" dirty="0"/>
              <a:t>Caveat: Because the very basic regex does not perform any validity checks other than the format, it is quite possible that non-dates are also converted. </a:t>
            </a:r>
            <a:r>
              <a:rPr lang="en-DE" sz="2400" dirty="0" smtClean="0"/>
              <a:t>Similarly, </a:t>
            </a:r>
            <a:r>
              <a:rPr lang="en-DE" sz="2400" dirty="0"/>
              <a:t>bounds may need to be specified to precluded embedded date-like </a:t>
            </a:r>
            <a:r>
              <a:rPr lang="en-DE" sz="2400" dirty="0" smtClean="0"/>
              <a:t>terms. </a:t>
            </a:r>
            <a:endParaRPr lang="en-DE" sz="2400" dirty="0"/>
          </a:p>
          <a:p>
            <a:endParaRPr lang="en-DE" sz="2400" b="1" dirty="0">
              <a:latin typeface="Courier New" panose="02070309020205020404" pitchFamily="49" charset="0"/>
              <a:cs typeface="Courier New" panose="02070309020205020404" pitchFamily="49" charset="0"/>
            </a:endParaRPr>
          </a:p>
          <a:p>
            <a:endParaRPr lang="en-US" b="1" dirty="0">
              <a:latin typeface="Courier New" panose="02070309020205020404" pitchFamily="49" charset="0"/>
              <a:cs typeface="Courier New" panose="02070309020205020404" pitchFamily="49" charset="0"/>
            </a:endParaRPr>
          </a:p>
          <a:p>
            <a:pPr marL="0" indent="0">
              <a:buNone/>
            </a:pPr>
            <a:endParaRPr lang="en-GB" dirty="0"/>
          </a:p>
          <a:p>
            <a:pPr marL="0" indent="0">
              <a:buNone/>
            </a:pPr>
            <a:endParaRPr lang="en-US" dirty="0"/>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31</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Replacement</a:t>
            </a:r>
            <a:r>
              <a:rPr lang="en-GB" dirty="0" smtClean="0">
                <a:latin typeface="+mn-lt"/>
              </a:rPr>
              <a:t/>
            </a:r>
            <a:br>
              <a:rPr lang="en-GB" dirty="0" smtClean="0">
                <a:latin typeface="+mn-lt"/>
              </a:rPr>
            </a:br>
            <a:r>
              <a:rPr lang="en-DE" sz="3200" dirty="0" smtClean="0">
                <a:latin typeface="+mn-lt"/>
              </a:rPr>
              <a:t>Example 1</a:t>
            </a:r>
            <a:endParaRPr lang="en-US" sz="3200" dirty="0">
              <a:latin typeface="+mn-lt"/>
            </a:endParaRPr>
          </a:p>
        </p:txBody>
      </p:sp>
      <p:sp>
        <p:nvSpPr>
          <p:cNvPr id="7" name="Date Placeholder 6"/>
          <p:cNvSpPr>
            <a:spLocks noGrp="1"/>
          </p:cNvSpPr>
          <p:nvPr>
            <p:ph type="dt" sz="half" idx="10"/>
          </p:nvPr>
        </p:nvSpPr>
        <p:spPr/>
        <p:txBody>
          <a:bodyPr/>
          <a:lstStyle/>
          <a:p>
            <a:r>
              <a:rPr lang="en-DE" dirty="0"/>
              <a:t>Replacement</a:t>
            </a:r>
            <a:endParaRPr lang="en-US" dirty="0"/>
          </a:p>
        </p:txBody>
      </p:sp>
    </p:spTree>
    <p:extLst>
      <p:ext uri="{BB962C8B-B14F-4D97-AF65-F5344CB8AC3E}">
        <p14:creationId xmlns:p14="http://schemas.microsoft.com/office/powerpoint/2010/main" val="213387280"/>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sz="2400" dirty="0" smtClean="0"/>
              <a:t>Task: Convert European date  (dd/mm/yyyy) to USA date (mm-dd-yyyy). This example allows 2- and 4-digit years.</a:t>
            </a:r>
          </a:p>
          <a:p>
            <a:pPr marL="0" lvl="0" indent="0">
              <a:lnSpc>
                <a:spcPct val="100000"/>
              </a:lnSpc>
              <a:spcBef>
                <a:spcPts val="600"/>
              </a:spcBef>
              <a:buNone/>
            </a:pPr>
            <a:r>
              <a:rPr lang="en-DE" sz="2400" dirty="0" smtClean="0"/>
              <a:t>Regex:</a:t>
            </a:r>
            <a:r>
              <a:rPr lang="en-GB"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?&lt;d&gt;</a:t>
            </a:r>
            <a:r>
              <a:rPr lang="en-GB" sz="2400" b="1" dirty="0" smtClean="0">
                <a:solidFill>
                  <a:srgbClr val="00B050"/>
                </a:solidFill>
                <a:latin typeface="Courier New" panose="02070309020205020404" pitchFamily="49" charset="0"/>
                <a:cs typeface="Courier New" panose="02070309020205020404" pitchFamily="49" charset="0"/>
              </a:rPr>
              <a:t>\d{2})/(</a:t>
            </a:r>
            <a:r>
              <a:rPr lang="en-DE" sz="2400" b="1" dirty="0" smtClean="0">
                <a:solidFill>
                  <a:srgbClr val="00B050"/>
                </a:solidFill>
                <a:latin typeface="Courier New" panose="02070309020205020404" pitchFamily="49" charset="0"/>
                <a:cs typeface="Courier New" panose="02070309020205020404" pitchFamily="49" charset="0"/>
              </a:rPr>
              <a:t>?&lt;m&gt;</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a:solidFill>
                  <a:srgbClr val="00B050"/>
                </a:solidFill>
                <a:latin typeface="Courier New" panose="02070309020205020404" pitchFamily="49" charset="0"/>
                <a:cs typeface="Courier New" panose="02070309020205020404" pitchFamily="49" charset="0"/>
              </a:rPr>
              <a:t>d{2</a:t>
            </a:r>
            <a:r>
              <a:rPr lang="en-GB"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?&lt;y&gt;(</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a:solidFill>
                  <a:srgbClr val="00B050"/>
                </a:solidFill>
                <a:latin typeface="Courier New" panose="02070309020205020404" pitchFamily="49" charset="0"/>
                <a:cs typeface="Courier New" panose="02070309020205020404" pitchFamily="49" charset="0"/>
              </a:rPr>
              <a:t>d{4</a:t>
            </a:r>
            <a:r>
              <a:rPr lang="en-GB"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\d{</a:t>
            </a:r>
            <a:r>
              <a:rPr lang="en-DE" sz="2400" b="1" dirty="0" smtClean="0">
                <a:solidFill>
                  <a:srgbClr val="00B050"/>
                </a:solidFill>
                <a:latin typeface="Courier New" panose="02070309020205020404" pitchFamily="49" charset="0"/>
                <a:cs typeface="Courier New" panose="02070309020205020404" pitchFamily="49" charset="0"/>
              </a:rPr>
              <a:t>2</a:t>
            </a:r>
            <a:r>
              <a:rPr lang="en-GB"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a:t>
            </a:r>
          </a:p>
          <a:p>
            <a:pPr marL="0" indent="0">
              <a:lnSpc>
                <a:spcPct val="100000"/>
              </a:lnSpc>
              <a:spcBef>
                <a:spcPts val="0"/>
              </a:spcBef>
              <a:buNone/>
            </a:pPr>
            <a:r>
              <a:rPr lang="en-DE" sz="2400" dirty="0" smtClean="0"/>
              <a:t>Replace: </a:t>
            </a:r>
            <a:r>
              <a:rPr lang="en-DE" sz="2400" b="1" dirty="0" smtClean="0">
                <a:solidFill>
                  <a:srgbClr val="00B050"/>
                </a:solidFill>
                <a:latin typeface="Courier New" panose="02070309020205020404" pitchFamily="49" charset="0"/>
                <a:cs typeface="Courier New" panose="02070309020205020404" pitchFamily="49" charset="0"/>
              </a:rPr>
              <a:t>${m}-${d}-${y}</a:t>
            </a:r>
            <a:endParaRPr lang="en-DE" sz="2400" b="1" dirty="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DE" sz="2400" dirty="0" smtClean="0"/>
              <a:t>Test string: 31/12/2020 30/03/21</a:t>
            </a:r>
            <a:endParaRPr lang="en-DE" sz="2400" dirty="0"/>
          </a:p>
          <a:p>
            <a:pPr marL="0" indent="0">
              <a:lnSpc>
                <a:spcPct val="100000"/>
              </a:lnSpc>
              <a:spcBef>
                <a:spcPts val="0"/>
              </a:spcBef>
              <a:buNone/>
            </a:pPr>
            <a:r>
              <a:rPr lang="en-DE" sz="2400" dirty="0" smtClean="0"/>
              <a:t>Result: 12-31-2020 03-30-21</a:t>
            </a:r>
            <a:endParaRPr lang="en-DE" sz="2400" dirty="0"/>
          </a:p>
          <a:p>
            <a:endParaRPr lang="en-DE" sz="2400" b="1" dirty="0" smtClean="0">
              <a:latin typeface="Courier New" panose="02070309020205020404" pitchFamily="49" charset="0"/>
              <a:cs typeface="Courier New" panose="02070309020205020404" pitchFamily="49" charset="0"/>
            </a:endParaRPr>
          </a:p>
          <a:p>
            <a:endParaRPr lang="en-DE" sz="2400" b="1" dirty="0">
              <a:latin typeface="Courier New" panose="02070309020205020404" pitchFamily="49" charset="0"/>
              <a:cs typeface="Courier New" panose="02070309020205020404" pitchFamily="49" charset="0"/>
            </a:endParaRPr>
          </a:p>
          <a:p>
            <a:endParaRPr lang="en-US" b="1" dirty="0">
              <a:latin typeface="Courier New" panose="02070309020205020404" pitchFamily="49" charset="0"/>
              <a:cs typeface="Courier New" panose="02070309020205020404" pitchFamily="49" charset="0"/>
            </a:endParaRPr>
          </a:p>
          <a:p>
            <a:pPr marL="0" indent="0">
              <a:buNone/>
            </a:pPr>
            <a:endParaRPr lang="en-GB" dirty="0"/>
          </a:p>
          <a:p>
            <a:pPr marL="0" indent="0">
              <a:buNone/>
            </a:pPr>
            <a:endParaRPr lang="en-US" dirty="0"/>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32</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Replacement</a:t>
            </a:r>
            <a:r>
              <a:rPr lang="en-GB" dirty="0" smtClean="0">
                <a:latin typeface="+mn-lt"/>
              </a:rPr>
              <a:t/>
            </a:r>
            <a:br>
              <a:rPr lang="en-GB" dirty="0" smtClean="0">
                <a:latin typeface="+mn-lt"/>
              </a:rPr>
            </a:br>
            <a:r>
              <a:rPr lang="en-DE" sz="3200" dirty="0" smtClean="0">
                <a:latin typeface="+mn-lt"/>
              </a:rPr>
              <a:t>Example 1 using named capture groups</a:t>
            </a:r>
            <a:endParaRPr lang="en-US" sz="3200" dirty="0">
              <a:latin typeface="+mn-lt"/>
            </a:endParaRPr>
          </a:p>
        </p:txBody>
      </p:sp>
      <p:sp>
        <p:nvSpPr>
          <p:cNvPr id="7" name="Date Placeholder 6"/>
          <p:cNvSpPr>
            <a:spLocks noGrp="1"/>
          </p:cNvSpPr>
          <p:nvPr>
            <p:ph type="dt" sz="half" idx="10"/>
          </p:nvPr>
        </p:nvSpPr>
        <p:spPr/>
        <p:txBody>
          <a:bodyPr/>
          <a:lstStyle/>
          <a:p>
            <a:r>
              <a:rPr lang="en-DE" dirty="0"/>
              <a:t>Replacement</a:t>
            </a:r>
            <a:endParaRPr lang="en-US" dirty="0"/>
          </a:p>
        </p:txBody>
      </p:sp>
    </p:spTree>
    <p:extLst>
      <p:ext uri="{BB962C8B-B14F-4D97-AF65-F5344CB8AC3E}">
        <p14:creationId xmlns:p14="http://schemas.microsoft.com/office/powerpoint/2010/main" val="406525367"/>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sz="2400" dirty="0" smtClean="0"/>
              <a:t>Another use of Replacement is to force consistency.</a:t>
            </a:r>
          </a:p>
          <a:p>
            <a:pPr marL="0" lvl="0" indent="0">
              <a:buNone/>
            </a:pPr>
            <a:r>
              <a:rPr lang="en-DE" sz="2400" dirty="0" smtClean="0"/>
              <a:t>Task: Make number followed by unit (such as, % and mm) consistent, namely separated with a non-breaking space although the original may have been written with a normal space or no space. ° represents a </a:t>
            </a:r>
            <a:r>
              <a:rPr lang="en-DE" sz="2400" dirty="0"/>
              <a:t>non-breaking </a:t>
            </a:r>
            <a:r>
              <a:rPr lang="en-DE" sz="2400" dirty="0" smtClean="0"/>
              <a:t>space.</a:t>
            </a:r>
          </a:p>
          <a:p>
            <a:pPr marL="0" lvl="0" indent="0">
              <a:lnSpc>
                <a:spcPct val="100000"/>
              </a:lnSpc>
              <a:spcBef>
                <a:spcPts val="600"/>
              </a:spcBef>
              <a:buNone/>
            </a:pPr>
            <a:r>
              <a:rPr lang="en-DE" sz="2400" dirty="0" smtClean="0"/>
              <a:t>Regex:</a:t>
            </a:r>
            <a:r>
              <a:rPr lang="en-GB" sz="2400" b="1" dirty="0" smtClean="0">
                <a:solidFill>
                  <a:srgbClr val="00B050"/>
                </a:solidFill>
                <a:latin typeface="Courier New" panose="02070309020205020404" pitchFamily="49" charset="0"/>
                <a:cs typeface="Courier New" panose="02070309020205020404" pitchFamily="49" charset="0"/>
              </a:rPr>
              <a:t>(\d)</a:t>
            </a:r>
            <a:r>
              <a:rPr lang="en-DE"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s]?</a:t>
            </a:r>
            <a:r>
              <a:rPr lang="en-GB"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%|mm</a:t>
            </a:r>
            <a:r>
              <a:rPr lang="en-GB" sz="2400" b="1" dirty="0" smtClean="0">
                <a:solidFill>
                  <a:srgbClr val="00B050"/>
                </a:solidFill>
                <a:latin typeface="Courier New" panose="02070309020205020404" pitchFamily="49" charset="0"/>
                <a:cs typeface="Courier New" panose="02070309020205020404" pitchFamily="49" charset="0"/>
              </a:rPr>
              <a:t>)</a:t>
            </a:r>
            <a:endParaRPr lang="en-DE" sz="2400" b="1" dirty="0" smtClean="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DE" sz="2400" dirty="0" smtClean="0"/>
              <a:t>Replace: </a:t>
            </a:r>
            <a:r>
              <a:rPr lang="en-DE" sz="2400" b="1" dirty="0" smtClean="0">
                <a:solidFill>
                  <a:srgbClr val="00B050"/>
                </a:solidFill>
                <a:latin typeface="Courier New" panose="02070309020205020404" pitchFamily="49" charset="0"/>
                <a:cs typeface="Courier New" panose="02070309020205020404" pitchFamily="49" charset="0"/>
              </a:rPr>
              <a:t>$1°$2</a:t>
            </a:r>
            <a:endParaRPr lang="en-DE" sz="2400" b="1" dirty="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0"/>
              </a:spcBef>
              <a:buNone/>
            </a:pPr>
            <a:r>
              <a:rPr lang="en-DE" sz="2400" dirty="0" smtClean="0"/>
              <a:t>Test string: </a:t>
            </a:r>
            <a:r>
              <a:rPr lang="en-US" sz="2400" dirty="0">
                <a:highlight>
                  <a:srgbClr val="C0C0C0"/>
                </a:highlight>
                <a:ea typeface="Calibri" panose="020F0502020204030204" pitchFamily="34" charset="0"/>
                <a:cs typeface="Times New Roman" panose="02020603050405020304" pitchFamily="18" charset="0"/>
              </a:rPr>
              <a:t>1mm</a:t>
            </a:r>
            <a:r>
              <a:rPr lang="en-DE" sz="2400" dirty="0" smtClean="0"/>
              <a:t> </a:t>
            </a:r>
            <a:r>
              <a:rPr lang="en-US" sz="2400" dirty="0" smtClean="0"/>
              <a:t> 2</a:t>
            </a:r>
            <a:r>
              <a:rPr lang="en-DE" sz="2400" dirty="0">
                <a:highlight>
                  <a:srgbClr val="C0C0C0"/>
                </a:highlight>
                <a:ea typeface="Calibri" panose="020F0502020204030204" pitchFamily="34" charset="0"/>
                <a:cs typeface="Times New Roman" panose="02020603050405020304" pitchFamily="18" charset="0"/>
              </a:rPr>
              <a:t>3</a:t>
            </a:r>
            <a:r>
              <a:rPr lang="en-US" sz="2400" dirty="0">
                <a:highlight>
                  <a:srgbClr val="C0C0C0"/>
                </a:highlight>
                <a:ea typeface="Calibri" panose="020F0502020204030204" pitchFamily="34" charset="0"/>
                <a:cs typeface="Times New Roman" panose="02020603050405020304" pitchFamily="18" charset="0"/>
              </a:rPr>
              <a:t> mm</a:t>
            </a:r>
            <a:r>
              <a:rPr lang="en-DE" sz="2400" dirty="0" smtClean="0"/>
              <a:t> </a:t>
            </a:r>
            <a:r>
              <a:rPr lang="en-US" sz="2400" dirty="0" smtClean="0"/>
              <a:t> </a:t>
            </a:r>
            <a:r>
              <a:rPr lang="en-DE" sz="2400" dirty="0">
                <a:highlight>
                  <a:srgbClr val="C0C0C0"/>
                </a:highlight>
                <a:ea typeface="Calibri" panose="020F0502020204030204" pitchFamily="34" charset="0"/>
                <a:cs typeface="Times New Roman" panose="02020603050405020304" pitchFamily="18" charset="0"/>
              </a:rPr>
              <a:t>4</a:t>
            </a:r>
            <a:r>
              <a:rPr lang="en-US" sz="2400" dirty="0">
                <a:highlight>
                  <a:srgbClr val="C0C0C0"/>
                </a:highlight>
                <a:ea typeface="Calibri" panose="020F0502020204030204" pitchFamily="34" charset="0"/>
                <a:cs typeface="Times New Roman" panose="02020603050405020304" pitchFamily="18" charset="0"/>
              </a:rPr>
              <a:t>%</a:t>
            </a:r>
            <a:r>
              <a:rPr lang="en-DE" sz="2400" dirty="0" smtClean="0"/>
              <a:t>  </a:t>
            </a:r>
            <a:r>
              <a:rPr lang="en-DE" sz="2400" dirty="0">
                <a:highlight>
                  <a:srgbClr val="C0C0C0"/>
                </a:highlight>
                <a:ea typeface="Calibri" panose="020F0502020204030204" pitchFamily="34" charset="0"/>
                <a:cs typeface="Times New Roman" panose="02020603050405020304" pitchFamily="18" charset="0"/>
              </a:rPr>
              <a:t>5°</a:t>
            </a:r>
            <a:r>
              <a:rPr lang="en-US" sz="2400" dirty="0">
                <a:highlight>
                  <a:srgbClr val="C0C0C0"/>
                </a:highlight>
                <a:ea typeface="Calibri" panose="020F0502020204030204" pitchFamily="34" charset="0"/>
                <a:cs typeface="Times New Roman" panose="02020603050405020304" pitchFamily="18" charset="0"/>
              </a:rPr>
              <a:t>%</a:t>
            </a:r>
            <a:r>
              <a:rPr lang="en-US" sz="2400" dirty="0" smtClean="0"/>
              <a:t> </a:t>
            </a:r>
            <a:endParaRPr lang="en-DE" sz="2400" dirty="0" smtClean="0"/>
          </a:p>
          <a:p>
            <a:pPr marL="0" indent="0">
              <a:lnSpc>
                <a:spcPct val="100000"/>
              </a:lnSpc>
              <a:spcBef>
                <a:spcPts val="0"/>
              </a:spcBef>
              <a:buNone/>
            </a:pPr>
            <a:r>
              <a:rPr lang="en-DE" sz="2400" dirty="0" smtClean="0"/>
              <a:t>Result: </a:t>
            </a:r>
            <a:r>
              <a:rPr lang="en-US" sz="2400" dirty="0"/>
              <a:t>1°mm </a:t>
            </a:r>
            <a:r>
              <a:rPr lang="en-DE" sz="2400" dirty="0" smtClean="0"/>
              <a:t> </a:t>
            </a:r>
            <a:r>
              <a:rPr lang="en-US" sz="2400" dirty="0" smtClean="0"/>
              <a:t>2</a:t>
            </a:r>
            <a:r>
              <a:rPr lang="en-DE" sz="2400" dirty="0" smtClean="0"/>
              <a:t>3</a:t>
            </a:r>
            <a:r>
              <a:rPr lang="en-US" sz="2400" dirty="0" smtClean="0"/>
              <a:t>°mm </a:t>
            </a:r>
            <a:r>
              <a:rPr lang="en-DE" sz="2400" dirty="0" smtClean="0"/>
              <a:t> 4</a:t>
            </a:r>
            <a:r>
              <a:rPr lang="en-US" sz="2400" dirty="0" smtClean="0"/>
              <a:t>°%</a:t>
            </a:r>
            <a:r>
              <a:rPr lang="en-DE" sz="2400" dirty="0" smtClean="0"/>
              <a:t>  5°</a:t>
            </a:r>
            <a:r>
              <a:rPr lang="en-US" sz="2400" dirty="0"/>
              <a:t>%</a:t>
            </a:r>
            <a:endParaRPr lang="en-DE" sz="2400" b="1" dirty="0" smtClean="0">
              <a:latin typeface="Courier New" panose="02070309020205020404" pitchFamily="49" charset="0"/>
              <a:cs typeface="Courier New" panose="02070309020205020404" pitchFamily="49" charset="0"/>
            </a:endParaRPr>
          </a:p>
          <a:p>
            <a:endParaRPr lang="en-DE" sz="2400" b="1" dirty="0">
              <a:latin typeface="Courier New" panose="02070309020205020404" pitchFamily="49" charset="0"/>
              <a:cs typeface="Courier New" panose="02070309020205020404" pitchFamily="49" charset="0"/>
            </a:endParaRPr>
          </a:p>
          <a:p>
            <a:endParaRPr lang="en-US" b="1" dirty="0">
              <a:latin typeface="Courier New" panose="02070309020205020404" pitchFamily="49" charset="0"/>
              <a:cs typeface="Courier New" panose="02070309020205020404" pitchFamily="49" charset="0"/>
            </a:endParaRPr>
          </a:p>
          <a:p>
            <a:pPr marL="0" indent="0">
              <a:buNone/>
            </a:pPr>
            <a:endParaRPr lang="en-GB" dirty="0"/>
          </a:p>
          <a:p>
            <a:pPr marL="0" indent="0">
              <a:buNone/>
            </a:pPr>
            <a:endParaRPr lang="en-US" dirty="0"/>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33</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Replacement</a:t>
            </a:r>
            <a:r>
              <a:rPr lang="en-GB" dirty="0" smtClean="0">
                <a:latin typeface="+mn-lt"/>
              </a:rPr>
              <a:t/>
            </a:r>
            <a:br>
              <a:rPr lang="en-GB" dirty="0" smtClean="0">
                <a:latin typeface="+mn-lt"/>
              </a:rPr>
            </a:br>
            <a:r>
              <a:rPr lang="en-DE" sz="3200" dirty="0" smtClean="0">
                <a:latin typeface="+mn-lt"/>
              </a:rPr>
              <a:t>Example 2</a:t>
            </a:r>
            <a:endParaRPr lang="en-US" sz="3200" dirty="0">
              <a:latin typeface="+mn-lt"/>
            </a:endParaRPr>
          </a:p>
        </p:txBody>
      </p:sp>
      <p:sp>
        <p:nvSpPr>
          <p:cNvPr id="7" name="Date Placeholder 6"/>
          <p:cNvSpPr>
            <a:spLocks noGrp="1"/>
          </p:cNvSpPr>
          <p:nvPr>
            <p:ph type="dt" sz="half" idx="10"/>
          </p:nvPr>
        </p:nvSpPr>
        <p:spPr/>
        <p:txBody>
          <a:bodyPr/>
          <a:lstStyle/>
          <a:p>
            <a:r>
              <a:rPr lang="en-DE" dirty="0"/>
              <a:t>Replacement</a:t>
            </a:r>
            <a:endParaRPr lang="en-US" dirty="0"/>
          </a:p>
        </p:txBody>
      </p:sp>
    </p:spTree>
    <p:extLst>
      <p:ext uri="{BB962C8B-B14F-4D97-AF65-F5344CB8AC3E}">
        <p14:creationId xmlns:p14="http://schemas.microsoft.com/office/powerpoint/2010/main" val="3996927831"/>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1825625"/>
            <a:ext cx="10515600" cy="4016375"/>
          </a:xfrm>
        </p:spPr>
        <p:txBody>
          <a:bodyPr>
            <a:normAutofit fontScale="62500" lnSpcReduction="20000"/>
          </a:bodyPr>
          <a:lstStyle/>
          <a:p>
            <a:pPr marL="0" lvl="0" indent="0">
              <a:buNone/>
            </a:pPr>
            <a:r>
              <a:rPr lang="en-DE" sz="2900" dirty="0" smtClean="0"/>
              <a:t>A more comprehensive example of replacement to make the format consistent.</a:t>
            </a:r>
          </a:p>
          <a:p>
            <a:pPr marL="0" indent="0">
              <a:buNone/>
            </a:pPr>
            <a:r>
              <a:rPr lang="en-GB" sz="2900" dirty="0" smtClean="0"/>
              <a:t>Task</a:t>
            </a:r>
            <a:r>
              <a:rPr lang="en-GB" sz="2900" dirty="0"/>
              <a:t>: Standardise the designation of the power system.</a:t>
            </a:r>
            <a:endParaRPr lang="en-US" sz="2900" dirty="0"/>
          </a:p>
          <a:p>
            <a:pPr marL="0" indent="0">
              <a:buNone/>
            </a:pPr>
            <a:r>
              <a:rPr lang="en-GB" sz="2900" dirty="0"/>
              <a:t>The </a:t>
            </a:r>
            <a:r>
              <a:rPr lang="en-DE" sz="2900" dirty="0" smtClean="0"/>
              <a:t>existing </a:t>
            </a:r>
            <a:r>
              <a:rPr lang="en-GB" sz="2900" dirty="0" smtClean="0"/>
              <a:t>document </a:t>
            </a:r>
            <a:r>
              <a:rPr lang="en-GB" sz="2900" dirty="0"/>
              <a:t>specifies the power system in various ways, for example, “3 AC 400 V”, “3AC 400 V”, “1 AC 220 V”, “1 DC 12V”, also with non-breaking spaces (such as 3</a:t>
            </a:r>
            <a:r>
              <a:rPr lang="en-GB" sz="2900" b="1" dirty="0"/>
              <a:t>°</a:t>
            </a:r>
            <a:r>
              <a:rPr lang="en-GB" sz="2900" dirty="0"/>
              <a:t>AC</a:t>
            </a:r>
            <a:r>
              <a:rPr lang="en-GB" sz="2900" b="1" dirty="0"/>
              <a:t>°</a:t>
            </a:r>
            <a:r>
              <a:rPr lang="en-GB" sz="2900" dirty="0"/>
              <a:t>400</a:t>
            </a:r>
            <a:r>
              <a:rPr lang="en-GB" sz="2900" b="1" dirty="0"/>
              <a:t> </a:t>
            </a:r>
            <a:r>
              <a:rPr lang="en-GB" sz="2900" dirty="0"/>
              <a:t>V, where </a:t>
            </a:r>
            <a:r>
              <a:rPr lang="en-GB" sz="2900" b="1" dirty="0"/>
              <a:t>°</a:t>
            </a:r>
            <a:r>
              <a:rPr lang="en-GB" sz="2900" dirty="0"/>
              <a:t> represents a non-breaking space). These inconsistent forms should be converted to the consistent form: </a:t>
            </a:r>
            <a:r>
              <a:rPr lang="en-GB" sz="2900" i="1" dirty="0"/>
              <a:t>m</a:t>
            </a:r>
            <a:r>
              <a:rPr lang="en-GB" sz="2900" dirty="0"/>
              <a:t>-phase </a:t>
            </a:r>
            <a:r>
              <a:rPr lang="en-GB" sz="2900" i="1" dirty="0"/>
              <a:t>nn</a:t>
            </a:r>
            <a:r>
              <a:rPr lang="en-GB" sz="2900" dirty="0"/>
              <a:t> V</a:t>
            </a:r>
            <a:r>
              <a:rPr lang="en-GB" sz="2900" i="1" dirty="0"/>
              <a:t>AC</a:t>
            </a:r>
            <a:r>
              <a:rPr lang="en-GB" sz="2900" dirty="0"/>
              <a:t> (or VDC, as appropriate), where </a:t>
            </a:r>
            <a:r>
              <a:rPr lang="en-GB" sz="2900" i="1" dirty="0"/>
              <a:t>m </a:t>
            </a:r>
            <a:r>
              <a:rPr lang="en-GB" sz="2900" dirty="0"/>
              <a:t>represents the number of phases and </a:t>
            </a:r>
            <a:r>
              <a:rPr lang="en-GB" sz="2900" i="1" dirty="0"/>
              <a:t>nn </a:t>
            </a:r>
            <a:r>
              <a:rPr lang="en-GB" sz="2900" dirty="0"/>
              <a:t>represents the voltage.</a:t>
            </a:r>
            <a:endParaRPr lang="en-US" sz="2900" dirty="0"/>
          </a:p>
          <a:p>
            <a:pPr marL="0" indent="0">
              <a:lnSpc>
                <a:spcPct val="120000"/>
              </a:lnSpc>
              <a:spcBef>
                <a:spcPts val="600"/>
              </a:spcBef>
              <a:buNone/>
            </a:pPr>
            <a:r>
              <a:rPr lang="en-GB" sz="2900" dirty="0" smtClean="0"/>
              <a:t>Regex</a:t>
            </a:r>
            <a:r>
              <a:rPr lang="en-GB" sz="2900" dirty="0"/>
              <a:t>: </a:t>
            </a:r>
            <a:r>
              <a:rPr lang="en-GB" sz="2900" b="1" dirty="0">
                <a:solidFill>
                  <a:srgbClr val="00B050"/>
                </a:solidFill>
                <a:latin typeface="Courier New" panose="02070309020205020404" pitchFamily="49" charset="0"/>
                <a:cs typeface="Courier New" panose="02070309020205020404" pitchFamily="49" charset="0"/>
              </a:rPr>
              <a:t>(\d)\s*(AC|DC)\s+(\d+)\s*V</a:t>
            </a:r>
            <a:endParaRPr lang="en-US" sz="2900" b="1" dirty="0">
              <a:solidFill>
                <a:srgbClr val="00B050"/>
              </a:solidFill>
              <a:latin typeface="Courier New" panose="02070309020205020404" pitchFamily="49" charset="0"/>
              <a:cs typeface="Courier New" panose="02070309020205020404" pitchFamily="49" charset="0"/>
            </a:endParaRPr>
          </a:p>
          <a:p>
            <a:pPr marL="0" indent="0">
              <a:lnSpc>
                <a:spcPct val="120000"/>
              </a:lnSpc>
              <a:spcBef>
                <a:spcPts val="0"/>
              </a:spcBef>
              <a:buNone/>
            </a:pPr>
            <a:r>
              <a:rPr lang="en-GB" sz="2900" dirty="0"/>
              <a:t>Replace: </a:t>
            </a:r>
            <a:r>
              <a:rPr lang="en-GB" sz="2900" b="1" dirty="0">
                <a:solidFill>
                  <a:srgbClr val="00B050"/>
                </a:solidFill>
                <a:latin typeface="Courier New" panose="02070309020205020404" pitchFamily="49" charset="0"/>
                <a:cs typeface="Courier New" panose="02070309020205020404" pitchFamily="49" charset="0"/>
              </a:rPr>
              <a:t>$1-phase $3 </a:t>
            </a:r>
            <a:r>
              <a:rPr lang="en-GB" sz="2900" b="1" dirty="0" smtClean="0">
                <a:solidFill>
                  <a:srgbClr val="00B050"/>
                </a:solidFill>
                <a:latin typeface="Courier New" panose="02070309020205020404" pitchFamily="49" charset="0"/>
                <a:cs typeface="Courier New" panose="02070309020205020404" pitchFamily="49" charset="0"/>
              </a:rPr>
              <a:t>V$2</a:t>
            </a:r>
            <a:endParaRPr lang="en-DE" sz="2900" b="1" dirty="0" smtClean="0">
              <a:solidFill>
                <a:srgbClr val="00B050"/>
              </a:solidFill>
              <a:latin typeface="Courier New" panose="02070309020205020404" pitchFamily="49" charset="0"/>
              <a:cs typeface="Courier New" panose="02070309020205020404" pitchFamily="49" charset="0"/>
            </a:endParaRPr>
          </a:p>
          <a:p>
            <a:pPr marL="0" indent="0">
              <a:lnSpc>
                <a:spcPct val="120000"/>
              </a:lnSpc>
              <a:spcBef>
                <a:spcPts val="0"/>
              </a:spcBef>
              <a:buNone/>
            </a:pPr>
            <a:r>
              <a:rPr lang="en-GB" sz="2900" dirty="0"/>
              <a:t>Test string: 3AC 400 V, 1 DC </a:t>
            </a:r>
            <a:r>
              <a:rPr lang="en-GB" sz="2900" dirty="0" smtClean="0"/>
              <a:t>12V</a:t>
            </a:r>
            <a:endParaRPr lang="en-DE" sz="2900" dirty="0" smtClean="0"/>
          </a:p>
          <a:p>
            <a:pPr marL="0" indent="0">
              <a:lnSpc>
                <a:spcPct val="120000"/>
              </a:lnSpc>
              <a:spcBef>
                <a:spcPts val="0"/>
              </a:spcBef>
              <a:buNone/>
            </a:pPr>
            <a:r>
              <a:rPr lang="en-GB" sz="2900" dirty="0"/>
              <a:t>Result: 3-phase 400 VAC, 1-phase 12 VDC</a:t>
            </a:r>
            <a:endParaRPr lang="en-US" sz="2900" dirty="0"/>
          </a:p>
          <a:p>
            <a:pPr marL="0" indent="0">
              <a:buNone/>
            </a:pPr>
            <a:endParaRPr lang="en-US" sz="2900" b="1" dirty="0">
              <a:solidFill>
                <a:srgbClr val="00B050"/>
              </a:solidFill>
              <a:latin typeface="Courier New" panose="02070309020205020404" pitchFamily="49" charset="0"/>
              <a:cs typeface="Courier New" panose="02070309020205020404" pitchFamily="49" charset="0"/>
            </a:endParaRPr>
          </a:p>
          <a:p>
            <a:pPr marL="0" indent="0">
              <a:lnSpc>
                <a:spcPct val="120000"/>
              </a:lnSpc>
              <a:spcBef>
                <a:spcPts val="0"/>
              </a:spcBef>
              <a:buNone/>
            </a:pPr>
            <a:r>
              <a:rPr lang="en-GB" sz="2900" dirty="0"/>
              <a:t>Or with more clarity using named capture groups (</a:t>
            </a:r>
            <a:r>
              <a:rPr lang="en-GB" sz="2900" b="1" dirty="0"/>
              <a:t>ph</a:t>
            </a:r>
            <a:r>
              <a:rPr lang="en-GB" sz="2900" dirty="0"/>
              <a:t>, </a:t>
            </a:r>
            <a:r>
              <a:rPr lang="en-GB" sz="2900" b="1" dirty="0"/>
              <a:t>powsys</a:t>
            </a:r>
            <a:r>
              <a:rPr lang="en-GB" sz="2900" dirty="0"/>
              <a:t> and </a:t>
            </a:r>
            <a:r>
              <a:rPr lang="en-GB" sz="2900" b="1" dirty="0"/>
              <a:t>v</a:t>
            </a:r>
            <a:r>
              <a:rPr lang="en-GB" sz="2900" dirty="0"/>
              <a:t>)</a:t>
            </a:r>
            <a:endParaRPr lang="en-US" sz="2900" dirty="0"/>
          </a:p>
          <a:p>
            <a:pPr marL="0" indent="0">
              <a:lnSpc>
                <a:spcPct val="120000"/>
              </a:lnSpc>
              <a:spcBef>
                <a:spcPts val="0"/>
              </a:spcBef>
              <a:buNone/>
            </a:pPr>
            <a:r>
              <a:rPr lang="en-GB" sz="2900" dirty="0"/>
              <a:t>Regex: </a:t>
            </a:r>
            <a:r>
              <a:rPr lang="en-GB" sz="2900" b="1" dirty="0">
                <a:solidFill>
                  <a:srgbClr val="00B050"/>
                </a:solidFill>
                <a:latin typeface="Courier New" panose="02070309020205020404" pitchFamily="49" charset="0"/>
                <a:cs typeface="Courier New" panose="02070309020205020404" pitchFamily="49" charset="0"/>
              </a:rPr>
              <a:t>(?&lt;ph&gt;\d)\s*(?&lt;powsys&gt;AC|DC)\s+(?&lt;v&gt;\d+)\s*V</a:t>
            </a:r>
            <a:endParaRPr lang="en-US" sz="2900" b="1" dirty="0">
              <a:solidFill>
                <a:srgbClr val="00B050"/>
              </a:solidFill>
              <a:latin typeface="Courier New" panose="02070309020205020404" pitchFamily="49" charset="0"/>
              <a:cs typeface="Courier New" panose="02070309020205020404" pitchFamily="49" charset="0"/>
            </a:endParaRPr>
          </a:p>
          <a:p>
            <a:pPr marL="0" indent="0">
              <a:lnSpc>
                <a:spcPct val="120000"/>
              </a:lnSpc>
              <a:spcBef>
                <a:spcPts val="0"/>
              </a:spcBef>
              <a:buNone/>
            </a:pPr>
            <a:r>
              <a:rPr lang="en-GB" sz="2900" dirty="0"/>
              <a:t>Replace: </a:t>
            </a:r>
            <a:r>
              <a:rPr lang="en-GB" sz="2900" b="1" dirty="0">
                <a:solidFill>
                  <a:srgbClr val="00B050"/>
                </a:solidFill>
                <a:latin typeface="Courier New" panose="02070309020205020404" pitchFamily="49" charset="0"/>
                <a:cs typeface="Courier New" panose="02070309020205020404" pitchFamily="49" charset="0"/>
              </a:rPr>
              <a:t>${ph}-phase ${v} V${powsys}</a:t>
            </a:r>
            <a:endParaRPr lang="en-US" sz="2900" b="1" dirty="0">
              <a:solidFill>
                <a:srgbClr val="00B050"/>
              </a:solidFill>
              <a:latin typeface="Courier New" panose="02070309020205020404" pitchFamily="49" charset="0"/>
              <a:cs typeface="Courier New" panose="02070309020205020404" pitchFamily="49" charset="0"/>
            </a:endParaRPr>
          </a:p>
          <a:p>
            <a:endParaRPr lang="en-US" b="1" dirty="0">
              <a:latin typeface="Courier New" panose="02070309020205020404" pitchFamily="49" charset="0"/>
              <a:cs typeface="Courier New" panose="02070309020205020404" pitchFamily="49" charset="0"/>
            </a:endParaRPr>
          </a:p>
          <a:p>
            <a:pPr marL="0" indent="0">
              <a:buNone/>
            </a:pPr>
            <a:endParaRPr lang="en-GB" dirty="0"/>
          </a:p>
          <a:p>
            <a:pPr marL="0" indent="0">
              <a:buNone/>
            </a:pPr>
            <a:endParaRPr lang="en-US" dirty="0"/>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34</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Replacement</a:t>
            </a:r>
            <a:r>
              <a:rPr lang="en-GB" dirty="0" smtClean="0">
                <a:latin typeface="+mn-lt"/>
              </a:rPr>
              <a:t/>
            </a:r>
            <a:br>
              <a:rPr lang="en-GB" dirty="0" smtClean="0">
                <a:latin typeface="+mn-lt"/>
              </a:rPr>
            </a:br>
            <a:r>
              <a:rPr lang="en-DE" sz="3200" dirty="0" smtClean="0">
                <a:latin typeface="+mn-lt"/>
              </a:rPr>
              <a:t>Example 3</a:t>
            </a:r>
            <a:endParaRPr lang="en-US" sz="3200" dirty="0">
              <a:latin typeface="+mn-lt"/>
            </a:endParaRPr>
          </a:p>
        </p:txBody>
      </p:sp>
      <p:sp>
        <p:nvSpPr>
          <p:cNvPr id="7" name="Date Placeholder 6"/>
          <p:cNvSpPr>
            <a:spLocks noGrp="1"/>
          </p:cNvSpPr>
          <p:nvPr>
            <p:ph type="dt" sz="half" idx="10"/>
          </p:nvPr>
        </p:nvSpPr>
        <p:spPr/>
        <p:txBody>
          <a:bodyPr/>
          <a:lstStyle/>
          <a:p>
            <a:r>
              <a:rPr lang="en-DE" dirty="0"/>
              <a:t>Replacement</a:t>
            </a:r>
            <a:endParaRPr lang="en-US" dirty="0"/>
          </a:p>
        </p:txBody>
      </p:sp>
    </p:spTree>
    <p:extLst>
      <p:ext uri="{BB962C8B-B14F-4D97-AF65-F5344CB8AC3E}">
        <p14:creationId xmlns:p14="http://schemas.microsoft.com/office/powerpoint/2010/main" val="3055189513"/>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GB" dirty="0"/>
              <a:t>A backreference references a previously defined capture group to allow the captured value to be used in a parsing regex</a:t>
            </a:r>
            <a:r>
              <a:rPr lang="en-GB" dirty="0" smtClean="0"/>
              <a:t>.</a:t>
            </a:r>
            <a:endParaRPr lang="en-DE" dirty="0" smtClean="0"/>
          </a:p>
          <a:p>
            <a:pPr marL="0" indent="0">
              <a:buNone/>
            </a:pPr>
            <a:r>
              <a:rPr lang="en-GB" b="1" dirty="0" smtClean="0">
                <a:solidFill>
                  <a:srgbClr val="00B050"/>
                </a:solidFill>
                <a:latin typeface="Courier New" panose="02070309020205020404" pitchFamily="49" charset="0"/>
                <a:cs typeface="Courier New" panose="02070309020205020404" pitchFamily="49" charset="0"/>
              </a:rPr>
              <a:t>\</a:t>
            </a:r>
            <a:r>
              <a:rPr lang="en-GB" i="1" dirty="0" smtClean="0"/>
              <a:t>n</a:t>
            </a:r>
            <a:r>
              <a:rPr lang="en-DE" i="1" dirty="0" smtClean="0"/>
              <a:t>			</a:t>
            </a:r>
            <a:r>
              <a:rPr lang="en-GB" dirty="0" smtClean="0"/>
              <a:t>Backreference </a:t>
            </a:r>
            <a:r>
              <a:rPr lang="en-GB" dirty="0"/>
              <a:t>to numbered capture group </a:t>
            </a:r>
            <a:r>
              <a:rPr lang="en-GB" i="1" dirty="0"/>
              <a:t>n</a:t>
            </a:r>
            <a:r>
              <a:rPr lang="en-GB" dirty="0"/>
              <a:t> </a:t>
            </a:r>
            <a:endParaRPr lang="en-US" dirty="0"/>
          </a:p>
          <a:p>
            <a:pPr marL="0" indent="0">
              <a:buNone/>
            </a:pPr>
            <a:r>
              <a:rPr lang="en-GB" b="1" dirty="0">
                <a:solidFill>
                  <a:srgbClr val="00B050"/>
                </a:solidFill>
                <a:latin typeface="Courier New" panose="02070309020205020404" pitchFamily="49" charset="0"/>
                <a:cs typeface="Courier New" panose="02070309020205020404" pitchFamily="49" charset="0"/>
              </a:rPr>
              <a:t>\k&lt;</a:t>
            </a:r>
            <a:r>
              <a:rPr lang="en-GB" i="1" dirty="0"/>
              <a:t>name</a:t>
            </a:r>
            <a:r>
              <a:rPr lang="en-GB" b="1" dirty="0">
                <a:solidFill>
                  <a:srgbClr val="00B050"/>
                </a:solidFill>
                <a:latin typeface="Courier New" panose="02070309020205020404" pitchFamily="49" charset="0"/>
                <a:cs typeface="Courier New" panose="02070309020205020404" pitchFamily="49" charset="0"/>
              </a:rPr>
              <a:t>&gt;</a:t>
            </a:r>
            <a:r>
              <a:rPr lang="en-DE" b="1" dirty="0" smtClean="0"/>
              <a:t>		</a:t>
            </a:r>
            <a:r>
              <a:rPr lang="en-GB" dirty="0" smtClean="0"/>
              <a:t>Backreference </a:t>
            </a:r>
            <a:r>
              <a:rPr lang="en-GB" dirty="0"/>
              <a:t>to named capture group </a:t>
            </a:r>
            <a:r>
              <a:rPr lang="en-GB" i="1" dirty="0"/>
              <a:t>name</a:t>
            </a:r>
            <a:endParaRPr lang="en-US" dirty="0"/>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35</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Backreference</a:t>
            </a:r>
            <a:r>
              <a:rPr lang="en-GB" dirty="0" smtClean="0">
                <a:latin typeface="+mn-lt"/>
              </a:rPr>
              <a:t/>
            </a:r>
            <a:br>
              <a:rPr lang="en-GB" dirty="0" smtClean="0">
                <a:latin typeface="+mn-lt"/>
              </a:rPr>
            </a:br>
            <a:endParaRPr lang="en-US" sz="3200" dirty="0">
              <a:latin typeface="+mn-lt"/>
            </a:endParaRPr>
          </a:p>
        </p:txBody>
      </p:sp>
      <p:sp>
        <p:nvSpPr>
          <p:cNvPr id="7" name="Date Placeholder 6"/>
          <p:cNvSpPr>
            <a:spLocks noGrp="1"/>
          </p:cNvSpPr>
          <p:nvPr>
            <p:ph type="dt" sz="half" idx="10"/>
          </p:nvPr>
        </p:nvSpPr>
        <p:spPr/>
        <p:txBody>
          <a:bodyPr/>
          <a:lstStyle/>
          <a:p>
            <a:r>
              <a:rPr lang="en-DE" dirty="0" smtClean="0"/>
              <a:t>Backreference</a:t>
            </a:r>
            <a:endParaRPr lang="en-US" dirty="0"/>
          </a:p>
        </p:txBody>
      </p:sp>
    </p:spTree>
    <p:extLst>
      <p:ext uri="{BB962C8B-B14F-4D97-AF65-F5344CB8AC3E}">
        <p14:creationId xmlns:p14="http://schemas.microsoft.com/office/powerpoint/2010/main" val="2296359365"/>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lvl="0" indent="0">
              <a:buNone/>
            </a:pPr>
            <a:r>
              <a:rPr lang="en-DE" sz="2400" dirty="0" smtClean="0"/>
              <a:t>Task: Match enclosing delimiters</a:t>
            </a:r>
            <a:r>
              <a:rPr lang="en-GB" sz="2400" dirty="0" smtClean="0"/>
              <a:t>.</a:t>
            </a:r>
            <a:endParaRPr lang="en-DE" sz="2400" dirty="0" smtClean="0"/>
          </a:p>
          <a:p>
            <a:pPr marL="0" lvl="0" indent="0">
              <a:buNone/>
            </a:pP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smtClean="0">
                <a:latin typeface="Courier New" panose="02070309020205020404" pitchFamily="49" charset="0"/>
                <a:cs typeface="Courier New" panose="02070309020205020404" pitchFamily="49" charset="0"/>
              </a:rPr>
              <a:t>[\</a:t>
            </a:r>
            <a:r>
              <a:rPr lang="en-GB" sz="2400" b="1" dirty="0">
                <a:latin typeface="Courier New" panose="02070309020205020404" pitchFamily="49" charset="0"/>
                <a:cs typeface="Courier New" panose="02070309020205020404" pitchFamily="49" charset="0"/>
              </a:rPr>
              <a:t>w\s]*</a:t>
            </a:r>
            <a:r>
              <a:rPr lang="en-GB" sz="2400" b="1" dirty="0">
                <a:solidFill>
                  <a:srgbClr val="92D050"/>
                </a:solidFill>
                <a:latin typeface="Courier New" panose="02070309020205020404" pitchFamily="49" charset="0"/>
                <a:cs typeface="Courier New" panose="02070309020205020404" pitchFamily="49" charset="0"/>
              </a:rPr>
              <a:t>\</a:t>
            </a:r>
            <a:r>
              <a:rPr lang="en-GB" sz="2400" b="1" dirty="0" smtClean="0">
                <a:solidFill>
                  <a:srgbClr val="92D050"/>
                </a:solidFill>
                <a:latin typeface="Courier New" panose="02070309020205020404" pitchFamily="49" charset="0"/>
                <a:cs typeface="Courier New" panose="02070309020205020404" pitchFamily="49" charset="0"/>
              </a:rPr>
              <a:t>1</a:t>
            </a:r>
            <a:r>
              <a:rPr lang="en-DE" sz="2400" dirty="0" smtClean="0"/>
              <a:t>  or </a:t>
            </a:r>
            <a:r>
              <a:rPr lang="en-US" sz="2400" b="1" dirty="0" smtClean="0">
                <a:solidFill>
                  <a:srgbClr val="00B050"/>
                </a:solidFill>
                <a:latin typeface="Courier New" panose="02070309020205020404" pitchFamily="49" charset="0"/>
                <a:cs typeface="Courier New" panose="02070309020205020404" pitchFamily="49" charset="0"/>
              </a:rPr>
              <a:t>(?&lt;</a:t>
            </a:r>
            <a:r>
              <a:rPr lang="en-US" sz="2400" b="1" dirty="0">
                <a:solidFill>
                  <a:srgbClr val="00B050"/>
                </a:solidFill>
                <a:latin typeface="Courier New" panose="02070309020205020404" pitchFamily="49" charset="0"/>
                <a:cs typeface="Courier New" panose="02070309020205020404" pitchFamily="49" charset="0"/>
              </a:rPr>
              <a:t>dlm&gt;"|')</a:t>
            </a:r>
            <a:r>
              <a:rPr lang="en-US" sz="2400" b="1" dirty="0">
                <a:latin typeface="Courier New" panose="02070309020205020404" pitchFamily="49" charset="0"/>
                <a:cs typeface="Courier New" panose="02070309020205020404" pitchFamily="49" charset="0"/>
              </a:rPr>
              <a:t>[\w\s]*</a:t>
            </a:r>
            <a:r>
              <a:rPr lang="en-US" sz="2400" b="1" dirty="0">
                <a:solidFill>
                  <a:srgbClr val="92D050"/>
                </a:solidFill>
                <a:latin typeface="Courier New" panose="02070309020205020404" pitchFamily="49" charset="0"/>
                <a:cs typeface="Courier New" panose="02070309020205020404" pitchFamily="49" charset="0"/>
              </a:rPr>
              <a:t>\k&lt;dlm&gt;</a:t>
            </a:r>
            <a:endParaRPr lang="en-DE" sz="2400" b="1" dirty="0" smtClean="0">
              <a:solidFill>
                <a:srgbClr val="92D050"/>
              </a:solidFill>
              <a:latin typeface="Courier New" panose="02070309020205020404" pitchFamily="49" charset="0"/>
              <a:cs typeface="Courier New" panose="02070309020205020404" pitchFamily="49" charset="0"/>
            </a:endParaRPr>
          </a:p>
          <a:p>
            <a:pPr marL="0" lvl="0" indent="0">
              <a:buNone/>
            </a:pPr>
            <a:r>
              <a:rPr lang="en-GB" sz="2400" dirty="0"/>
              <a:t>Find "Page </a:t>
            </a:r>
            <a:r>
              <a:rPr lang="en-GB" sz="2400" dirty="0" smtClean="0"/>
              <a:t>1'</a:t>
            </a:r>
            <a:r>
              <a:rPr lang="en-GB" sz="2400" dirty="0">
                <a:highlight>
                  <a:srgbClr val="C0C0C0"/>
                </a:highlight>
                <a:ea typeface="Calibri" panose="020F0502020204030204" pitchFamily="34" charset="0"/>
                <a:cs typeface="Times New Roman" panose="02020603050405020304" pitchFamily="18" charset="0"/>
              </a:rPr>
              <a:t>"Page 2"</a:t>
            </a:r>
            <a:r>
              <a:rPr lang="en-GB" sz="2400" dirty="0" smtClean="0"/>
              <a:t> </a:t>
            </a:r>
            <a:r>
              <a:rPr lang="en-GB" sz="2400" dirty="0"/>
              <a:t>reference</a:t>
            </a:r>
            <a:endParaRPr lang="en-DE" sz="2400" dirty="0" smtClean="0"/>
          </a:p>
          <a:p>
            <a:endParaRPr lang="en-US" b="1" dirty="0">
              <a:latin typeface="Courier New" panose="02070309020205020404" pitchFamily="49" charset="0"/>
              <a:cs typeface="Courier New" panose="02070309020205020404" pitchFamily="49" charset="0"/>
            </a:endParaRPr>
          </a:p>
          <a:p>
            <a:pPr marL="0" indent="0">
              <a:buNone/>
            </a:pPr>
            <a:endParaRPr lang="en-GB" dirty="0"/>
          </a:p>
          <a:p>
            <a:pPr marL="0" indent="0">
              <a:buNone/>
            </a:pPr>
            <a:endParaRPr lang="en-US" dirty="0"/>
          </a:p>
          <a:p>
            <a:pPr marL="0" lvl="0" indent="0">
              <a:buNone/>
            </a:pPr>
            <a:endParaRPr lang="en-GB" b="1" dirty="0">
              <a:solidFill>
                <a:srgbClr val="00B050"/>
              </a:solidFill>
              <a:latin typeface="Courier New" panose="02070309020205020404" pitchFamily="49" charset="0"/>
              <a:cs typeface="Courier New" panose="02070309020205020404" pitchFamily="49" charset="0"/>
            </a:endParaRPr>
          </a:p>
          <a:p>
            <a:pPr marL="0" indent="0">
              <a:buNone/>
            </a:pPr>
            <a:endParaRPr lang="en-DE" dirty="0" smtClean="0"/>
          </a:p>
          <a:p>
            <a:pPr marL="0" indent="0">
              <a:buNone/>
            </a:pPr>
            <a:endParaRPr lang="en-DE" dirty="0" smtClean="0"/>
          </a:p>
          <a:p>
            <a:pPr marL="0" indent="0">
              <a:buNone/>
            </a:pPr>
            <a:endParaRPr lang="en-DE" dirty="0"/>
          </a:p>
          <a:p>
            <a:pPr marL="0" indent="0">
              <a:buNone/>
            </a:pPr>
            <a:endParaRPr lang="en-DE" dirty="0"/>
          </a:p>
          <a:p>
            <a:pPr marL="0" indent="0">
              <a:buNone/>
            </a:pPr>
            <a:endParaRPr lang="en-DE" dirty="0" smtClean="0"/>
          </a:p>
          <a:p>
            <a:pPr marL="0" indent="0">
              <a:buNone/>
            </a:pPr>
            <a:endParaRPr lang="en-DE" dirty="0" smtClean="0"/>
          </a:p>
          <a:p>
            <a:pPr marL="0" lvl="0" indent="0">
              <a:buNone/>
            </a:pPr>
            <a:endParaRPr lang="en-GB" sz="2000" dirty="0"/>
          </a:p>
          <a:p>
            <a:pPr marL="0" lvl="0" indent="0">
              <a:buNone/>
            </a:pPr>
            <a:endParaRPr lang="en-GB" sz="2000" dirty="0" smtClean="0"/>
          </a:p>
        </p:txBody>
      </p:sp>
      <p:sp>
        <p:nvSpPr>
          <p:cNvPr id="4" name="Footer Placeholder 3"/>
          <p:cNvSpPr>
            <a:spLocks noGrp="1"/>
          </p:cNvSpPr>
          <p:nvPr>
            <p:ph type="ftr" sz="quarter" idx="11"/>
          </p:nvPr>
        </p:nvSpPr>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p:txBody>
          <a:bodyPr/>
          <a:lstStyle/>
          <a:p>
            <a:fld id="{4E6EF60B-8617-45D0-AE25-3B569A2A1D79}" type="slidenum">
              <a:rPr lang="en-US" smtClean="0"/>
              <a:t>36</a:t>
            </a:fld>
            <a:endParaRPr lang="en-US" dirty="0"/>
          </a:p>
        </p:txBody>
      </p:sp>
      <p:sp>
        <p:nvSpPr>
          <p:cNvPr id="2" name="Title 1"/>
          <p:cNvSpPr>
            <a:spLocks noGrp="1"/>
          </p:cNvSpPr>
          <p:nvPr>
            <p:ph type="title" idx="4294967295"/>
          </p:nvPr>
        </p:nvSpPr>
        <p:spPr>
          <a:xfrm>
            <a:off x="718919" y="320675"/>
            <a:ext cx="10515600" cy="1325563"/>
          </a:xfrm>
        </p:spPr>
        <p:txBody>
          <a:bodyPr/>
          <a:lstStyle/>
          <a:p>
            <a:pPr algn="ctr"/>
            <a:r>
              <a:rPr lang="en-DE" dirty="0" smtClean="0">
                <a:latin typeface="+mn-lt"/>
              </a:rPr>
              <a:t>Backreference</a:t>
            </a:r>
            <a:r>
              <a:rPr lang="en-GB" dirty="0" smtClean="0">
                <a:latin typeface="+mn-lt"/>
              </a:rPr>
              <a:t/>
            </a:r>
            <a:br>
              <a:rPr lang="en-GB" dirty="0" smtClean="0">
                <a:latin typeface="+mn-lt"/>
              </a:rPr>
            </a:br>
            <a:r>
              <a:rPr lang="en-DE" sz="3200" dirty="0" smtClean="0">
                <a:latin typeface="+mn-lt"/>
              </a:rPr>
              <a:t>Example</a:t>
            </a:r>
            <a:endParaRPr lang="en-US" sz="3200" dirty="0">
              <a:latin typeface="+mn-lt"/>
            </a:endParaRPr>
          </a:p>
        </p:txBody>
      </p:sp>
      <p:sp>
        <p:nvSpPr>
          <p:cNvPr id="7" name="Date Placeholder 6"/>
          <p:cNvSpPr>
            <a:spLocks noGrp="1"/>
          </p:cNvSpPr>
          <p:nvPr>
            <p:ph type="dt" sz="half" idx="10"/>
          </p:nvPr>
        </p:nvSpPr>
        <p:spPr/>
        <p:txBody>
          <a:bodyPr/>
          <a:lstStyle/>
          <a:p>
            <a:r>
              <a:rPr lang="en-DE" dirty="0"/>
              <a:t>Backreference</a:t>
            </a:r>
            <a:endParaRPr lang="en-US" dirty="0"/>
          </a:p>
        </p:txBody>
      </p:sp>
      <p:pic>
        <p:nvPicPr>
          <p:cNvPr id="8" name="Picture 7"/>
          <p:cNvPicPr>
            <a:picLocks noChangeAspect="1"/>
          </p:cNvPicPr>
          <p:nvPr/>
        </p:nvPicPr>
        <p:blipFill>
          <a:blip r:embed="rId3"/>
          <a:stretch>
            <a:fillRect/>
          </a:stretch>
        </p:blipFill>
        <p:spPr>
          <a:xfrm>
            <a:off x="4296000" y="3500120"/>
            <a:ext cx="3600000" cy="2439171"/>
          </a:xfrm>
          <a:prstGeom prst="rect">
            <a:avLst/>
          </a:prstGeom>
        </p:spPr>
      </p:pic>
    </p:spTree>
    <p:extLst>
      <p:ext uri="{BB962C8B-B14F-4D97-AF65-F5344CB8AC3E}">
        <p14:creationId xmlns:p14="http://schemas.microsoft.com/office/powerpoint/2010/main" val="1644213262"/>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DE" dirty="0" smtClean="0">
                <a:latin typeface="Calibri" panose="020F0502020204030204" pitchFamily="34" charset="0"/>
                <a:cs typeface="Calibri" panose="020F0502020204030204" pitchFamily="34" charset="0"/>
              </a:rPr>
              <a:t>Conclusion</a:t>
            </a:r>
            <a:endParaRPr lang="en-US"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37</a:t>
            </a:fld>
            <a:endParaRPr lang="en-US" dirty="0"/>
          </a:p>
        </p:txBody>
      </p:sp>
      <p:sp>
        <p:nvSpPr>
          <p:cNvPr id="8" name="Content Placeholder 7"/>
          <p:cNvSpPr>
            <a:spLocks noGrp="1"/>
          </p:cNvSpPr>
          <p:nvPr>
            <p:ph idx="1"/>
          </p:nvPr>
        </p:nvSpPr>
        <p:spPr>
          <a:xfrm>
            <a:off x="838200" y="1463040"/>
            <a:ext cx="10515600" cy="4713923"/>
          </a:xfrm>
        </p:spPr>
        <p:txBody>
          <a:bodyPr>
            <a:normAutofit fontScale="92500" lnSpcReduction="10000"/>
          </a:bodyPr>
          <a:lstStyle/>
          <a:p>
            <a:pPr marL="0" indent="0">
              <a:buNone/>
            </a:pPr>
            <a:r>
              <a:rPr lang="en-GB" sz="2600" dirty="0" smtClean="0"/>
              <a:t>This tutorial provided a brief overview of the basic regex elements together with simple examples that show how they can be used. Even the shown elements may not necessarily have been described completely. But even with this basic knowledge it is possible to write simple, yet powerful, regex expressions.</a:t>
            </a:r>
          </a:p>
          <a:p>
            <a:pPr marL="0" indent="0">
              <a:buNone/>
            </a:pPr>
            <a:r>
              <a:rPr lang="en-GB" sz="2600" dirty="0" smtClean="0"/>
              <a:t>All constellations are not necessarily described – a more advanced tutorial is being prepared that explains more complex regex expressions and concepts, including lookarounds, range checking, atomic groups, Unicode, and will allow you to understand more complex regexes such as:</a:t>
            </a:r>
          </a:p>
          <a:p>
            <a:pPr marL="0" indent="0">
              <a:buNone/>
            </a:pPr>
            <a:r>
              <a:rPr lang="en-GB" sz="2600" dirty="0" smtClean="0">
                <a:latin typeface="Courier New" panose="02070309020205020404" pitchFamily="49" charset="0"/>
                <a:cs typeface="Courier New" panose="02070309020205020404" pitchFamily="49" charset="0"/>
              </a:rPr>
              <a:t>(?</a:t>
            </a:r>
            <a:r>
              <a:rPr lang="en-GB" sz="2600" dirty="0">
                <a:latin typeface="Courier New" panose="02070309020205020404" pitchFamily="49" charset="0"/>
                <a:cs typeface="Courier New" panose="02070309020205020404" pitchFamily="49" charset="0"/>
              </a:rPr>
              <a:t>x)\b</a:t>
            </a:r>
            <a:br>
              <a:rPr lang="en-GB" sz="2600" dirty="0">
                <a:latin typeface="Courier New" panose="02070309020205020404" pitchFamily="49" charset="0"/>
                <a:cs typeface="Courier New" panose="02070309020205020404" pitchFamily="49" charset="0"/>
              </a:rPr>
            </a:br>
            <a:r>
              <a:rPr lang="en-GB" sz="2600" dirty="0">
                <a:latin typeface="Courier New" panose="02070309020205020404" pitchFamily="49" charset="0"/>
                <a:cs typeface="Courier New" panose="02070309020205020404" pitchFamily="49" charset="0"/>
              </a:rPr>
              <a:t>(?!31[.-](0?[2469]|11</a:t>
            </a:r>
            <a:r>
              <a:rPr lang="en-GB" sz="2600" dirty="0" smtClean="0">
                <a:latin typeface="Courier New" panose="02070309020205020404" pitchFamily="49" charset="0"/>
                <a:cs typeface="Courier New" panose="02070309020205020404" pitchFamily="49" charset="0"/>
              </a:rPr>
              <a:t>))(?!</a:t>
            </a:r>
            <a:r>
              <a:rPr lang="en-GB" sz="2600" dirty="0">
                <a:latin typeface="Courier New" panose="02070309020205020404" pitchFamily="49" charset="0"/>
                <a:cs typeface="Courier New" panose="02070309020205020404" pitchFamily="49" charset="0"/>
              </a:rPr>
              <a:t>30[.-]0?2</a:t>
            </a:r>
            <a:r>
              <a:rPr lang="en-GB" sz="2600" dirty="0" smtClean="0">
                <a:latin typeface="Courier New" panose="02070309020205020404" pitchFamily="49" charset="0"/>
                <a:cs typeface="Courier New" panose="02070309020205020404" pitchFamily="49" charset="0"/>
              </a:rPr>
              <a:t>)(?!</a:t>
            </a:r>
            <a:r>
              <a:rPr lang="en-GB" sz="2600" dirty="0">
                <a:latin typeface="Courier New" panose="02070309020205020404" pitchFamily="49" charset="0"/>
                <a:cs typeface="Courier New" panose="02070309020205020404" pitchFamily="49" charset="0"/>
              </a:rPr>
              <a:t>29[.-]0?2[.-]</a:t>
            </a:r>
            <a:br>
              <a:rPr lang="en-GB" sz="2600" dirty="0">
                <a:latin typeface="Courier New" panose="02070309020205020404" pitchFamily="49" charset="0"/>
                <a:cs typeface="Courier New" panose="02070309020205020404" pitchFamily="49" charset="0"/>
              </a:rPr>
            </a:br>
            <a:r>
              <a:rPr lang="en-GB" sz="2600" dirty="0">
                <a:latin typeface="Courier New" panose="02070309020205020404" pitchFamily="49" charset="0"/>
                <a:cs typeface="Courier New" panose="02070309020205020404" pitchFamily="49" charset="0"/>
              </a:rPr>
              <a:t>(\d{2})?([0248][1235679]|[1379][01345789]))</a:t>
            </a:r>
            <a:br>
              <a:rPr lang="en-GB" sz="2600" dirty="0">
                <a:latin typeface="Courier New" panose="02070309020205020404" pitchFamily="49" charset="0"/>
                <a:cs typeface="Courier New" panose="02070309020205020404" pitchFamily="49" charset="0"/>
              </a:rPr>
            </a:br>
            <a:r>
              <a:rPr lang="en-GB" sz="2600" dirty="0">
                <a:latin typeface="Courier New" panose="02070309020205020404" pitchFamily="49" charset="0"/>
                <a:cs typeface="Courier New" panose="02070309020205020404" pitchFamily="49" charset="0"/>
              </a:rPr>
              <a:t>(?&lt;d&gt;(0?[1-9]|[1-2]\d|3[01]))</a:t>
            </a:r>
            <a:br>
              <a:rPr lang="en-GB" sz="2600" dirty="0">
                <a:latin typeface="Courier New" panose="02070309020205020404" pitchFamily="49" charset="0"/>
                <a:cs typeface="Courier New" panose="02070309020205020404" pitchFamily="49" charset="0"/>
              </a:rPr>
            </a:br>
            <a:r>
              <a:rPr lang="en-GB" sz="2600" dirty="0">
                <a:latin typeface="Courier New" panose="02070309020205020404" pitchFamily="49" charset="0"/>
                <a:cs typeface="Courier New" panose="02070309020205020404" pitchFamily="49" charset="0"/>
              </a:rPr>
              <a:t>(?&lt;sp&gt;[.-])(?&lt;m&gt;(0?[1-9]|1[0-2]))</a:t>
            </a:r>
            <a:br>
              <a:rPr lang="en-GB" sz="2600" dirty="0">
                <a:latin typeface="Courier New" panose="02070309020205020404" pitchFamily="49" charset="0"/>
                <a:cs typeface="Courier New" panose="02070309020205020404" pitchFamily="49" charset="0"/>
              </a:rPr>
            </a:br>
            <a:r>
              <a:rPr lang="en-GB" sz="2600" dirty="0">
                <a:latin typeface="Courier New" panose="02070309020205020404" pitchFamily="49" charset="0"/>
                <a:cs typeface="Courier New" panose="02070309020205020404" pitchFamily="49" charset="0"/>
              </a:rPr>
              <a:t>\k&lt;sp&gt;(?&lt;y&gt;\d{4}|\d{2})\b</a:t>
            </a:r>
            <a:endParaRPr lang="en-US" sz="2600" dirty="0">
              <a:latin typeface="Courier New" panose="02070309020205020404" pitchFamily="49" charset="0"/>
              <a:cs typeface="Courier New" panose="02070309020205020404" pitchFamily="49" charset="0"/>
            </a:endParaRPr>
          </a:p>
          <a:p>
            <a:pPr marL="0" indent="0">
              <a:buNone/>
            </a:pPr>
            <a:endParaRPr lang="en-GB" sz="2300" dirty="0"/>
          </a:p>
          <a:p>
            <a:pPr marL="0" indent="0">
              <a:buNone/>
            </a:pPr>
            <a:endParaRPr lang="en-US" sz="2300" dirty="0"/>
          </a:p>
          <a:p>
            <a:pPr marL="0" indent="0" algn="ctr">
              <a:lnSpc>
                <a:spcPct val="100000"/>
              </a:lnSpc>
              <a:spcBef>
                <a:spcPts val="0"/>
              </a:spcBef>
              <a:buNone/>
            </a:pPr>
            <a:endParaRPr lang="en-US" sz="2000" dirty="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spTree>
    <p:extLst>
      <p:ext uri="{BB962C8B-B14F-4D97-AF65-F5344CB8AC3E}">
        <p14:creationId xmlns:p14="http://schemas.microsoft.com/office/powerpoint/2010/main" val="2336025009"/>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GB" dirty="0" smtClean="0">
                <a:latin typeface="Calibri" panose="020F0502020204030204" pitchFamily="34" charset="0"/>
                <a:cs typeface="Calibri" panose="020F0502020204030204" pitchFamily="34" charset="0"/>
              </a:rPr>
              <a:t>References</a:t>
            </a:r>
            <a:endParaRPr lang="en-US"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38</a:t>
            </a:fld>
            <a:endParaRPr lang="en-US" dirty="0"/>
          </a:p>
        </p:txBody>
      </p:sp>
      <p:sp>
        <p:nvSpPr>
          <p:cNvPr id="8" name="Content Placeholder 7"/>
          <p:cNvSpPr>
            <a:spLocks noGrp="1"/>
          </p:cNvSpPr>
          <p:nvPr>
            <p:ph idx="1"/>
          </p:nvPr>
        </p:nvSpPr>
        <p:spPr/>
        <p:txBody>
          <a:bodyPr>
            <a:normAutofit fontScale="77500" lnSpcReduction="20000"/>
          </a:bodyPr>
          <a:lstStyle/>
          <a:p>
            <a:pPr marL="0" indent="0">
              <a:buNone/>
            </a:pPr>
            <a:r>
              <a:rPr lang="en-US" sz="2300" dirty="0" smtClean="0"/>
              <a:t>Books (selection):</a:t>
            </a:r>
            <a:endParaRPr lang="en-US" sz="2300" dirty="0"/>
          </a:p>
          <a:p>
            <a:pPr>
              <a:lnSpc>
                <a:spcPct val="120000"/>
              </a:lnSpc>
              <a:spcBef>
                <a:spcPts val="0"/>
              </a:spcBef>
            </a:pPr>
            <a:r>
              <a:rPr lang="en-GB" sz="2300" i="1" dirty="0"/>
              <a:t>Comprehensive Regular Expression Recipes - A Practical </a:t>
            </a:r>
            <a:r>
              <a:rPr lang="en-GB" sz="2300" i="1" dirty="0" smtClean="0"/>
              <a:t>Cookbook</a:t>
            </a:r>
            <a:r>
              <a:rPr lang="en-DE" sz="2300" i="1" dirty="0" smtClean="0"/>
              <a:t> </a:t>
            </a:r>
            <a:r>
              <a:rPr lang="en-DE" sz="2300" dirty="0" smtClean="0"/>
              <a:t>(ISBN 978-1657580336)</a:t>
            </a:r>
            <a:r>
              <a:rPr lang="en-GB" sz="2300" dirty="0" smtClean="0"/>
              <a:t>, </a:t>
            </a:r>
            <a:r>
              <a:rPr lang="en-GB" sz="2300" dirty="0"/>
              <a:t>author Anthony </a:t>
            </a:r>
            <a:r>
              <a:rPr lang="en-GB" sz="2300" dirty="0" smtClean="0"/>
              <a:t>Rudd</a:t>
            </a:r>
            <a:r>
              <a:rPr lang="en-DE" sz="2300" dirty="0" smtClean="0"/>
              <a:t> </a:t>
            </a:r>
            <a:r>
              <a:rPr lang="en-GB" sz="2300" dirty="0" smtClean="0"/>
              <a:t>that augments</a:t>
            </a:r>
            <a:endParaRPr lang="en-US" sz="2300" dirty="0"/>
          </a:p>
          <a:p>
            <a:pPr>
              <a:lnSpc>
                <a:spcPct val="120000"/>
              </a:lnSpc>
              <a:spcBef>
                <a:spcPts val="0"/>
              </a:spcBef>
            </a:pPr>
            <a:r>
              <a:rPr lang="en-GB" sz="2300" i="1" dirty="0" smtClean="0"/>
              <a:t>Practical </a:t>
            </a:r>
            <a:r>
              <a:rPr lang="en-GB" sz="2300" i="1" dirty="0"/>
              <a:t>Usage of Regular </a:t>
            </a:r>
            <a:r>
              <a:rPr lang="en-GB" sz="2300" i="1" dirty="0" smtClean="0"/>
              <a:t>Expressions - An Introduction to Regexes for Translators</a:t>
            </a:r>
            <a:r>
              <a:rPr lang="en-DE" sz="2300" i="1" dirty="0" smtClean="0"/>
              <a:t> </a:t>
            </a:r>
            <a:r>
              <a:rPr lang="en-DE" sz="2300" dirty="0"/>
              <a:t>(ISBN </a:t>
            </a:r>
            <a:r>
              <a:rPr lang="en-DE" sz="2300" smtClean="0"/>
              <a:t>978-1985752924)</a:t>
            </a:r>
            <a:br>
              <a:rPr lang="en-DE" sz="2300" smtClean="0"/>
            </a:br>
            <a:r>
              <a:rPr lang="en-DE" sz="2300" smtClean="0"/>
              <a:t>and</a:t>
            </a:r>
            <a:endParaRPr lang="en-DE" sz="2300" dirty="0" smtClean="0"/>
          </a:p>
          <a:p>
            <a:pPr>
              <a:lnSpc>
                <a:spcPct val="120000"/>
              </a:lnSpc>
              <a:spcBef>
                <a:spcPts val="0"/>
              </a:spcBef>
            </a:pPr>
            <a:r>
              <a:rPr lang="en-GB" sz="2300" i="1" dirty="0"/>
              <a:t>Practical Usage of Regular Expressions </a:t>
            </a:r>
            <a:r>
              <a:rPr lang="en-DE" sz="2300" dirty="0" smtClean="0"/>
              <a:t>(</a:t>
            </a:r>
            <a:r>
              <a:rPr lang="en-DE" sz="2300" dirty="0"/>
              <a:t>ISBN </a:t>
            </a:r>
            <a:r>
              <a:rPr lang="en-DE" sz="2400" dirty="0"/>
              <a:t>978-1702653381</a:t>
            </a:r>
            <a:r>
              <a:rPr lang="en-DE" sz="2300" dirty="0" smtClean="0"/>
              <a:t>)</a:t>
            </a:r>
            <a:endParaRPr lang="en-DE" sz="2300" dirty="0"/>
          </a:p>
          <a:p>
            <a:pPr>
              <a:lnSpc>
                <a:spcPct val="120000"/>
              </a:lnSpc>
              <a:spcBef>
                <a:spcPts val="0"/>
              </a:spcBef>
            </a:pPr>
            <a:r>
              <a:rPr lang="en-GB" sz="2300" i="1" dirty="0" smtClean="0"/>
              <a:t>Mastering </a:t>
            </a:r>
            <a:r>
              <a:rPr lang="en-GB" sz="2300" i="1" dirty="0"/>
              <a:t>Regular </a:t>
            </a:r>
            <a:r>
              <a:rPr lang="en-GB" sz="2300" i="1" dirty="0" smtClean="0"/>
              <a:t>Expressions</a:t>
            </a:r>
            <a:r>
              <a:rPr lang="en-GB" sz="2300" dirty="0" smtClean="0"/>
              <a:t>, </a:t>
            </a:r>
            <a:r>
              <a:rPr lang="en-GB" sz="2300" dirty="0"/>
              <a:t>author Jeffrey </a:t>
            </a:r>
            <a:r>
              <a:rPr lang="en-GB" sz="2300" dirty="0" smtClean="0"/>
              <a:t>Friedl</a:t>
            </a:r>
            <a:r>
              <a:rPr lang="en-DE" sz="2300" dirty="0"/>
              <a:t> (ISBN </a:t>
            </a:r>
            <a:r>
              <a:rPr lang="en-DE" sz="2300" dirty="0" smtClean="0"/>
              <a:t>978-0596002893)</a:t>
            </a:r>
            <a:endParaRPr lang="en-US" sz="2300" dirty="0"/>
          </a:p>
          <a:p>
            <a:pPr>
              <a:lnSpc>
                <a:spcPct val="120000"/>
              </a:lnSpc>
              <a:spcBef>
                <a:spcPts val="0"/>
              </a:spcBef>
            </a:pPr>
            <a:r>
              <a:rPr lang="en-GB" sz="2300" i="1" dirty="0"/>
              <a:t>Regular Expressions </a:t>
            </a:r>
            <a:r>
              <a:rPr lang="en-GB" sz="2300" i="1" dirty="0" smtClean="0"/>
              <a:t>Cookbook,</a:t>
            </a:r>
            <a:r>
              <a:rPr lang="en-GB" sz="2300" dirty="0" smtClean="0"/>
              <a:t> </a:t>
            </a:r>
            <a:r>
              <a:rPr lang="en-GB" sz="2300" dirty="0"/>
              <a:t>authors Jan Goyvaerts and Steven Levithan </a:t>
            </a:r>
            <a:r>
              <a:rPr lang="en-DE" sz="2300" dirty="0"/>
              <a:t>(ISBN </a:t>
            </a:r>
            <a:r>
              <a:rPr lang="en-DE" sz="2300" dirty="0" smtClean="0"/>
              <a:t>978-1449319434)</a:t>
            </a:r>
            <a:endParaRPr lang="en-US" sz="2300" dirty="0"/>
          </a:p>
          <a:p>
            <a:pPr marL="0" indent="0">
              <a:buNone/>
            </a:pPr>
            <a:r>
              <a:rPr lang="en-US" sz="2300" dirty="0"/>
              <a:t/>
            </a:r>
            <a:br>
              <a:rPr lang="en-US" sz="2300" dirty="0"/>
            </a:br>
            <a:r>
              <a:rPr lang="en-US" sz="2300" dirty="0"/>
              <a:t>Test tools (selection):</a:t>
            </a:r>
          </a:p>
          <a:p>
            <a:pPr>
              <a:lnSpc>
                <a:spcPct val="120000"/>
              </a:lnSpc>
              <a:spcBef>
                <a:spcPts val="0"/>
              </a:spcBef>
            </a:pPr>
            <a:r>
              <a:rPr lang="en-GB" sz="2300" i="1" dirty="0"/>
              <a:t>Regex Hero, </a:t>
            </a:r>
            <a:r>
              <a:rPr lang="en-GB" sz="2300" dirty="0">
                <a:hlinkClick r:id="rId3"/>
              </a:rPr>
              <a:t>http://regexhero.net/tester</a:t>
            </a:r>
            <a:r>
              <a:rPr lang="en-GB" sz="2300" dirty="0" smtClean="0">
                <a:hlinkClick r:id="rId3"/>
              </a:rPr>
              <a:t>/</a:t>
            </a:r>
            <a:r>
              <a:rPr lang="en-GB" sz="2300" dirty="0"/>
              <a:t> </a:t>
            </a:r>
            <a:r>
              <a:rPr lang="en-GB" sz="2300" dirty="0" smtClean="0"/>
              <a:t>(my favourite)</a:t>
            </a:r>
            <a:endParaRPr lang="en-US" sz="2300" dirty="0"/>
          </a:p>
          <a:p>
            <a:pPr>
              <a:lnSpc>
                <a:spcPct val="120000"/>
              </a:lnSpc>
              <a:spcBef>
                <a:spcPts val="0"/>
              </a:spcBef>
            </a:pPr>
            <a:r>
              <a:rPr lang="en-GB" sz="2300" i="1" dirty="0"/>
              <a:t>RegexBuddy</a:t>
            </a:r>
            <a:r>
              <a:rPr lang="en-GB" sz="2300" dirty="0"/>
              <a:t>, </a:t>
            </a:r>
            <a:r>
              <a:rPr lang="en-GB" sz="2300" dirty="0">
                <a:hlinkClick r:id="rId4"/>
              </a:rPr>
              <a:t>https://www.regexbuddy.com</a:t>
            </a:r>
            <a:r>
              <a:rPr lang="en-GB" sz="2300" dirty="0"/>
              <a:t> (licensed)</a:t>
            </a:r>
            <a:endParaRPr lang="en-US" sz="2300" dirty="0"/>
          </a:p>
          <a:p>
            <a:pPr>
              <a:lnSpc>
                <a:spcPct val="120000"/>
              </a:lnSpc>
              <a:spcBef>
                <a:spcPts val="0"/>
              </a:spcBef>
            </a:pPr>
            <a:r>
              <a:rPr lang="en-GB" sz="2300" i="1" dirty="0"/>
              <a:t>Regex Storm</a:t>
            </a:r>
            <a:r>
              <a:rPr lang="en-GB" sz="2300" dirty="0"/>
              <a:t>, </a:t>
            </a:r>
            <a:r>
              <a:rPr lang="en-GB" sz="2300" dirty="0">
                <a:hlinkClick r:id="rId5"/>
              </a:rPr>
              <a:t>http://regexstorm.net/tester</a:t>
            </a:r>
            <a:endParaRPr lang="en-US" sz="2300" dirty="0"/>
          </a:p>
          <a:p>
            <a:pPr>
              <a:lnSpc>
                <a:spcPct val="120000"/>
              </a:lnSpc>
              <a:spcBef>
                <a:spcPts val="0"/>
              </a:spcBef>
            </a:pPr>
            <a:r>
              <a:rPr lang="en-GB" sz="2300" i="1" dirty="0"/>
              <a:t>Regex101</a:t>
            </a:r>
            <a:r>
              <a:rPr lang="en-GB" sz="2300" dirty="0"/>
              <a:t>, </a:t>
            </a:r>
            <a:r>
              <a:rPr lang="en-GB" sz="2300" dirty="0">
                <a:hlinkClick r:id="rId6"/>
              </a:rPr>
              <a:t>https://regex101.com</a:t>
            </a:r>
            <a:r>
              <a:rPr lang="en-GB" sz="2300" dirty="0"/>
              <a:t> (online, no installation required)</a:t>
            </a:r>
          </a:p>
          <a:p>
            <a:pPr>
              <a:lnSpc>
                <a:spcPct val="120000"/>
              </a:lnSpc>
              <a:spcBef>
                <a:spcPts val="0"/>
              </a:spcBef>
            </a:pPr>
            <a:r>
              <a:rPr lang="en-GB" sz="2300" i="1" dirty="0"/>
              <a:t>Expresso</a:t>
            </a:r>
            <a:r>
              <a:rPr lang="en-GB" sz="2300" dirty="0"/>
              <a:t>, </a:t>
            </a:r>
            <a:r>
              <a:rPr lang="en-US" sz="2300" dirty="0">
                <a:hlinkClick r:id="rId7"/>
              </a:rPr>
              <a:t>http://www.ultrapico.com/ExpressoDownload.htm</a:t>
            </a:r>
            <a:endParaRPr lang="en-US" sz="2300" dirty="0"/>
          </a:p>
          <a:p>
            <a:pPr marL="0" indent="0" algn="ctr">
              <a:lnSpc>
                <a:spcPct val="100000"/>
              </a:lnSpc>
              <a:spcBef>
                <a:spcPts val="0"/>
              </a:spcBef>
              <a:buNone/>
            </a:pPr>
            <a:endParaRPr lang="en-US" sz="2000" dirty="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spTree>
    <p:extLst>
      <p:ext uri="{BB962C8B-B14F-4D97-AF65-F5344CB8AC3E}">
        <p14:creationId xmlns:p14="http://schemas.microsoft.com/office/powerpoint/2010/main" val="4223086425"/>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GB" dirty="0" smtClean="0">
                <a:latin typeface="Calibri" panose="020F0502020204030204" pitchFamily="34" charset="0"/>
                <a:cs typeface="Calibri" panose="020F0502020204030204" pitchFamily="34" charset="0"/>
              </a:rPr>
              <a:t>References</a:t>
            </a:r>
            <a:r>
              <a:rPr lang="en-DE" dirty="0" smtClean="0">
                <a:latin typeface="Calibri" panose="020F0502020204030204" pitchFamily="34" charset="0"/>
                <a:cs typeface="Calibri" panose="020F0502020204030204" pitchFamily="34" charset="0"/>
              </a:rPr>
              <a:t/>
            </a:r>
            <a:br>
              <a:rPr lang="en-DE" dirty="0" smtClean="0">
                <a:latin typeface="Calibri" panose="020F0502020204030204" pitchFamily="34" charset="0"/>
                <a:cs typeface="Calibri" panose="020F0502020204030204" pitchFamily="34" charset="0"/>
              </a:rPr>
            </a:br>
            <a:r>
              <a:rPr lang="en-DE" sz="3200" dirty="0" smtClean="0">
                <a:latin typeface="Calibri" panose="020F0502020204030204" pitchFamily="34" charset="0"/>
                <a:cs typeface="Calibri" panose="020F0502020204030204" pitchFamily="34" charset="0"/>
              </a:rPr>
              <a:t>Editors, etc.</a:t>
            </a:r>
            <a:endParaRPr lang="en-US" sz="3200"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39</a:t>
            </a:fld>
            <a:endParaRPr lang="en-US" dirty="0"/>
          </a:p>
        </p:txBody>
      </p:sp>
      <p:sp>
        <p:nvSpPr>
          <p:cNvPr id="8" name="Content Placeholder 7"/>
          <p:cNvSpPr>
            <a:spLocks noGrp="1"/>
          </p:cNvSpPr>
          <p:nvPr>
            <p:ph idx="1"/>
          </p:nvPr>
        </p:nvSpPr>
        <p:spPr/>
        <p:txBody>
          <a:bodyPr>
            <a:normAutofit fontScale="92500"/>
          </a:bodyPr>
          <a:lstStyle/>
          <a:p>
            <a:pPr marL="0" indent="0">
              <a:buNone/>
            </a:pPr>
            <a:r>
              <a:rPr lang="en-US" sz="2200" dirty="0"/>
              <a:t/>
            </a:r>
            <a:br>
              <a:rPr lang="en-US" sz="2200" dirty="0"/>
            </a:br>
            <a:r>
              <a:rPr lang="en-DE" sz="2200" dirty="0" smtClean="0"/>
              <a:t>CAT (computer-aided translation) tools </a:t>
            </a:r>
            <a:r>
              <a:rPr lang="en-US" sz="2400" dirty="0" smtClean="0"/>
              <a:t>with </a:t>
            </a:r>
            <a:r>
              <a:rPr lang="en-DE" sz="2400" dirty="0" smtClean="0"/>
              <a:t>full </a:t>
            </a:r>
            <a:r>
              <a:rPr lang="en-US" sz="2400" dirty="0" smtClean="0"/>
              <a:t>regex support:</a:t>
            </a:r>
            <a:r>
              <a:rPr lang="en-DE" sz="2400" dirty="0" smtClean="0"/>
              <a:t> Trados Studio®, memoQ® </a:t>
            </a:r>
            <a:r>
              <a:rPr lang="en-US" sz="2400" dirty="0"/>
              <a:t> (selection)</a:t>
            </a:r>
          </a:p>
          <a:p>
            <a:pPr marL="0" indent="0">
              <a:buNone/>
            </a:pPr>
            <a:endParaRPr lang="en-DE" sz="2400" dirty="0" smtClean="0"/>
          </a:p>
          <a:p>
            <a:pPr marL="0" indent="0">
              <a:buNone/>
            </a:pPr>
            <a:r>
              <a:rPr lang="en-US" sz="2400" dirty="0" smtClean="0"/>
              <a:t>Editors with full regex support </a:t>
            </a:r>
            <a:r>
              <a:rPr lang="en-US" sz="2400" dirty="0"/>
              <a:t>(selection):</a:t>
            </a:r>
          </a:p>
          <a:p>
            <a:r>
              <a:rPr lang="en-GB" sz="2400" dirty="0" smtClean="0"/>
              <a:t>Editpad (</a:t>
            </a:r>
            <a:r>
              <a:rPr lang="en-GB" sz="2400" i="1" dirty="0" smtClean="0"/>
              <a:t>editpadlite</a:t>
            </a:r>
            <a:r>
              <a:rPr lang="en-GB" sz="2400" dirty="0" smtClean="0"/>
              <a:t> and </a:t>
            </a:r>
            <a:r>
              <a:rPr lang="en-GB" sz="2400" i="1" dirty="0" smtClean="0"/>
              <a:t>editpadpro</a:t>
            </a:r>
            <a:r>
              <a:rPr lang="en-GB" sz="2400" dirty="0" smtClean="0"/>
              <a:t>) (</a:t>
            </a:r>
            <a:r>
              <a:rPr lang="en-GB" sz="2400" i="1" dirty="0">
                <a:hlinkClick r:id="rId3"/>
              </a:rPr>
              <a:t>https://</a:t>
            </a:r>
            <a:r>
              <a:rPr lang="en-GB" sz="2400" i="1" dirty="0" smtClean="0">
                <a:hlinkClick r:id="rId3"/>
              </a:rPr>
              <a:t>www.editpadlite.com</a:t>
            </a:r>
            <a:r>
              <a:rPr lang="en-GB" sz="2400" dirty="0" smtClean="0"/>
              <a:t>)</a:t>
            </a:r>
          </a:p>
          <a:p>
            <a:r>
              <a:rPr lang="en-GB" sz="2400" i="1" dirty="0"/>
              <a:t>Notepad++</a:t>
            </a:r>
            <a:r>
              <a:rPr lang="en-GB" sz="2400" dirty="0"/>
              <a:t> </a:t>
            </a:r>
            <a:r>
              <a:rPr lang="en-GB" sz="2400" dirty="0" smtClean="0"/>
              <a:t>(</a:t>
            </a:r>
            <a:r>
              <a:rPr lang="en-GB" sz="2400" i="1" dirty="0" smtClean="0">
                <a:hlinkClick r:id="rId4"/>
              </a:rPr>
              <a:t>https</a:t>
            </a:r>
            <a:r>
              <a:rPr lang="en-GB" sz="2400" i="1" dirty="0">
                <a:hlinkClick r:id="rId4"/>
              </a:rPr>
              <a:t>://notepad-plus-plus.org/downloads</a:t>
            </a:r>
            <a:r>
              <a:rPr lang="en-GB" sz="2400" i="1" dirty="0" smtClean="0">
                <a:hlinkClick r:id="rId4"/>
              </a:rPr>
              <a:t>/</a:t>
            </a:r>
            <a:r>
              <a:rPr lang="en-GB" sz="2400" dirty="0" smtClean="0"/>
              <a:t>)</a:t>
            </a:r>
          </a:p>
          <a:p>
            <a:endParaRPr lang="en-GB" sz="2400" dirty="0"/>
          </a:p>
          <a:p>
            <a:pPr marL="0" indent="0">
              <a:buNone/>
            </a:pPr>
            <a:r>
              <a:rPr lang="en-US" sz="2400" dirty="0" smtClean="0"/>
              <a:t>Microsoft Word </a:t>
            </a:r>
            <a:r>
              <a:rPr lang="en-DE" sz="2400" dirty="0" smtClean="0"/>
              <a:t>®</a:t>
            </a:r>
            <a:r>
              <a:rPr lang="en-GB" sz="2400" dirty="0" smtClean="0"/>
              <a:t> provides limited </a:t>
            </a:r>
            <a:r>
              <a:rPr lang="en-US" sz="2400" dirty="0" smtClean="0"/>
              <a:t>regex </a:t>
            </a:r>
            <a:r>
              <a:rPr lang="en-US" sz="2400" dirty="0"/>
              <a:t>support </a:t>
            </a:r>
            <a:r>
              <a:rPr lang="en-US" sz="2400" dirty="0" smtClean="0"/>
              <a:t>(wildcards)</a:t>
            </a:r>
            <a:r>
              <a:rPr lang="en-DE" sz="2400" dirty="0" smtClean="0"/>
              <a:t>, but with proprietary syntax.</a:t>
            </a:r>
            <a:endParaRPr lang="en-US" sz="2400" dirty="0" smtClean="0"/>
          </a:p>
          <a:p>
            <a:pPr marL="0" indent="0">
              <a:buNone/>
            </a:pPr>
            <a:r>
              <a:rPr lang="en-GB" sz="2400" dirty="0"/>
              <a:t>The Stack Overflow website is an excellent question-and-answer platform, although not dedicated to regexes (</a:t>
            </a:r>
            <a:r>
              <a:rPr lang="en-GB" sz="2400" i="1" dirty="0"/>
              <a:t>http://stackoverflow.com</a:t>
            </a:r>
            <a:r>
              <a:rPr lang="en-GB" sz="2400" dirty="0"/>
              <a:t>).</a:t>
            </a:r>
            <a:endParaRPr lang="en-US" sz="2400" dirty="0"/>
          </a:p>
          <a:p>
            <a:pPr marL="0" indent="0">
              <a:buNone/>
            </a:pPr>
            <a:endParaRPr lang="en-US" sz="2400" dirty="0"/>
          </a:p>
          <a:p>
            <a:endParaRPr lang="en-GB" sz="2400" dirty="0" smtClean="0"/>
          </a:p>
          <a:p>
            <a:pPr marL="0" indent="0">
              <a:buNone/>
            </a:pPr>
            <a:endParaRPr lang="en-GB" sz="1700" dirty="0" smtClean="0"/>
          </a:p>
          <a:p>
            <a:pPr marL="0" indent="0">
              <a:buNone/>
            </a:pPr>
            <a:endParaRPr lang="en-US" sz="2000" dirty="0"/>
          </a:p>
          <a:p>
            <a:pPr marL="0" indent="0">
              <a:buNone/>
            </a:pPr>
            <a:endParaRPr lang="en-US" dirty="0"/>
          </a:p>
          <a:p>
            <a:pPr marL="0" indent="0" algn="ctr">
              <a:lnSpc>
                <a:spcPct val="100000"/>
              </a:lnSpc>
              <a:spcBef>
                <a:spcPts val="0"/>
              </a:spcBef>
              <a:buNone/>
            </a:pPr>
            <a:endParaRPr lang="en-US" sz="2000" dirty="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spTree>
    <p:extLst>
      <p:ext uri="{BB962C8B-B14F-4D97-AF65-F5344CB8AC3E}">
        <p14:creationId xmlns:p14="http://schemas.microsoft.com/office/powerpoint/2010/main" val="2593480421"/>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DE" dirty="0" smtClean="0">
                <a:latin typeface="Calibri" panose="020F0502020204030204" pitchFamily="34" charset="0"/>
                <a:cs typeface="Calibri" panose="020F0502020204030204" pitchFamily="34" charset="0"/>
              </a:rPr>
              <a:t>Teaser</a:t>
            </a:r>
            <a:endParaRPr lang="en-US"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40</a:t>
            </a:fld>
            <a:endParaRPr lang="en-US" dirty="0"/>
          </a:p>
        </p:txBody>
      </p:sp>
      <p:sp>
        <p:nvSpPr>
          <p:cNvPr id="8" name="Content Placeholder 7"/>
          <p:cNvSpPr>
            <a:spLocks noGrp="1"/>
          </p:cNvSpPr>
          <p:nvPr>
            <p:ph idx="1"/>
          </p:nvPr>
        </p:nvSpPr>
        <p:spPr>
          <a:xfrm>
            <a:off x="838200" y="1463040"/>
            <a:ext cx="10515600" cy="4713923"/>
          </a:xfrm>
        </p:spPr>
        <p:txBody>
          <a:bodyPr>
            <a:normAutofit fontScale="77500" lnSpcReduction="20000"/>
          </a:bodyPr>
          <a:lstStyle/>
          <a:p>
            <a:pPr marL="0" indent="0">
              <a:lnSpc>
                <a:spcPct val="100000"/>
              </a:lnSpc>
              <a:spcBef>
                <a:spcPts val="0"/>
              </a:spcBef>
              <a:buNone/>
            </a:pPr>
            <a:r>
              <a:rPr lang="en-DE" sz="2400" dirty="0"/>
              <a:t>Based on the content in </a:t>
            </a:r>
            <a:r>
              <a:rPr lang="en-GB" sz="2400" dirty="0"/>
              <a:t>this tutorial</a:t>
            </a:r>
            <a:r>
              <a:rPr lang="en-DE" sz="2400" dirty="0"/>
              <a:t>, you should </a:t>
            </a:r>
            <a:r>
              <a:rPr lang="en-DE" sz="2400" dirty="0" smtClean="0"/>
              <a:t>now be </a:t>
            </a:r>
            <a:r>
              <a:rPr lang="en-DE" sz="2400" dirty="0"/>
              <a:t>able to code a regex to validate a </a:t>
            </a:r>
            <a:r>
              <a:rPr lang="en-DE" sz="2400" dirty="0" smtClean="0"/>
              <a:t>phone number that may have the following formats:</a:t>
            </a:r>
          </a:p>
          <a:p>
            <a:pPr marL="0" indent="0">
              <a:lnSpc>
                <a:spcPct val="100000"/>
              </a:lnSpc>
              <a:spcBef>
                <a:spcPts val="0"/>
              </a:spcBef>
              <a:buNone/>
            </a:pPr>
            <a:r>
              <a:rPr lang="en-DE" sz="2400" dirty="0" smtClean="0"/>
              <a:t>+ or 00 </a:t>
            </a:r>
            <a:r>
              <a:rPr lang="en-DE" sz="2400" i="1" dirty="0" smtClean="0"/>
              <a:t>ccc aaa nnnnnn</a:t>
            </a:r>
          </a:p>
          <a:p>
            <a:pPr marL="0" indent="0">
              <a:lnSpc>
                <a:spcPct val="100000"/>
              </a:lnSpc>
              <a:spcBef>
                <a:spcPts val="0"/>
              </a:spcBef>
              <a:buNone/>
            </a:pPr>
            <a:r>
              <a:rPr lang="en-DE" sz="2400" i="1" dirty="0" smtClean="0"/>
              <a:t>ccc </a:t>
            </a:r>
            <a:r>
              <a:rPr lang="en-DE" sz="2400" dirty="0" smtClean="0"/>
              <a:t>is the country code, which cannot have a leading 0</a:t>
            </a:r>
          </a:p>
          <a:p>
            <a:pPr marL="0" indent="0">
              <a:lnSpc>
                <a:spcPct val="110000"/>
              </a:lnSpc>
              <a:spcBef>
                <a:spcPts val="0"/>
              </a:spcBef>
              <a:buNone/>
            </a:pPr>
            <a:r>
              <a:rPr lang="en-DE" sz="2400" i="1" dirty="0" smtClean="0"/>
              <a:t>aaa </a:t>
            </a:r>
            <a:r>
              <a:rPr lang="en-DE" sz="2400" dirty="0"/>
              <a:t>is the </a:t>
            </a:r>
            <a:r>
              <a:rPr lang="en-DE" sz="2400" dirty="0" smtClean="0"/>
              <a:t>area code</a:t>
            </a:r>
            <a:r>
              <a:rPr lang="en-DE" sz="2400" dirty="0"/>
              <a:t>, which cannot have a leading </a:t>
            </a:r>
            <a:r>
              <a:rPr lang="en-DE" sz="2400" dirty="0" smtClean="0"/>
              <a:t>0, but can be prefixed with “(0)”</a:t>
            </a:r>
          </a:p>
          <a:p>
            <a:pPr marL="0" indent="0">
              <a:lnSpc>
                <a:spcPct val="110000"/>
              </a:lnSpc>
              <a:spcBef>
                <a:spcPts val="0"/>
              </a:spcBef>
              <a:buNone/>
            </a:pPr>
            <a:r>
              <a:rPr lang="en-DE" sz="2400" i="1" dirty="0"/>
              <a:t>nnnnnn</a:t>
            </a:r>
            <a:r>
              <a:rPr lang="en-DE" sz="2400" i="1" dirty="0" smtClean="0"/>
              <a:t> </a:t>
            </a:r>
            <a:r>
              <a:rPr lang="en-DE" sz="2400" dirty="0"/>
              <a:t>is </a:t>
            </a:r>
            <a:r>
              <a:rPr lang="en-DE" sz="2400" dirty="0" smtClean="0"/>
              <a:t>the subscriber number</a:t>
            </a:r>
            <a:r>
              <a:rPr lang="en-DE" sz="2400" dirty="0"/>
              <a:t> that contains</a:t>
            </a:r>
            <a:r>
              <a:rPr lang="en-DE" sz="2400" dirty="0" smtClean="0"/>
              <a:t> </a:t>
            </a:r>
            <a:r>
              <a:rPr lang="en-DE" sz="2400" dirty="0"/>
              <a:t>one or more individual parts, subsequent parts with preceding space or </a:t>
            </a:r>
            <a:r>
              <a:rPr lang="en-DE" sz="2400" dirty="0" smtClean="0"/>
              <a:t>hyphen</a:t>
            </a:r>
          </a:p>
          <a:p>
            <a:pPr marL="0" indent="0">
              <a:lnSpc>
                <a:spcPct val="110000"/>
              </a:lnSpc>
              <a:spcBef>
                <a:spcPts val="0"/>
              </a:spcBef>
              <a:buNone/>
            </a:pPr>
            <a:r>
              <a:rPr lang="en-DE" sz="2400" dirty="0" smtClean="0"/>
              <a:t>Each number element is one </a:t>
            </a:r>
            <a:r>
              <a:rPr lang="en-DE" sz="2400" dirty="0"/>
              <a:t>or more </a:t>
            </a:r>
            <a:r>
              <a:rPr lang="en-DE" sz="2400" dirty="0" smtClean="0"/>
              <a:t>digits. </a:t>
            </a:r>
            <a:r>
              <a:rPr lang="en-DE" sz="2400" i="1" dirty="0"/>
              <a:t>ccc aaa</a:t>
            </a:r>
            <a:r>
              <a:rPr lang="en-DE" sz="2400" dirty="0"/>
              <a:t> </a:t>
            </a:r>
            <a:r>
              <a:rPr lang="en-DE" sz="2400" dirty="0" smtClean="0"/>
              <a:t>and </a:t>
            </a:r>
            <a:r>
              <a:rPr lang="en-DE" sz="2400" i="1" dirty="0" smtClean="0"/>
              <a:t>nnnnnn</a:t>
            </a:r>
            <a:r>
              <a:rPr lang="en-DE" sz="2400" dirty="0" smtClean="0"/>
              <a:t> are each separated with a space.</a:t>
            </a:r>
          </a:p>
          <a:p>
            <a:pPr marL="0" indent="0">
              <a:lnSpc>
                <a:spcPct val="110000"/>
              </a:lnSpc>
              <a:spcBef>
                <a:spcPts val="600"/>
              </a:spcBef>
              <a:buNone/>
            </a:pPr>
            <a:r>
              <a:rPr lang="en-DE" sz="2400" dirty="0" smtClean="0"/>
              <a:t>The following numbers are typical </a:t>
            </a:r>
            <a:r>
              <a:rPr lang="en-DE" sz="2400" dirty="0"/>
              <a:t>matches (● </a:t>
            </a:r>
            <a:r>
              <a:rPr lang="en-DE" sz="2400" dirty="0" smtClean="0"/>
              <a:t> represents a “separating space” between major items):</a:t>
            </a:r>
            <a:endParaRPr lang="en-DE" sz="2400" dirty="0"/>
          </a:p>
          <a:p>
            <a:pPr marL="0" indent="0">
              <a:lnSpc>
                <a:spcPct val="110000"/>
              </a:lnSpc>
              <a:spcBef>
                <a:spcPts val="0"/>
              </a:spcBef>
              <a:buNone/>
            </a:pPr>
            <a:r>
              <a:rPr lang="en-DE" sz="2100" dirty="0" smtClean="0">
                <a:latin typeface="Courier New" panose="02070309020205020404" pitchFamily="49" charset="0"/>
                <a:cs typeface="Courier New" panose="02070309020205020404" pitchFamily="49" charset="0"/>
              </a:rPr>
              <a:t>+49</a:t>
            </a:r>
            <a:r>
              <a:rPr lang="en-DE" sz="2100" dirty="0"/>
              <a:t> ● </a:t>
            </a:r>
            <a:r>
              <a:rPr lang="en-DE" sz="2100" dirty="0" smtClean="0">
                <a:latin typeface="Courier New" panose="02070309020205020404" pitchFamily="49" charset="0"/>
                <a:cs typeface="Courier New" panose="02070309020205020404" pitchFamily="49" charset="0"/>
              </a:rPr>
              <a:t>911</a:t>
            </a:r>
            <a:r>
              <a:rPr lang="en-DE" sz="2100" dirty="0"/>
              <a:t> ● </a:t>
            </a:r>
            <a:r>
              <a:rPr lang="en-DE" sz="2100" dirty="0" smtClean="0">
                <a:latin typeface="Courier New" panose="02070309020205020404" pitchFamily="49" charset="0"/>
                <a:cs typeface="Courier New" panose="02070309020205020404" pitchFamily="49" charset="0"/>
              </a:rPr>
              <a:t>123-456 </a:t>
            </a:r>
          </a:p>
          <a:p>
            <a:pPr marL="0" indent="0">
              <a:lnSpc>
                <a:spcPct val="110000"/>
              </a:lnSpc>
              <a:spcBef>
                <a:spcPts val="0"/>
              </a:spcBef>
              <a:buNone/>
            </a:pPr>
            <a:r>
              <a:rPr lang="en-DE" sz="2100" dirty="0" smtClean="0">
                <a:latin typeface="Courier New" panose="02070309020205020404" pitchFamily="49" charset="0"/>
                <a:cs typeface="Courier New" panose="02070309020205020404" pitchFamily="49" charset="0"/>
              </a:rPr>
              <a:t>0049</a:t>
            </a:r>
            <a:r>
              <a:rPr lang="en-DE" sz="2100" dirty="0"/>
              <a:t> ● </a:t>
            </a:r>
            <a:r>
              <a:rPr lang="en-DE" sz="2100" dirty="0" smtClean="0">
                <a:latin typeface="Courier New" panose="02070309020205020404" pitchFamily="49" charset="0"/>
                <a:cs typeface="Courier New" panose="02070309020205020404" pitchFamily="49" charset="0"/>
              </a:rPr>
              <a:t>911</a:t>
            </a:r>
            <a:r>
              <a:rPr lang="en-DE" sz="2100" dirty="0"/>
              <a:t> ● </a:t>
            </a:r>
            <a:r>
              <a:rPr lang="en-DE" sz="2100" dirty="0" smtClean="0">
                <a:latin typeface="Courier New" panose="02070309020205020404" pitchFamily="49" charset="0"/>
                <a:cs typeface="Courier New" panose="02070309020205020404" pitchFamily="49" charset="0"/>
              </a:rPr>
              <a:t>123456 </a:t>
            </a:r>
          </a:p>
          <a:p>
            <a:pPr marL="0" indent="0">
              <a:lnSpc>
                <a:spcPct val="110000"/>
              </a:lnSpc>
              <a:spcBef>
                <a:spcPts val="0"/>
              </a:spcBef>
              <a:buNone/>
            </a:pPr>
            <a:r>
              <a:rPr lang="en-DE" sz="2100" dirty="0" smtClean="0">
                <a:latin typeface="Courier New" panose="02070309020205020404" pitchFamily="49" charset="0"/>
                <a:cs typeface="Courier New" panose="02070309020205020404" pitchFamily="49" charset="0"/>
              </a:rPr>
              <a:t>0049</a:t>
            </a:r>
            <a:r>
              <a:rPr lang="en-DE" sz="2100" dirty="0"/>
              <a:t> ● </a:t>
            </a:r>
            <a:r>
              <a:rPr lang="en-DE" sz="2100" dirty="0" smtClean="0">
                <a:latin typeface="Courier New" panose="02070309020205020404" pitchFamily="49" charset="0"/>
                <a:cs typeface="Courier New" panose="02070309020205020404" pitchFamily="49" charset="0"/>
              </a:rPr>
              <a:t>911</a:t>
            </a:r>
            <a:r>
              <a:rPr lang="en-DE" sz="2100" dirty="0"/>
              <a:t> ● </a:t>
            </a:r>
            <a:r>
              <a:rPr lang="en-DE" sz="2100" dirty="0" smtClean="0">
                <a:latin typeface="Courier New" panose="02070309020205020404" pitchFamily="49" charset="0"/>
                <a:cs typeface="Courier New" panose="02070309020205020404" pitchFamily="49" charset="0"/>
              </a:rPr>
              <a:t>123 456</a:t>
            </a:r>
          </a:p>
          <a:p>
            <a:pPr marL="0" indent="0">
              <a:lnSpc>
                <a:spcPct val="110000"/>
              </a:lnSpc>
              <a:spcBef>
                <a:spcPts val="0"/>
              </a:spcBef>
              <a:buNone/>
            </a:pPr>
            <a:r>
              <a:rPr lang="en-DE" sz="2100" dirty="0" smtClean="0">
                <a:latin typeface="Courier New" panose="02070309020205020404" pitchFamily="49" charset="0"/>
                <a:cs typeface="Courier New" panose="02070309020205020404" pitchFamily="49" charset="0"/>
              </a:rPr>
              <a:t>0049</a:t>
            </a:r>
            <a:r>
              <a:rPr lang="en-DE" sz="2100" dirty="0"/>
              <a:t> ●</a:t>
            </a:r>
            <a:r>
              <a:rPr lang="en-DE" sz="2100" dirty="0" smtClean="0">
                <a:latin typeface="Courier New" panose="02070309020205020404" pitchFamily="49" charset="0"/>
                <a:cs typeface="Courier New" panose="02070309020205020404" pitchFamily="49" charset="0"/>
              </a:rPr>
              <a:t>(0)911</a:t>
            </a:r>
            <a:r>
              <a:rPr lang="en-DE" sz="2100" dirty="0"/>
              <a:t> ● </a:t>
            </a:r>
            <a:r>
              <a:rPr lang="en-DE" sz="2100" dirty="0" smtClean="0">
                <a:latin typeface="Courier New" panose="02070309020205020404" pitchFamily="49" charset="0"/>
                <a:cs typeface="Courier New" panose="02070309020205020404" pitchFamily="49" charset="0"/>
              </a:rPr>
              <a:t>123 456</a:t>
            </a:r>
          </a:p>
          <a:p>
            <a:pPr marL="0" indent="0">
              <a:lnSpc>
                <a:spcPct val="110000"/>
              </a:lnSpc>
              <a:spcBef>
                <a:spcPts val="0"/>
              </a:spcBef>
              <a:buNone/>
            </a:pPr>
            <a:r>
              <a:rPr lang="en-DE" sz="2100" dirty="0" smtClean="0">
                <a:latin typeface="Courier New" panose="02070309020205020404" pitchFamily="49" charset="0"/>
                <a:cs typeface="Courier New" panose="02070309020205020404" pitchFamily="49" charset="0"/>
              </a:rPr>
              <a:t>0049</a:t>
            </a:r>
            <a:r>
              <a:rPr lang="en-DE" sz="2100" dirty="0"/>
              <a:t> ●</a:t>
            </a:r>
            <a:r>
              <a:rPr lang="en-DE" sz="2100" dirty="0" smtClean="0">
                <a:latin typeface="Courier New" panose="02070309020205020404" pitchFamily="49" charset="0"/>
                <a:cs typeface="Courier New" panose="02070309020205020404" pitchFamily="49" charset="0"/>
              </a:rPr>
              <a:t>(0)911</a:t>
            </a:r>
            <a:r>
              <a:rPr lang="en-DE" sz="2100" dirty="0"/>
              <a:t> ● </a:t>
            </a:r>
            <a:r>
              <a:rPr lang="en-DE" sz="2100" dirty="0" smtClean="0">
                <a:latin typeface="Courier New" panose="02070309020205020404" pitchFamily="49" charset="0"/>
                <a:cs typeface="Courier New" panose="02070309020205020404" pitchFamily="49" charset="0"/>
              </a:rPr>
              <a:t>12 34 56</a:t>
            </a:r>
          </a:p>
          <a:p>
            <a:pPr marL="0" indent="0">
              <a:lnSpc>
                <a:spcPct val="120000"/>
              </a:lnSpc>
              <a:spcBef>
                <a:spcPts val="600"/>
              </a:spcBef>
              <a:buNone/>
            </a:pPr>
            <a:r>
              <a:rPr lang="en-DE" sz="2400" dirty="0" smtClean="0"/>
              <a:t>Tip: Code each part of the phone number successively after determining the associated rules.</a:t>
            </a:r>
          </a:p>
          <a:p>
            <a:pPr marL="0" indent="0">
              <a:lnSpc>
                <a:spcPct val="120000"/>
              </a:lnSpc>
              <a:spcBef>
                <a:spcPts val="600"/>
              </a:spcBef>
              <a:buNone/>
            </a:pPr>
            <a:r>
              <a:rPr lang="en-DE" sz="2400" dirty="0" smtClean="0"/>
              <a:t>Note: For simplicity, only a single phone </a:t>
            </a:r>
            <a:r>
              <a:rPr lang="en-DE" sz="2400" dirty="0"/>
              <a:t>number </a:t>
            </a:r>
            <a:r>
              <a:rPr lang="en-DE" sz="2400" dirty="0" smtClean="0"/>
              <a:t>should be processed (start- and line-end bounds), although this restriction can be removed if spaces are not supported within </a:t>
            </a:r>
            <a:r>
              <a:rPr lang="en-DE" sz="2400" dirty="0"/>
              <a:t>the subscriber </a:t>
            </a:r>
            <a:r>
              <a:rPr lang="en-DE" sz="2400" dirty="0" smtClean="0"/>
              <a:t>number.</a:t>
            </a:r>
            <a:endParaRPr lang="en-DE" sz="2100" dirty="0">
              <a:latin typeface="Courier New" panose="02070309020205020404" pitchFamily="49" charset="0"/>
              <a:cs typeface="Courier New" panose="02070309020205020404" pitchFamily="49" charset="0"/>
            </a:endParaRPr>
          </a:p>
          <a:p>
            <a:pPr marL="0" indent="0">
              <a:buNone/>
            </a:pPr>
            <a:endParaRPr lang="en-GB" sz="2300" dirty="0"/>
          </a:p>
          <a:p>
            <a:pPr marL="0" indent="0">
              <a:buNone/>
            </a:pPr>
            <a:endParaRPr lang="en-US" sz="2300" dirty="0"/>
          </a:p>
          <a:p>
            <a:pPr marL="0" indent="0" algn="ctr">
              <a:lnSpc>
                <a:spcPct val="100000"/>
              </a:lnSpc>
              <a:spcBef>
                <a:spcPts val="0"/>
              </a:spcBef>
              <a:buNone/>
            </a:pPr>
            <a:endParaRPr lang="en-US" sz="2000" dirty="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sp>
        <p:nvSpPr>
          <p:cNvPr id="3" name="TextBox 2"/>
          <p:cNvSpPr txBox="1"/>
          <p:nvPr/>
        </p:nvSpPr>
        <p:spPr>
          <a:xfrm>
            <a:off x="5638800" y="2971800"/>
            <a:ext cx="65" cy="276999"/>
          </a:xfrm>
          <a:prstGeom prst="rect">
            <a:avLst/>
          </a:prstGeom>
          <a:noFill/>
        </p:spPr>
        <p:txBody>
          <a:bodyPr wrap="none" lIns="0" tIns="0" rIns="0" bIns="0" rtlCol="0">
            <a:spAutoFit/>
          </a:bodyPr>
          <a:lstStyle/>
          <a:p>
            <a:endParaRPr lang="en-GB" dirty="0"/>
          </a:p>
        </p:txBody>
      </p:sp>
    </p:spTree>
    <p:extLst>
      <p:ext uri="{BB962C8B-B14F-4D97-AF65-F5344CB8AC3E}">
        <p14:creationId xmlns:p14="http://schemas.microsoft.com/office/powerpoint/2010/main" val="408142809"/>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DE" dirty="0" smtClean="0">
                <a:latin typeface="Calibri" panose="020F0502020204030204" pitchFamily="34" charset="0"/>
                <a:cs typeface="Calibri" panose="020F0502020204030204" pitchFamily="34" charset="0"/>
              </a:rPr>
              <a:t>Teaser</a:t>
            </a:r>
            <a:br>
              <a:rPr lang="en-DE" dirty="0" smtClean="0">
                <a:latin typeface="Calibri" panose="020F0502020204030204" pitchFamily="34" charset="0"/>
                <a:cs typeface="Calibri" panose="020F0502020204030204" pitchFamily="34" charset="0"/>
              </a:rPr>
            </a:br>
            <a:r>
              <a:rPr lang="en-DE" sz="3200" dirty="0" smtClean="0">
                <a:latin typeface="Calibri" panose="020F0502020204030204" pitchFamily="34" charset="0"/>
                <a:cs typeface="Calibri" panose="020F0502020204030204" pitchFamily="34" charset="0"/>
              </a:rPr>
              <a:t>Rules – country code</a:t>
            </a:r>
            <a:endParaRPr lang="en-US" sz="3200"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41</a:t>
            </a:fld>
            <a:endParaRPr lang="en-US" dirty="0"/>
          </a:p>
        </p:txBody>
      </p:sp>
      <p:sp>
        <p:nvSpPr>
          <p:cNvPr id="8" name="Content Placeholder 7"/>
          <p:cNvSpPr>
            <a:spLocks noGrp="1"/>
          </p:cNvSpPr>
          <p:nvPr>
            <p:ph idx="1"/>
          </p:nvPr>
        </p:nvSpPr>
        <p:spPr>
          <a:xfrm>
            <a:off x="594360" y="1824989"/>
            <a:ext cx="10515600" cy="4713923"/>
          </a:xfrm>
        </p:spPr>
        <p:txBody>
          <a:bodyPr>
            <a:normAutofit/>
          </a:bodyPr>
          <a:lstStyle/>
          <a:p>
            <a:pPr marL="0" indent="0">
              <a:lnSpc>
                <a:spcPct val="100000"/>
              </a:lnSpc>
              <a:spcBef>
                <a:spcPts val="0"/>
              </a:spcBef>
              <a:buNone/>
            </a:pPr>
            <a:r>
              <a:rPr lang="en-GB" sz="2400" dirty="0" smtClean="0"/>
              <a:t>Systematic analysis:  + or 00 </a:t>
            </a:r>
            <a:r>
              <a:rPr lang="en-GB" sz="2400" i="1" dirty="0" smtClean="0">
                <a:solidFill>
                  <a:srgbClr val="FF0000"/>
                </a:solidFill>
              </a:rPr>
              <a:t>ccc</a:t>
            </a:r>
            <a:r>
              <a:rPr lang="en-GB" sz="2400" i="1" dirty="0" smtClean="0"/>
              <a:t> aaa nnnnnn</a:t>
            </a:r>
          </a:p>
          <a:p>
            <a:pPr>
              <a:lnSpc>
                <a:spcPct val="100000"/>
              </a:lnSpc>
              <a:spcBef>
                <a:spcPts val="0"/>
              </a:spcBef>
            </a:pPr>
            <a:r>
              <a:rPr lang="en-GB" sz="2400" dirty="0" smtClean="0"/>
              <a:t>Country code: </a:t>
            </a:r>
            <a:r>
              <a:rPr lang="en-GB" sz="2400" i="1" dirty="0" smtClean="0"/>
              <a:t>ccc</a:t>
            </a:r>
            <a:r>
              <a:rPr lang="en-GB" sz="2400" dirty="0" smtClean="0"/>
              <a:t> prefixed with + or 00 cannot have a leading 0 </a:t>
            </a:r>
            <a:r>
              <a:rPr lang="en-GB" sz="2400" i="1" dirty="0" smtClean="0"/>
              <a:t/>
            </a:r>
            <a:br>
              <a:rPr lang="en-GB" sz="2400" i="1" dirty="0" smtClean="0"/>
            </a:br>
            <a:r>
              <a:rPr lang="en-GB" sz="2400" i="1" dirty="0" smtClean="0"/>
              <a:t>+ or 00</a:t>
            </a:r>
            <a:r>
              <a:rPr lang="en-GB" sz="2400" dirty="0" smtClean="0"/>
              <a:t> = </a:t>
            </a:r>
            <a:r>
              <a:rPr lang="en-GB" sz="2400" dirty="0" smtClean="0">
                <a:solidFill>
                  <a:srgbClr val="92D050"/>
                </a:solidFill>
              </a:rPr>
              <a:t>alternative</a:t>
            </a:r>
            <a:r>
              <a:rPr lang="en-GB" sz="2400" dirty="0" smtClean="0"/>
              <a:t> → </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92D05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00)</a:t>
            </a:r>
            <a:br>
              <a:rPr lang="en-GB" sz="2400" b="1" dirty="0" smtClean="0">
                <a:solidFill>
                  <a:srgbClr val="00B050"/>
                </a:solidFill>
                <a:latin typeface="Courier New" panose="02070309020205020404" pitchFamily="49" charset="0"/>
                <a:cs typeface="Courier New" panose="02070309020205020404" pitchFamily="49" charset="0"/>
              </a:rPr>
            </a:br>
            <a:r>
              <a:rPr lang="en-GB" sz="2400" i="1" dirty="0" smtClean="0"/>
              <a:t>ccc cannot have a leading 0</a:t>
            </a:r>
            <a:r>
              <a:rPr lang="en-GB" sz="2400" dirty="0" smtClean="0"/>
              <a:t>: this means the first digit must be 1...9 → </a:t>
            </a:r>
            <a:r>
              <a:rPr lang="en-GB" sz="2400" b="1" dirty="0" smtClean="0">
                <a:solidFill>
                  <a:srgbClr val="00B050"/>
                </a:solidFill>
                <a:latin typeface="Courier New" panose="02070309020205020404" pitchFamily="49" charset="0"/>
                <a:cs typeface="Courier New" panose="02070309020205020404" pitchFamily="49" charset="0"/>
              </a:rPr>
              <a:t>[1-9]</a:t>
            </a:r>
            <a:br>
              <a:rPr lang="en-GB" sz="2400" b="1" dirty="0" smtClean="0">
                <a:solidFill>
                  <a:srgbClr val="00B050"/>
                </a:solidFill>
                <a:latin typeface="Courier New" panose="02070309020205020404" pitchFamily="49" charset="0"/>
                <a:cs typeface="Courier New" panose="02070309020205020404" pitchFamily="49" charset="0"/>
              </a:rPr>
            </a:br>
            <a:r>
              <a:rPr lang="en-GB" sz="2400" dirty="0" smtClean="0"/>
              <a:t>with </a:t>
            </a:r>
            <a:r>
              <a:rPr lang="en-GB" sz="2400" dirty="0" smtClean="0">
                <a:solidFill>
                  <a:srgbClr val="92D050"/>
                </a:solidFill>
              </a:rPr>
              <a:t>zero or more</a:t>
            </a:r>
            <a:r>
              <a:rPr lang="en-GB" sz="2400" dirty="0" smtClean="0"/>
              <a:t> following </a:t>
            </a:r>
            <a:r>
              <a:rPr lang="en-GB" sz="2400" dirty="0" smtClean="0">
                <a:solidFill>
                  <a:srgbClr val="00B050"/>
                </a:solidFill>
              </a:rPr>
              <a:t>digit</a:t>
            </a:r>
            <a:r>
              <a:rPr lang="en-GB" sz="2400" dirty="0" smtClean="0"/>
              <a:t>s  → </a:t>
            </a:r>
            <a:r>
              <a:rPr lang="en-GB" sz="2400" b="1" dirty="0" smtClean="0">
                <a:solidFill>
                  <a:srgbClr val="00B050"/>
                </a:solidFill>
                <a:latin typeface="Courier New" panose="02070309020205020404" pitchFamily="49" charset="0"/>
                <a:cs typeface="Courier New" panose="02070309020205020404" pitchFamily="49" charset="0"/>
              </a:rPr>
              <a:t>\d</a:t>
            </a:r>
            <a:r>
              <a:rPr lang="en-GB" sz="2400" b="1" dirty="0" smtClean="0">
                <a:solidFill>
                  <a:srgbClr val="92D050"/>
                </a:solidFill>
                <a:latin typeface="Courier New" panose="02070309020205020404" pitchFamily="49" charset="0"/>
                <a:cs typeface="Courier New" panose="02070309020205020404" pitchFamily="49" charset="0"/>
              </a:rPr>
              <a:t>*</a:t>
            </a:r>
            <a:r>
              <a:rPr lang="en-DE" sz="2400" b="1" dirty="0" smtClean="0">
                <a:solidFill>
                  <a:srgbClr val="92D050"/>
                </a:solidFill>
                <a:latin typeface="Courier New" panose="02070309020205020404" pitchFamily="49" charset="0"/>
                <a:cs typeface="Courier New" panose="02070309020205020404" pitchFamily="49" charset="0"/>
              </a:rPr>
              <a:t/>
            </a:r>
            <a:br>
              <a:rPr lang="en-DE" sz="2400" b="1" dirty="0" smtClean="0">
                <a:solidFill>
                  <a:srgbClr val="92D050"/>
                </a:solidFill>
                <a:latin typeface="Courier New" panose="02070309020205020404" pitchFamily="49" charset="0"/>
                <a:cs typeface="Courier New" panose="02070309020205020404" pitchFamily="49" charset="0"/>
              </a:rPr>
            </a:br>
            <a:r>
              <a:rPr lang="en-DE" sz="2400" dirty="0" smtClean="0"/>
              <a:t>This could be written </a:t>
            </a:r>
            <a:r>
              <a:rPr lang="en-DE" sz="2400" dirty="0" smtClean="0">
                <a:solidFill>
                  <a:srgbClr val="92D050"/>
                </a:solidFill>
              </a:rPr>
              <a:t>alternatively</a:t>
            </a:r>
            <a:r>
              <a:rPr lang="en-DE" sz="2400" dirty="0" smtClean="0"/>
              <a:t> as </a:t>
            </a:r>
            <a:r>
              <a:rPr lang="en-DE" sz="2400" b="1" dirty="0" smtClean="0">
                <a:solidFill>
                  <a:srgbClr val="92D050"/>
                </a:solidFill>
                <a:latin typeface="Courier New" panose="02070309020205020404" pitchFamily="49" charset="0"/>
                <a:cs typeface="Courier New" panose="02070309020205020404" pitchFamily="49" charset="0"/>
              </a:rPr>
              <a:t>[0-9]</a:t>
            </a:r>
            <a:r>
              <a:rPr lang="en-GB" sz="2400" b="1" dirty="0" smtClean="0">
                <a:solidFill>
                  <a:srgbClr val="00B050"/>
                </a:solidFill>
                <a:latin typeface="Courier New" panose="02070309020205020404" pitchFamily="49" charset="0"/>
                <a:cs typeface="Courier New" panose="02070309020205020404" pitchFamily="49" charset="0"/>
              </a:rPr>
              <a:t>*</a:t>
            </a:r>
            <a:r>
              <a:rPr lang="en-DE" sz="2400" dirty="0"/>
              <a:t> </a:t>
            </a:r>
            <a:r>
              <a:rPr lang="en-DE" sz="2400" dirty="0" smtClean="0"/>
              <a:t> or </a:t>
            </a:r>
            <a:r>
              <a:rPr lang="en-DE" sz="2400" b="1" dirty="0">
                <a:solidFill>
                  <a:srgbClr val="92D050"/>
                </a:solidFill>
                <a:latin typeface="Courier New" panose="02070309020205020404" pitchFamily="49" charset="0"/>
                <a:cs typeface="Courier New" panose="02070309020205020404" pitchFamily="49" charset="0"/>
              </a:rPr>
              <a:t>[0-9</a:t>
            </a:r>
            <a:r>
              <a:rPr lang="en-DE" sz="2400" b="1" dirty="0" smtClean="0">
                <a:solidFill>
                  <a:srgbClr val="92D050"/>
                </a:solidFill>
                <a:latin typeface="Courier New" panose="02070309020205020404" pitchFamily="49" charset="0"/>
                <a:cs typeface="Courier New" panose="02070309020205020404" pitchFamily="49" charset="0"/>
              </a:rPr>
              <a:t>]{0,}</a:t>
            </a:r>
            <a:endParaRPr lang="en-GB" sz="2400" b="1" dirty="0">
              <a:solidFill>
                <a:srgbClr val="00B050"/>
              </a:solidFill>
              <a:latin typeface="Courier New" panose="02070309020205020404" pitchFamily="49" charset="0"/>
              <a:cs typeface="Courier New" panose="02070309020205020404" pitchFamily="49" charset="0"/>
            </a:endParaRPr>
          </a:p>
          <a:p>
            <a:pPr>
              <a:lnSpc>
                <a:spcPct val="100000"/>
              </a:lnSpc>
              <a:spcBef>
                <a:spcPts val="0"/>
              </a:spcBef>
            </a:pPr>
            <a:endParaRPr lang="en-GB" sz="2400" dirty="0" smtClean="0">
              <a:solidFill>
                <a:srgbClr val="92D050"/>
              </a:solidFill>
            </a:endParaRPr>
          </a:p>
          <a:p>
            <a:pPr marL="0" indent="0">
              <a:lnSpc>
                <a:spcPct val="100000"/>
              </a:lnSpc>
              <a:spcBef>
                <a:spcPts val="600"/>
              </a:spcBef>
              <a:buNone/>
            </a:pPr>
            <a:endParaRPr lang="en-GB" sz="2000" b="1" dirty="0" smtClean="0">
              <a:solidFill>
                <a:srgbClr val="92D050"/>
              </a:solidFill>
              <a:latin typeface="Courier New" panose="02070309020205020404" pitchFamily="49" charset="0"/>
              <a:cs typeface="Courier New" panose="02070309020205020404" pitchFamily="49" charset="0"/>
            </a:endParaRPr>
          </a:p>
          <a:p>
            <a:pPr marL="0" indent="0">
              <a:buNone/>
            </a:pPr>
            <a:endParaRPr lang="en-GB" sz="2300" dirty="0" smtClean="0"/>
          </a:p>
          <a:p>
            <a:pPr marL="0" indent="0">
              <a:buNone/>
            </a:pPr>
            <a:endParaRPr lang="en-GB" sz="2300" dirty="0" smtClean="0"/>
          </a:p>
          <a:p>
            <a:pPr marL="0" indent="0" algn="ctr">
              <a:lnSpc>
                <a:spcPct val="100000"/>
              </a:lnSpc>
              <a:spcBef>
                <a:spcPts val="0"/>
              </a:spcBef>
              <a:buNone/>
            </a:pPr>
            <a:endParaRPr lang="en-GB" sz="2000" dirty="0" smtClean="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spTree>
    <p:extLst>
      <p:ext uri="{BB962C8B-B14F-4D97-AF65-F5344CB8AC3E}">
        <p14:creationId xmlns:p14="http://schemas.microsoft.com/office/powerpoint/2010/main" val="2607429977"/>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DE" dirty="0" smtClean="0">
                <a:latin typeface="Calibri" panose="020F0502020204030204" pitchFamily="34" charset="0"/>
                <a:cs typeface="Calibri" panose="020F0502020204030204" pitchFamily="34" charset="0"/>
              </a:rPr>
              <a:t>Teaser</a:t>
            </a:r>
            <a:br>
              <a:rPr lang="en-DE" dirty="0" smtClean="0">
                <a:latin typeface="Calibri" panose="020F0502020204030204" pitchFamily="34" charset="0"/>
                <a:cs typeface="Calibri" panose="020F0502020204030204" pitchFamily="34" charset="0"/>
              </a:rPr>
            </a:br>
            <a:r>
              <a:rPr lang="en-DE" sz="3200" dirty="0">
                <a:latin typeface="Calibri" panose="020F0502020204030204" pitchFamily="34" charset="0"/>
                <a:cs typeface="Calibri" panose="020F0502020204030204" pitchFamily="34" charset="0"/>
              </a:rPr>
              <a:t>Rules – </a:t>
            </a:r>
            <a:r>
              <a:rPr lang="en-DE" sz="3200" dirty="0" smtClean="0">
                <a:latin typeface="Calibri" panose="020F0502020204030204" pitchFamily="34" charset="0"/>
                <a:cs typeface="Calibri" panose="020F0502020204030204" pitchFamily="34" charset="0"/>
              </a:rPr>
              <a:t>area code</a:t>
            </a:r>
            <a:endParaRPr lang="en-US" sz="3200"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42</a:t>
            </a:fld>
            <a:endParaRPr lang="en-US" dirty="0"/>
          </a:p>
        </p:txBody>
      </p:sp>
      <p:sp>
        <p:nvSpPr>
          <p:cNvPr id="8" name="Content Placeholder 7"/>
          <p:cNvSpPr>
            <a:spLocks noGrp="1"/>
          </p:cNvSpPr>
          <p:nvPr>
            <p:ph idx="1"/>
          </p:nvPr>
        </p:nvSpPr>
        <p:spPr>
          <a:xfrm>
            <a:off x="838200" y="1690688"/>
            <a:ext cx="10515600" cy="4713923"/>
          </a:xfrm>
        </p:spPr>
        <p:txBody>
          <a:bodyPr>
            <a:normAutofit/>
          </a:bodyPr>
          <a:lstStyle/>
          <a:p>
            <a:pPr marL="0" indent="0">
              <a:lnSpc>
                <a:spcPct val="100000"/>
              </a:lnSpc>
              <a:spcBef>
                <a:spcPts val="0"/>
              </a:spcBef>
              <a:buNone/>
            </a:pPr>
            <a:r>
              <a:rPr lang="en-GB" sz="2400" dirty="0" smtClean="0"/>
              <a:t>Systematic analysis:  + or 00 </a:t>
            </a:r>
            <a:r>
              <a:rPr lang="en-GB" sz="2400" i="1" dirty="0" smtClean="0"/>
              <a:t>ccc </a:t>
            </a:r>
            <a:r>
              <a:rPr lang="en-GB" sz="2400" i="1" dirty="0" smtClean="0">
                <a:solidFill>
                  <a:srgbClr val="FF0000"/>
                </a:solidFill>
              </a:rPr>
              <a:t>aaa</a:t>
            </a:r>
            <a:r>
              <a:rPr lang="en-GB" sz="2400" i="1" dirty="0" smtClean="0"/>
              <a:t> nnnnnn</a:t>
            </a:r>
          </a:p>
          <a:p>
            <a:pPr>
              <a:lnSpc>
                <a:spcPct val="100000"/>
              </a:lnSpc>
              <a:spcBef>
                <a:spcPts val="0"/>
              </a:spcBef>
            </a:pPr>
            <a:r>
              <a:rPr lang="en-GB" sz="2400" dirty="0" smtClean="0"/>
              <a:t>Area code:</a:t>
            </a:r>
            <a:r>
              <a:rPr lang="en-GB" sz="2400" i="1" dirty="0" smtClean="0"/>
              <a:t> aaa </a:t>
            </a:r>
            <a:r>
              <a:rPr lang="en-GB" sz="2400" dirty="0" smtClean="0"/>
              <a:t>cannot have a leading 0, but can be prefixed with “(0)”</a:t>
            </a:r>
            <a:br>
              <a:rPr lang="en-GB" sz="2400" dirty="0" smtClean="0"/>
            </a:br>
            <a:r>
              <a:rPr lang="en-GB" sz="2400" i="1" dirty="0" smtClean="0"/>
              <a:t>can be</a:t>
            </a:r>
            <a:r>
              <a:rPr lang="en-GB" sz="2400" dirty="0" smtClean="0"/>
              <a:t> prefixed with “(0)” = </a:t>
            </a:r>
            <a:r>
              <a:rPr lang="en-GB" sz="2400" dirty="0" smtClean="0">
                <a:solidFill>
                  <a:srgbClr val="92D050"/>
                </a:solidFill>
              </a:rPr>
              <a:t>optional</a:t>
            </a:r>
            <a:r>
              <a:rPr lang="en-GB" sz="2400" dirty="0" smtClean="0"/>
              <a:t> → </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00B0F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0</a:t>
            </a:r>
            <a:r>
              <a:rPr lang="en-GB" sz="2400" b="1" dirty="0" smtClean="0">
                <a:solidFill>
                  <a:srgbClr val="00B0F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92D050"/>
                </a:solidFill>
                <a:latin typeface="Courier New" panose="02070309020205020404" pitchFamily="49" charset="0"/>
                <a:cs typeface="Courier New" panose="02070309020205020404" pitchFamily="49" charset="0"/>
              </a:rPr>
              <a:t>?</a:t>
            </a:r>
            <a:br>
              <a:rPr lang="en-GB" sz="2400" b="1" dirty="0" smtClean="0">
                <a:solidFill>
                  <a:srgbClr val="92D050"/>
                </a:solidFill>
                <a:latin typeface="Courier New" panose="02070309020205020404" pitchFamily="49" charset="0"/>
                <a:cs typeface="Courier New" panose="02070309020205020404" pitchFamily="49" charset="0"/>
              </a:rPr>
            </a:br>
            <a:r>
              <a:rPr lang="en-GB" sz="2400" dirty="0" smtClean="0"/>
              <a:t>because brackets are syntax elements, they must be escaped: </a:t>
            </a:r>
            <a:r>
              <a:rPr lang="en-GB" sz="2400" b="1" dirty="0" smtClean="0">
                <a:solidFill>
                  <a:srgbClr val="00B0F0"/>
                </a:solidFill>
                <a:latin typeface="Courier New" panose="02070309020205020404" pitchFamily="49" charset="0"/>
                <a:cs typeface="Courier New" panose="02070309020205020404" pitchFamily="49" charset="0"/>
              </a:rPr>
              <a:t>\(</a:t>
            </a:r>
            <a:r>
              <a:rPr lang="en-GB" sz="2400" dirty="0" smtClean="0"/>
              <a:t> and </a:t>
            </a:r>
            <a:r>
              <a:rPr lang="en-GB" sz="2400" b="1" dirty="0" smtClean="0">
                <a:solidFill>
                  <a:srgbClr val="00B0F0"/>
                </a:solidFill>
                <a:latin typeface="Courier New" panose="02070309020205020404" pitchFamily="49" charset="0"/>
                <a:cs typeface="Courier New" panose="02070309020205020404" pitchFamily="49" charset="0"/>
              </a:rPr>
              <a:t>\)</a:t>
            </a:r>
            <a:r>
              <a:rPr lang="en-DE" sz="2400" b="1" dirty="0" smtClean="0">
                <a:solidFill>
                  <a:srgbClr val="00B0F0"/>
                </a:solidFill>
                <a:latin typeface="Courier New" panose="02070309020205020404" pitchFamily="49" charset="0"/>
                <a:cs typeface="Courier New" panose="02070309020205020404" pitchFamily="49" charset="0"/>
              </a:rPr>
              <a:t/>
            </a:r>
            <a:br>
              <a:rPr lang="en-DE" sz="2400" b="1" dirty="0" smtClean="0">
                <a:solidFill>
                  <a:srgbClr val="00B0F0"/>
                </a:solidFill>
                <a:latin typeface="Courier New" panose="02070309020205020404" pitchFamily="49" charset="0"/>
                <a:cs typeface="Courier New" panose="02070309020205020404" pitchFamily="49" charset="0"/>
              </a:rPr>
            </a:br>
            <a:r>
              <a:rPr lang="en-DE" sz="2400" dirty="0" smtClean="0"/>
              <a:t>or written </a:t>
            </a:r>
            <a:r>
              <a:rPr lang="en-DE" sz="2400" dirty="0" smtClean="0">
                <a:solidFill>
                  <a:srgbClr val="92D050"/>
                </a:solidFill>
              </a:rPr>
              <a:t>avoiding </a:t>
            </a:r>
            <a:r>
              <a:rPr lang="en-GB" sz="2400" dirty="0" smtClean="0">
                <a:solidFill>
                  <a:srgbClr val="92D050"/>
                </a:solidFill>
              </a:rPr>
              <a:t>escape</a:t>
            </a:r>
            <a:r>
              <a:rPr lang="en-DE" sz="2400" dirty="0" smtClean="0">
                <a:solidFill>
                  <a:srgbClr val="92D050"/>
                </a:solidFill>
              </a:rPr>
              <a:t> characters</a:t>
            </a:r>
            <a:r>
              <a:rPr lang="en-GB" sz="2400" dirty="0" smtClean="0"/>
              <a:t>: </a:t>
            </a:r>
            <a:r>
              <a:rPr lang="en-GB" sz="2400" b="1" dirty="0" smtClean="0">
                <a:solidFill>
                  <a:srgbClr val="00B050"/>
                </a:solidFill>
                <a:latin typeface="Courier New" panose="02070309020205020404" pitchFamily="49" charset="0"/>
                <a:cs typeface="Courier New" panose="02070309020205020404" pitchFamily="49" charset="0"/>
              </a:rPr>
              <a:t>(</a:t>
            </a:r>
            <a:r>
              <a:rPr lang="en-DE" sz="2400" b="1" dirty="0" smtClean="0">
                <a:solidFill>
                  <a:srgbClr val="92D050"/>
                </a:solidFill>
                <a:latin typeface="Courier New" panose="02070309020205020404" pitchFamily="49" charset="0"/>
                <a:cs typeface="Courier New" panose="02070309020205020404" pitchFamily="49" charset="0"/>
              </a:rPr>
              <a:t>[</a:t>
            </a:r>
            <a:r>
              <a:rPr lang="en-GB" sz="2400" b="1" dirty="0" smtClean="0">
                <a:solidFill>
                  <a:srgbClr val="92D050"/>
                </a:solidFill>
                <a:latin typeface="Courier New" panose="02070309020205020404" pitchFamily="49" charset="0"/>
                <a:cs typeface="Courier New" panose="02070309020205020404" pitchFamily="49" charset="0"/>
              </a:rPr>
              <a:t>(</a:t>
            </a:r>
            <a:r>
              <a:rPr lang="en-DE" sz="2400" b="1" dirty="0" smtClean="0">
                <a:solidFill>
                  <a:srgbClr val="92D05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0</a:t>
            </a:r>
            <a:r>
              <a:rPr lang="en-DE" sz="2400" b="1" dirty="0" smtClean="0">
                <a:solidFill>
                  <a:srgbClr val="92D050"/>
                </a:solidFill>
                <a:latin typeface="Courier New" panose="02070309020205020404" pitchFamily="49" charset="0"/>
                <a:cs typeface="Courier New" panose="02070309020205020404" pitchFamily="49" charset="0"/>
              </a:rPr>
              <a:t>[</a:t>
            </a:r>
            <a:r>
              <a:rPr lang="en-GB" sz="2400" b="1" dirty="0" smtClean="0">
                <a:solidFill>
                  <a:srgbClr val="92D050"/>
                </a:solidFill>
                <a:latin typeface="Courier New" panose="02070309020205020404" pitchFamily="49" charset="0"/>
                <a:cs typeface="Courier New" panose="02070309020205020404" pitchFamily="49" charset="0"/>
              </a:rPr>
              <a:t>\</a:t>
            </a:r>
            <a:r>
              <a:rPr lang="en-DE" sz="2400" b="1" dirty="0" smtClean="0">
                <a:solidFill>
                  <a:srgbClr val="92D05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a:solidFill>
                  <a:srgbClr val="00B050"/>
                </a:solidFill>
                <a:latin typeface="Courier New" panose="02070309020205020404" pitchFamily="49" charset="0"/>
                <a:cs typeface="Courier New" panose="02070309020205020404" pitchFamily="49" charset="0"/>
              </a:rPr>
              <a:t/>
            </a:r>
            <a:br>
              <a:rPr lang="en-GB" sz="2400" b="1" dirty="0">
                <a:solidFill>
                  <a:srgbClr val="00B050"/>
                </a:solidFill>
                <a:latin typeface="Courier New" panose="02070309020205020404" pitchFamily="49" charset="0"/>
                <a:cs typeface="Courier New" panose="02070309020205020404" pitchFamily="49" charset="0"/>
              </a:rPr>
            </a:br>
            <a:r>
              <a:rPr lang="en-GB" sz="2400" i="1" dirty="0" err="1" smtClean="0"/>
              <a:t>aaa</a:t>
            </a:r>
            <a:r>
              <a:rPr lang="en-GB" sz="2400" dirty="0" smtClean="0"/>
              <a:t> cannot have a leading 0: this means the first digit must be 1...9 → </a:t>
            </a:r>
            <a:r>
              <a:rPr lang="en-GB" sz="2400" b="1" dirty="0" smtClean="0">
                <a:solidFill>
                  <a:srgbClr val="00B050"/>
                </a:solidFill>
                <a:latin typeface="Courier New" panose="02070309020205020404" pitchFamily="49" charset="0"/>
                <a:cs typeface="Courier New" panose="02070309020205020404" pitchFamily="49" charset="0"/>
              </a:rPr>
              <a:t>[1-9]</a:t>
            </a:r>
            <a:br>
              <a:rPr lang="en-GB" sz="2400" b="1" dirty="0" smtClean="0">
                <a:solidFill>
                  <a:srgbClr val="00B050"/>
                </a:solidFill>
                <a:latin typeface="Courier New" panose="02070309020205020404" pitchFamily="49" charset="0"/>
                <a:cs typeface="Courier New" panose="02070309020205020404" pitchFamily="49" charset="0"/>
              </a:rPr>
            </a:br>
            <a:r>
              <a:rPr lang="en-GB" sz="2400" dirty="0" smtClean="0"/>
              <a:t>with </a:t>
            </a:r>
            <a:r>
              <a:rPr lang="en-GB" sz="2400" dirty="0">
                <a:solidFill>
                  <a:srgbClr val="92D050"/>
                </a:solidFill>
              </a:rPr>
              <a:t>zero or more</a:t>
            </a:r>
            <a:r>
              <a:rPr lang="en-GB" sz="2400" dirty="0"/>
              <a:t> following </a:t>
            </a:r>
            <a:r>
              <a:rPr lang="en-GB" sz="2400" dirty="0">
                <a:solidFill>
                  <a:srgbClr val="00B050"/>
                </a:solidFill>
              </a:rPr>
              <a:t>digit</a:t>
            </a:r>
            <a:r>
              <a:rPr lang="en-GB" sz="2400" dirty="0"/>
              <a:t>s  → </a:t>
            </a:r>
            <a:r>
              <a:rPr lang="en-GB" sz="2400" b="1" dirty="0">
                <a:solidFill>
                  <a:srgbClr val="00B050"/>
                </a:solidFill>
                <a:latin typeface="Courier New" panose="02070309020205020404" pitchFamily="49" charset="0"/>
                <a:cs typeface="Courier New" panose="02070309020205020404" pitchFamily="49" charset="0"/>
              </a:rPr>
              <a:t>\d</a:t>
            </a:r>
            <a:r>
              <a:rPr lang="en-GB" sz="2400" b="1" dirty="0">
                <a:solidFill>
                  <a:srgbClr val="92D050"/>
                </a:solidFill>
                <a:latin typeface="Courier New" panose="02070309020205020404" pitchFamily="49" charset="0"/>
                <a:cs typeface="Courier New" panose="02070309020205020404" pitchFamily="49" charset="0"/>
              </a:rPr>
              <a:t>*</a:t>
            </a:r>
            <a:endParaRPr lang="en-GB" sz="2400" b="1" dirty="0" smtClean="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600"/>
              </a:spcBef>
              <a:buNone/>
            </a:pPr>
            <a:endParaRPr lang="en-GB" sz="2000" b="1" dirty="0" smtClean="0">
              <a:solidFill>
                <a:srgbClr val="92D050"/>
              </a:solidFill>
              <a:latin typeface="Courier New" panose="02070309020205020404" pitchFamily="49" charset="0"/>
              <a:cs typeface="Courier New" panose="02070309020205020404" pitchFamily="49" charset="0"/>
            </a:endParaRPr>
          </a:p>
          <a:p>
            <a:pPr marL="0" indent="0">
              <a:buNone/>
            </a:pPr>
            <a:endParaRPr lang="en-GB" sz="2300" dirty="0" smtClean="0"/>
          </a:p>
          <a:p>
            <a:pPr marL="0" indent="0">
              <a:buNone/>
            </a:pPr>
            <a:endParaRPr lang="en-GB" sz="2300" dirty="0" smtClean="0"/>
          </a:p>
          <a:p>
            <a:pPr marL="0" indent="0" algn="ctr">
              <a:lnSpc>
                <a:spcPct val="100000"/>
              </a:lnSpc>
              <a:spcBef>
                <a:spcPts val="0"/>
              </a:spcBef>
              <a:buNone/>
            </a:pPr>
            <a:endParaRPr lang="en-GB" sz="2000" dirty="0" smtClean="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spTree>
    <p:extLst>
      <p:ext uri="{BB962C8B-B14F-4D97-AF65-F5344CB8AC3E}">
        <p14:creationId xmlns:p14="http://schemas.microsoft.com/office/powerpoint/2010/main" val="969581371"/>
      </p:ext>
    </p:extLst>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DE" dirty="0" smtClean="0">
                <a:latin typeface="Calibri" panose="020F0502020204030204" pitchFamily="34" charset="0"/>
                <a:cs typeface="Calibri" panose="020F0502020204030204" pitchFamily="34" charset="0"/>
              </a:rPr>
              <a:t>Teaser</a:t>
            </a:r>
            <a:br>
              <a:rPr lang="en-DE" dirty="0" smtClean="0">
                <a:latin typeface="Calibri" panose="020F0502020204030204" pitchFamily="34" charset="0"/>
                <a:cs typeface="Calibri" panose="020F0502020204030204" pitchFamily="34" charset="0"/>
              </a:rPr>
            </a:br>
            <a:r>
              <a:rPr lang="en-DE" sz="3200" dirty="0">
                <a:latin typeface="Calibri" panose="020F0502020204030204" pitchFamily="34" charset="0"/>
                <a:cs typeface="Calibri" panose="020F0502020204030204" pitchFamily="34" charset="0"/>
              </a:rPr>
              <a:t>Rules – </a:t>
            </a:r>
            <a:r>
              <a:rPr lang="en-DE" sz="3200" dirty="0" smtClean="0">
                <a:latin typeface="Calibri" panose="020F0502020204030204" pitchFamily="34" charset="0"/>
                <a:cs typeface="Calibri" panose="020F0502020204030204" pitchFamily="34" charset="0"/>
              </a:rPr>
              <a:t>subscriber number</a:t>
            </a:r>
            <a:endParaRPr lang="en-US" sz="3200"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43</a:t>
            </a:fld>
            <a:endParaRPr lang="en-US" dirty="0"/>
          </a:p>
        </p:txBody>
      </p:sp>
      <p:sp>
        <p:nvSpPr>
          <p:cNvPr id="8" name="Content Placeholder 7"/>
          <p:cNvSpPr>
            <a:spLocks noGrp="1"/>
          </p:cNvSpPr>
          <p:nvPr>
            <p:ph idx="1"/>
          </p:nvPr>
        </p:nvSpPr>
        <p:spPr>
          <a:xfrm>
            <a:off x="838200" y="1690688"/>
            <a:ext cx="10515600" cy="4713923"/>
          </a:xfrm>
        </p:spPr>
        <p:txBody>
          <a:bodyPr>
            <a:normAutofit/>
          </a:bodyPr>
          <a:lstStyle/>
          <a:p>
            <a:pPr marL="0" indent="0">
              <a:lnSpc>
                <a:spcPct val="100000"/>
              </a:lnSpc>
              <a:spcBef>
                <a:spcPts val="0"/>
              </a:spcBef>
              <a:buNone/>
            </a:pPr>
            <a:r>
              <a:rPr lang="en-GB" sz="2400" dirty="0" smtClean="0"/>
              <a:t>Systematic analysis:  + or 00 </a:t>
            </a:r>
            <a:r>
              <a:rPr lang="en-GB" sz="2400" i="1" dirty="0" smtClean="0"/>
              <a:t>ccc aaa </a:t>
            </a:r>
            <a:r>
              <a:rPr lang="en-GB" sz="2400" i="1" dirty="0" smtClean="0">
                <a:solidFill>
                  <a:srgbClr val="FF0000"/>
                </a:solidFill>
              </a:rPr>
              <a:t>nnnnnn</a:t>
            </a:r>
          </a:p>
          <a:p>
            <a:pPr>
              <a:lnSpc>
                <a:spcPct val="100000"/>
              </a:lnSpc>
              <a:spcBef>
                <a:spcPts val="0"/>
              </a:spcBef>
            </a:pPr>
            <a:r>
              <a:rPr lang="en-GB" sz="2400" dirty="0" smtClean="0"/>
              <a:t>Subscriber number: </a:t>
            </a:r>
            <a:r>
              <a:rPr lang="en-GB" sz="2400" i="1" dirty="0" smtClean="0"/>
              <a:t>nnnnnn </a:t>
            </a:r>
            <a:r>
              <a:rPr lang="en-GB" sz="2400" dirty="0" smtClean="0"/>
              <a:t>contains one or more individual parts, subsequent parts with preceding space or hyphen</a:t>
            </a:r>
            <a:br>
              <a:rPr lang="en-GB" sz="2400" dirty="0" smtClean="0"/>
            </a:br>
            <a:r>
              <a:rPr lang="en-DE" sz="2400" dirty="0" smtClean="0"/>
              <a:t/>
            </a:r>
            <a:br>
              <a:rPr lang="en-DE" sz="2400" dirty="0" smtClean="0"/>
            </a:br>
            <a:r>
              <a:rPr lang="en-GB" sz="2400" dirty="0" smtClean="0"/>
              <a:t>First part </a:t>
            </a:r>
            <a:r>
              <a:rPr lang="en-DE" sz="2400" dirty="0" smtClean="0"/>
              <a:t>(</a:t>
            </a:r>
            <a:r>
              <a:rPr lang="en-DE" sz="2400" dirty="0" smtClean="0">
                <a:solidFill>
                  <a:srgbClr val="00B050"/>
                </a:solidFill>
              </a:rPr>
              <a:t>one or more digits</a:t>
            </a:r>
            <a:r>
              <a:rPr lang="en-DE" sz="2400" dirty="0" smtClean="0"/>
              <a:t>) </a:t>
            </a:r>
            <a:r>
              <a:rPr lang="en-GB" sz="2400" dirty="0" smtClean="0"/>
              <a:t>→ </a:t>
            </a:r>
            <a:r>
              <a:rPr lang="en-GB" sz="2400" b="1" dirty="0" smtClean="0">
                <a:solidFill>
                  <a:srgbClr val="00B050"/>
                </a:solidFill>
                <a:latin typeface="Courier New" panose="02070309020205020404" pitchFamily="49" charset="0"/>
                <a:cs typeface="Courier New" panose="02070309020205020404" pitchFamily="49" charset="0"/>
              </a:rPr>
              <a:t>\d+</a:t>
            </a:r>
            <a:br>
              <a:rPr lang="en-GB" sz="2400" b="1" dirty="0" smtClean="0">
                <a:solidFill>
                  <a:srgbClr val="00B050"/>
                </a:solidFill>
                <a:latin typeface="Courier New" panose="02070309020205020404" pitchFamily="49" charset="0"/>
                <a:cs typeface="Courier New" panose="02070309020205020404" pitchFamily="49" charset="0"/>
              </a:rPr>
            </a:br>
            <a:r>
              <a:rPr lang="en-DE" sz="2400" b="1" dirty="0" smtClean="0">
                <a:solidFill>
                  <a:srgbClr val="00B050"/>
                </a:solidFill>
                <a:latin typeface="Courier New" panose="02070309020205020404" pitchFamily="49" charset="0"/>
                <a:cs typeface="Courier New" panose="02070309020205020404" pitchFamily="49" charset="0"/>
              </a:rPr>
              <a:t/>
            </a:r>
            <a:br>
              <a:rPr lang="en-DE" sz="2400" b="1" dirty="0" smtClean="0">
                <a:solidFill>
                  <a:srgbClr val="00B050"/>
                </a:solidFill>
                <a:latin typeface="Courier New" panose="02070309020205020404" pitchFamily="49" charset="0"/>
                <a:cs typeface="Courier New" panose="02070309020205020404" pitchFamily="49" charset="0"/>
              </a:rPr>
            </a:br>
            <a:r>
              <a:rPr lang="en-GB" sz="2400" dirty="0" smtClean="0">
                <a:solidFill>
                  <a:srgbClr val="92D050"/>
                </a:solidFill>
              </a:rPr>
              <a:t>Zero or more</a:t>
            </a:r>
            <a:r>
              <a:rPr lang="en-GB" sz="2400" dirty="0" smtClean="0"/>
              <a:t> subsequent parts → </a:t>
            </a:r>
            <a:r>
              <a:rPr lang="en-GB" sz="2400" b="1" dirty="0" smtClean="0">
                <a:solidFill>
                  <a:srgbClr val="00B050"/>
                </a:solidFill>
                <a:latin typeface="Courier New" panose="02070309020205020404" pitchFamily="49" charset="0"/>
                <a:cs typeface="Courier New" panose="02070309020205020404" pitchFamily="49" charset="0"/>
              </a:rPr>
              <a:t>(</a:t>
            </a:r>
            <a:r>
              <a:rPr lang="en-GB" sz="2400" dirty="0" smtClean="0"/>
              <a:t>...</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92D05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
            </a:r>
            <a:br>
              <a:rPr lang="en-GB" sz="2400" b="1" dirty="0" smtClean="0">
                <a:solidFill>
                  <a:srgbClr val="00B050"/>
                </a:solidFill>
                <a:latin typeface="Courier New" panose="02070309020205020404" pitchFamily="49" charset="0"/>
                <a:cs typeface="Courier New" panose="02070309020205020404" pitchFamily="49" charset="0"/>
              </a:rPr>
            </a:br>
            <a:r>
              <a:rPr lang="en-DE" sz="2400" b="1" dirty="0" smtClean="0">
                <a:solidFill>
                  <a:srgbClr val="00B050"/>
                </a:solidFill>
                <a:latin typeface="Courier New" panose="02070309020205020404" pitchFamily="49" charset="0"/>
                <a:cs typeface="Courier New" panose="02070309020205020404" pitchFamily="49" charset="0"/>
              </a:rPr>
              <a:t/>
            </a:r>
            <a:br>
              <a:rPr lang="en-DE" sz="2400" b="1" dirty="0" smtClean="0">
                <a:solidFill>
                  <a:srgbClr val="00B050"/>
                </a:solidFill>
                <a:latin typeface="Courier New" panose="02070309020205020404" pitchFamily="49" charset="0"/>
                <a:cs typeface="Courier New" panose="02070309020205020404" pitchFamily="49" charset="0"/>
              </a:rPr>
            </a:br>
            <a:r>
              <a:rPr lang="en-GB" sz="2400" dirty="0" smtClean="0"/>
              <a:t>Each subsequent part with preceding </a:t>
            </a:r>
            <a:r>
              <a:rPr lang="en-GB" sz="2400" dirty="0" smtClean="0">
                <a:solidFill>
                  <a:srgbClr val="00B0F0"/>
                </a:solidFill>
              </a:rPr>
              <a:t>space</a:t>
            </a:r>
            <a:r>
              <a:rPr lang="en-GB" sz="2400" dirty="0" smtClean="0"/>
              <a:t> </a:t>
            </a:r>
            <a:r>
              <a:rPr lang="en-GB" sz="2400" dirty="0" smtClean="0">
                <a:solidFill>
                  <a:srgbClr val="92D050"/>
                </a:solidFill>
              </a:rPr>
              <a:t>or</a:t>
            </a:r>
            <a:r>
              <a:rPr lang="en-GB" sz="2400" dirty="0" smtClean="0"/>
              <a:t> </a:t>
            </a:r>
            <a:r>
              <a:rPr lang="en-GB" sz="2400" dirty="0" smtClean="0">
                <a:solidFill>
                  <a:srgbClr val="0070C0"/>
                </a:solidFill>
              </a:rPr>
              <a:t>hyphen</a:t>
            </a:r>
            <a:r>
              <a:rPr lang="en-GB" sz="2400" dirty="0" smtClean="0"/>
              <a:t> → </a:t>
            </a:r>
            <a:r>
              <a:rPr lang="en-GB"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00B0F0"/>
                </a:solidFill>
                <a:latin typeface="Courier New" panose="02070309020205020404" pitchFamily="49" charset="0"/>
                <a:cs typeface="Courier New" panose="02070309020205020404" pitchFamily="49" charset="0"/>
              </a:rPr>
              <a:t>\s</a:t>
            </a:r>
            <a:r>
              <a:rPr lang="en-GB" sz="2400" b="1" dirty="0" smtClean="0">
                <a:solidFill>
                  <a:srgbClr val="0070C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a:t>
            </a:r>
            <a:r>
              <a:rPr lang="en-GB" sz="2400" dirty="0"/>
              <a:t> or </a:t>
            </a:r>
            <a:r>
              <a:rPr lang="en-DE"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00B0F0"/>
                </a:solidFill>
                <a:latin typeface="Courier New" panose="02070309020205020404" pitchFamily="49" charset="0"/>
                <a:cs typeface="Courier New" panose="02070309020205020404" pitchFamily="49" charset="0"/>
              </a:rPr>
              <a:t>\s</a:t>
            </a:r>
            <a:r>
              <a:rPr lang="en-DE" sz="2400" b="1" dirty="0" smtClean="0">
                <a:solidFill>
                  <a:srgbClr val="92D050"/>
                </a:solidFill>
                <a:latin typeface="Courier New" panose="02070309020205020404" pitchFamily="49" charset="0"/>
                <a:cs typeface="Courier New" panose="02070309020205020404" pitchFamily="49" charset="0"/>
              </a:rPr>
              <a:t>|</a:t>
            </a:r>
            <a:r>
              <a:rPr lang="en-GB" sz="2400" b="1" dirty="0" smtClean="0">
                <a:solidFill>
                  <a:srgbClr val="0070C0"/>
                </a:solidFill>
                <a:latin typeface="Courier New" panose="02070309020205020404" pitchFamily="49" charset="0"/>
                <a:cs typeface="Courier New" panose="02070309020205020404" pitchFamily="49" charset="0"/>
              </a:rPr>
              <a:t>-</a:t>
            </a:r>
            <a:r>
              <a:rPr lang="en-DE" sz="2400" b="1" dirty="0" smtClean="0">
                <a:solidFill>
                  <a:srgbClr val="00B05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
            </a:r>
            <a:br>
              <a:rPr lang="en-GB" sz="2400" b="1" dirty="0" smtClean="0">
                <a:solidFill>
                  <a:srgbClr val="00B050"/>
                </a:solidFill>
                <a:latin typeface="Courier New" panose="02070309020205020404" pitchFamily="49" charset="0"/>
                <a:cs typeface="Courier New" panose="02070309020205020404" pitchFamily="49" charset="0"/>
              </a:rPr>
            </a:br>
            <a:r>
              <a:rPr lang="en-GB" sz="2400" dirty="0" smtClean="0"/>
              <a:t>and </a:t>
            </a:r>
            <a:r>
              <a:rPr lang="en-GB" sz="2400" dirty="0" smtClean="0">
                <a:solidFill>
                  <a:srgbClr val="92D050"/>
                </a:solidFill>
              </a:rPr>
              <a:t>one or more</a:t>
            </a:r>
            <a:r>
              <a:rPr lang="en-GB" sz="2400" dirty="0" smtClean="0"/>
              <a:t> following </a:t>
            </a:r>
            <a:r>
              <a:rPr lang="en-GB" sz="2400" dirty="0">
                <a:solidFill>
                  <a:srgbClr val="00B050"/>
                </a:solidFill>
              </a:rPr>
              <a:t>digit</a:t>
            </a:r>
            <a:r>
              <a:rPr lang="en-GB" sz="2400" dirty="0"/>
              <a:t>s</a:t>
            </a:r>
            <a:r>
              <a:rPr lang="en-GB" sz="2400" dirty="0" smtClean="0"/>
              <a:t> → </a:t>
            </a:r>
            <a:r>
              <a:rPr lang="en-GB" sz="2400" b="1" dirty="0" smtClean="0">
                <a:solidFill>
                  <a:srgbClr val="00B050"/>
                </a:solidFill>
                <a:latin typeface="Courier New" panose="02070309020205020404" pitchFamily="49" charset="0"/>
                <a:cs typeface="Courier New" panose="02070309020205020404" pitchFamily="49" charset="0"/>
              </a:rPr>
              <a:t>\d</a:t>
            </a:r>
            <a:r>
              <a:rPr lang="en-GB" sz="2400" b="1" dirty="0" smtClean="0">
                <a:solidFill>
                  <a:srgbClr val="92D050"/>
                </a:solidFill>
                <a:latin typeface="Courier New" panose="02070309020205020404" pitchFamily="49" charset="0"/>
                <a:cs typeface="Courier New" panose="02070309020205020404" pitchFamily="49" charset="0"/>
              </a:rPr>
              <a:t>+</a:t>
            </a:r>
            <a:r>
              <a:rPr lang="en-GB" sz="2400" b="1" dirty="0" smtClean="0">
                <a:solidFill>
                  <a:srgbClr val="00B050"/>
                </a:solidFill>
                <a:latin typeface="Courier New" panose="02070309020205020404" pitchFamily="49" charset="0"/>
                <a:cs typeface="Courier New" panose="02070309020205020404" pitchFamily="49" charset="0"/>
              </a:rPr>
              <a:t/>
            </a:r>
            <a:br>
              <a:rPr lang="en-GB" sz="2400" b="1" dirty="0" smtClean="0">
                <a:solidFill>
                  <a:srgbClr val="00B050"/>
                </a:solidFill>
                <a:latin typeface="Courier New" panose="02070309020205020404" pitchFamily="49" charset="0"/>
                <a:cs typeface="Courier New" panose="02070309020205020404" pitchFamily="49" charset="0"/>
              </a:rPr>
            </a:br>
            <a:r>
              <a:rPr lang="en-GB" sz="2400" dirty="0" smtClean="0"/>
              <a:t>Complete subscriber number → </a:t>
            </a:r>
            <a:r>
              <a:rPr lang="en-GB" sz="2400" b="1" dirty="0" smtClean="0">
                <a:solidFill>
                  <a:srgbClr val="00B050"/>
                </a:solidFill>
                <a:latin typeface="Courier New" panose="02070309020205020404" pitchFamily="49" charset="0"/>
                <a:cs typeface="Courier New" panose="02070309020205020404" pitchFamily="49" charset="0"/>
              </a:rPr>
              <a:t>\d+([\s-]\d+)*</a:t>
            </a:r>
          </a:p>
          <a:p>
            <a:pPr marL="0" indent="0">
              <a:lnSpc>
                <a:spcPct val="100000"/>
              </a:lnSpc>
              <a:spcBef>
                <a:spcPts val="600"/>
              </a:spcBef>
              <a:buNone/>
            </a:pPr>
            <a:endParaRPr lang="en-GB" sz="2000" b="1" dirty="0" smtClean="0">
              <a:solidFill>
                <a:srgbClr val="92D050"/>
              </a:solidFill>
              <a:latin typeface="Courier New" panose="02070309020205020404" pitchFamily="49" charset="0"/>
              <a:cs typeface="Courier New" panose="02070309020205020404" pitchFamily="49" charset="0"/>
            </a:endParaRPr>
          </a:p>
          <a:p>
            <a:pPr marL="0" indent="0">
              <a:buNone/>
            </a:pPr>
            <a:endParaRPr lang="en-GB" sz="2300" dirty="0" smtClean="0"/>
          </a:p>
          <a:p>
            <a:pPr marL="0" indent="0">
              <a:buNone/>
            </a:pPr>
            <a:endParaRPr lang="en-GB" sz="2300" dirty="0" smtClean="0"/>
          </a:p>
          <a:p>
            <a:pPr marL="0" indent="0" algn="ctr">
              <a:lnSpc>
                <a:spcPct val="100000"/>
              </a:lnSpc>
              <a:spcBef>
                <a:spcPts val="0"/>
              </a:spcBef>
              <a:buNone/>
            </a:pPr>
            <a:endParaRPr lang="en-GB" sz="2000" dirty="0" smtClean="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spTree>
    <p:extLst>
      <p:ext uri="{BB962C8B-B14F-4D97-AF65-F5344CB8AC3E}">
        <p14:creationId xmlns:p14="http://schemas.microsoft.com/office/powerpoint/2010/main" val="4011842289"/>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DE" dirty="0" smtClean="0">
                <a:latin typeface="Calibri" panose="020F0502020204030204" pitchFamily="34" charset="0"/>
                <a:cs typeface="Calibri" panose="020F0502020204030204" pitchFamily="34" charset="0"/>
              </a:rPr>
              <a:t>Teaser</a:t>
            </a:r>
            <a:br>
              <a:rPr lang="en-DE" dirty="0" smtClean="0">
                <a:latin typeface="Calibri" panose="020F0502020204030204" pitchFamily="34" charset="0"/>
                <a:cs typeface="Calibri" panose="020F0502020204030204" pitchFamily="34" charset="0"/>
              </a:rPr>
            </a:br>
            <a:r>
              <a:rPr lang="en-DE" sz="3200" dirty="0" smtClean="0">
                <a:latin typeface="Calibri" panose="020F0502020204030204" pitchFamily="34" charset="0"/>
                <a:cs typeface="Calibri" panose="020F0502020204030204" pitchFamily="34" charset="0"/>
              </a:rPr>
              <a:t>Solution</a:t>
            </a:r>
            <a:endParaRPr lang="en-US" sz="3200"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44</a:t>
            </a:fld>
            <a:endParaRPr lang="en-US" dirty="0"/>
          </a:p>
        </p:txBody>
      </p:sp>
      <p:sp>
        <p:nvSpPr>
          <p:cNvPr id="8" name="Content Placeholder 7"/>
          <p:cNvSpPr>
            <a:spLocks noGrp="1"/>
          </p:cNvSpPr>
          <p:nvPr>
            <p:ph idx="1"/>
          </p:nvPr>
        </p:nvSpPr>
        <p:spPr>
          <a:xfrm>
            <a:off x="838200" y="1690688"/>
            <a:ext cx="10515600" cy="4713923"/>
          </a:xfrm>
        </p:spPr>
        <p:txBody>
          <a:bodyPr>
            <a:normAutofit/>
          </a:bodyPr>
          <a:lstStyle/>
          <a:p>
            <a:pPr marL="0" indent="0">
              <a:lnSpc>
                <a:spcPct val="100000"/>
              </a:lnSpc>
              <a:spcBef>
                <a:spcPts val="0"/>
              </a:spcBef>
              <a:buNone/>
            </a:pPr>
            <a:r>
              <a:rPr lang="en-GB" sz="2400" dirty="0" smtClean="0"/>
              <a:t>One solution is shown below</a:t>
            </a:r>
            <a:r>
              <a:rPr lang="en-DE" sz="2400" dirty="0" smtClean="0"/>
              <a:t>.</a:t>
            </a:r>
            <a:r>
              <a:rPr lang="en-GB" sz="2400" dirty="0" smtClean="0"/>
              <a:t> To better illustrate the structure of the regex, each element has an associated named capture group: </a:t>
            </a:r>
            <a:r>
              <a:rPr lang="en-GB" sz="2400" dirty="0" smtClean="0">
                <a:solidFill>
                  <a:srgbClr val="92D050"/>
                </a:solidFill>
              </a:rPr>
              <a:t>c</a:t>
            </a:r>
            <a:r>
              <a:rPr lang="en-GB" sz="2400" dirty="0" smtClean="0"/>
              <a:t>, </a:t>
            </a:r>
            <a:r>
              <a:rPr lang="en-GB" sz="2400" dirty="0" smtClean="0">
                <a:solidFill>
                  <a:srgbClr val="92D050"/>
                </a:solidFill>
              </a:rPr>
              <a:t>a</a:t>
            </a:r>
            <a:r>
              <a:rPr lang="en-GB" sz="2400" dirty="0" smtClean="0"/>
              <a:t> and </a:t>
            </a:r>
            <a:r>
              <a:rPr lang="en-GB" sz="2400" dirty="0" smtClean="0">
                <a:solidFill>
                  <a:srgbClr val="92D050"/>
                </a:solidFill>
              </a:rPr>
              <a:t>n</a:t>
            </a:r>
            <a:r>
              <a:rPr lang="en-GB" sz="2400" dirty="0" smtClean="0"/>
              <a:t>, respectively (</a:t>
            </a:r>
            <a:r>
              <a:rPr lang="en-DE" sz="2400" dirty="0" smtClean="0"/>
              <a:t>note: </a:t>
            </a:r>
            <a:r>
              <a:rPr lang="en-GB" sz="2400" dirty="0" smtClean="0"/>
              <a:t>the capture groups are not required for the functionality). Each code or number is separated with a </a:t>
            </a:r>
            <a:r>
              <a:rPr lang="en-GB" sz="2400" dirty="0" smtClean="0">
                <a:solidFill>
                  <a:srgbClr val="0070C0"/>
                </a:solidFill>
              </a:rPr>
              <a:t>space</a:t>
            </a:r>
            <a:r>
              <a:rPr lang="en-GB" sz="2400" dirty="0" smtClean="0"/>
              <a:t>. </a:t>
            </a:r>
            <a:r>
              <a:rPr lang="en-GB" sz="1800" b="1" dirty="0" smtClean="0">
                <a:solidFill>
                  <a:srgbClr val="00B0F0"/>
                </a:solidFill>
                <a:latin typeface="Courier New" panose="02070309020205020404" pitchFamily="49" charset="0"/>
                <a:cs typeface="Courier New" panose="02070309020205020404" pitchFamily="49" charset="0"/>
              </a:rPr>
              <a:t>^</a:t>
            </a:r>
            <a:r>
              <a:rPr lang="en-GB" sz="2400" dirty="0" smtClean="0"/>
              <a:t> and </a:t>
            </a:r>
            <a:r>
              <a:rPr lang="en-GB" sz="1800" b="1" dirty="0" smtClean="0">
                <a:solidFill>
                  <a:srgbClr val="00B0F0"/>
                </a:solidFill>
                <a:latin typeface="Courier New" panose="02070309020205020404" pitchFamily="49" charset="0"/>
                <a:cs typeface="Courier New" panose="02070309020205020404" pitchFamily="49" charset="0"/>
              </a:rPr>
              <a:t>$</a:t>
            </a:r>
            <a:r>
              <a:rPr lang="en-GB" sz="2400" dirty="0" smtClean="0"/>
              <a:t> specify the line bounds</a:t>
            </a:r>
            <a:r>
              <a:rPr lang="en-DE" sz="2400" dirty="0" smtClean="0"/>
              <a:t> (start and end of line, respectively)</a:t>
            </a:r>
            <a:r>
              <a:rPr lang="en-GB" sz="2400" dirty="0" smtClean="0"/>
              <a:t>.</a:t>
            </a:r>
            <a:endParaRPr lang="en-DE" sz="2400" dirty="0" smtClean="0"/>
          </a:p>
          <a:p>
            <a:pPr marL="0" indent="0">
              <a:lnSpc>
                <a:spcPct val="100000"/>
              </a:lnSpc>
              <a:spcBef>
                <a:spcPts val="1200"/>
              </a:spcBef>
              <a:buNone/>
            </a:pPr>
            <a:r>
              <a:rPr lang="en-GB" sz="1800" b="1" dirty="0" smtClean="0">
                <a:solidFill>
                  <a:srgbClr val="00B0F0"/>
                </a:solidFill>
                <a:latin typeface="Courier New" panose="02070309020205020404" pitchFamily="49" charset="0"/>
                <a:cs typeface="Courier New" panose="02070309020205020404" pitchFamily="49" charset="0"/>
              </a:rPr>
              <a:t>^</a:t>
            </a:r>
            <a:r>
              <a:rPr lang="en-GB" sz="1800" b="1" dirty="0" smtClean="0">
                <a:solidFill>
                  <a:srgbClr val="00B050"/>
                </a:solidFill>
                <a:latin typeface="Courier New" panose="02070309020205020404" pitchFamily="49" charset="0"/>
                <a:cs typeface="Courier New" panose="02070309020205020404" pitchFamily="49" charset="0"/>
              </a:rPr>
              <a:t>(\+|00)</a:t>
            </a:r>
            <a:r>
              <a:rPr lang="en-GB" sz="1800" b="1" dirty="0" smtClean="0">
                <a:solidFill>
                  <a:srgbClr val="92D050"/>
                </a:solidFill>
                <a:latin typeface="Courier New" panose="02070309020205020404" pitchFamily="49" charset="0"/>
                <a:cs typeface="Courier New" panose="02070309020205020404" pitchFamily="49" charset="0"/>
              </a:rPr>
              <a:t>(?&lt;c&gt;[1-9]\d*)</a:t>
            </a:r>
            <a:r>
              <a:rPr lang="en-GB" sz="1800" b="1" dirty="0" smtClean="0">
                <a:solidFill>
                  <a:srgbClr val="0070C0"/>
                </a:solidFill>
                <a:latin typeface="Courier New" panose="02070309020205020404" pitchFamily="49" charset="0"/>
                <a:cs typeface="Courier New" panose="02070309020205020404" pitchFamily="49" charset="0"/>
              </a:rPr>
              <a:t>\s</a:t>
            </a:r>
            <a:r>
              <a:rPr lang="en-GB" sz="1800" b="1" dirty="0" smtClean="0">
                <a:solidFill>
                  <a:srgbClr val="92D050"/>
                </a:solidFill>
                <a:latin typeface="Courier New" panose="02070309020205020404" pitchFamily="49" charset="0"/>
                <a:cs typeface="Courier New" panose="02070309020205020404" pitchFamily="49" charset="0"/>
              </a:rPr>
              <a:t>(?&lt;a&gt;(\(0\))?[1-9]\d*)</a:t>
            </a:r>
            <a:r>
              <a:rPr lang="en-GB" sz="1800" b="1" dirty="0" smtClean="0">
                <a:solidFill>
                  <a:srgbClr val="0070C0"/>
                </a:solidFill>
                <a:latin typeface="Courier New" panose="02070309020205020404" pitchFamily="49" charset="0"/>
                <a:cs typeface="Courier New" panose="02070309020205020404" pitchFamily="49" charset="0"/>
              </a:rPr>
              <a:t>\s</a:t>
            </a:r>
            <a:r>
              <a:rPr lang="en-GB" sz="1800" b="1" dirty="0" smtClean="0">
                <a:solidFill>
                  <a:srgbClr val="92D050"/>
                </a:solidFill>
                <a:latin typeface="Courier New" panose="02070309020205020404" pitchFamily="49" charset="0"/>
                <a:cs typeface="Courier New" panose="02070309020205020404" pitchFamily="49" charset="0"/>
              </a:rPr>
              <a:t>(?&lt;n&gt;\d+([\s-]\d+)*)</a:t>
            </a:r>
            <a:r>
              <a:rPr lang="en-GB" sz="1800" b="1" dirty="0" smtClean="0">
                <a:solidFill>
                  <a:srgbClr val="00B0F0"/>
                </a:solidFill>
                <a:latin typeface="Courier New" panose="02070309020205020404" pitchFamily="49" charset="0"/>
                <a:cs typeface="Courier New" panose="02070309020205020404" pitchFamily="49" charset="0"/>
              </a:rPr>
              <a:t>$</a:t>
            </a:r>
            <a:endParaRPr lang="en-DE" sz="1800" b="1" dirty="0" smtClean="0">
              <a:solidFill>
                <a:srgbClr val="00B0F0"/>
              </a:solidFill>
              <a:latin typeface="Courier New" panose="02070309020205020404" pitchFamily="49" charset="0"/>
              <a:cs typeface="Courier New" panose="02070309020205020404" pitchFamily="49" charset="0"/>
            </a:endParaRPr>
          </a:p>
          <a:p>
            <a:pPr marL="0" indent="0">
              <a:lnSpc>
                <a:spcPct val="100000"/>
              </a:lnSpc>
              <a:spcBef>
                <a:spcPts val="600"/>
              </a:spcBef>
              <a:buNone/>
            </a:pPr>
            <a:r>
              <a:rPr lang="en-US" sz="2400" dirty="0" smtClean="0"/>
              <a:t>O</a:t>
            </a:r>
            <a:r>
              <a:rPr lang="en-DE" sz="2400" dirty="0" smtClean="0"/>
              <a:t>r simplified without unnecessary grouping</a:t>
            </a:r>
            <a:endParaRPr lang="en-DE" sz="2400" dirty="0"/>
          </a:p>
          <a:p>
            <a:pPr marL="0" indent="0">
              <a:lnSpc>
                <a:spcPct val="100000"/>
              </a:lnSpc>
              <a:spcBef>
                <a:spcPts val="600"/>
              </a:spcBef>
              <a:buNone/>
            </a:pPr>
            <a:r>
              <a:rPr lang="en-GB" sz="1800" b="1" dirty="0" smtClean="0">
                <a:solidFill>
                  <a:srgbClr val="00B050"/>
                </a:solidFill>
                <a:latin typeface="Courier New" panose="02070309020205020404" pitchFamily="49" charset="0"/>
                <a:cs typeface="Courier New" panose="02070309020205020404" pitchFamily="49" charset="0"/>
              </a:rPr>
              <a:t>^(\+|</a:t>
            </a:r>
            <a:r>
              <a:rPr lang="en-GB" sz="1800" b="1" dirty="0">
                <a:solidFill>
                  <a:srgbClr val="00B050"/>
                </a:solidFill>
                <a:latin typeface="Courier New" panose="02070309020205020404" pitchFamily="49" charset="0"/>
                <a:cs typeface="Courier New" panose="02070309020205020404" pitchFamily="49" charset="0"/>
              </a:rPr>
              <a:t>00)[1-9]\d*\s(\(0\))?[1-9]\d*\s\d+([\s-]\d</a:t>
            </a:r>
            <a:r>
              <a:rPr lang="en-GB" sz="1800" b="1" dirty="0" smtClean="0">
                <a:solidFill>
                  <a:srgbClr val="00B050"/>
                </a:solidFill>
                <a:latin typeface="Courier New" panose="02070309020205020404" pitchFamily="49" charset="0"/>
                <a:cs typeface="Courier New" panose="02070309020205020404" pitchFamily="49" charset="0"/>
              </a:rPr>
              <a:t>+)*</a:t>
            </a:r>
            <a:r>
              <a:rPr lang="en-GB" sz="1800" b="1" dirty="0">
                <a:solidFill>
                  <a:srgbClr val="00B050"/>
                </a:solidFill>
                <a:latin typeface="Courier New" panose="02070309020205020404" pitchFamily="49" charset="0"/>
                <a:cs typeface="Courier New" panose="02070309020205020404" pitchFamily="49" charset="0"/>
              </a:rPr>
              <a:t>$</a:t>
            </a:r>
            <a:endParaRPr lang="en-GB" sz="1800" b="1" dirty="0" smtClean="0">
              <a:solidFill>
                <a:srgbClr val="00B050"/>
              </a:solidFill>
              <a:latin typeface="Courier New" panose="02070309020205020404" pitchFamily="49" charset="0"/>
              <a:cs typeface="Courier New" panose="02070309020205020404" pitchFamily="49" charset="0"/>
            </a:endParaRPr>
          </a:p>
          <a:p>
            <a:pPr marL="0" indent="0">
              <a:lnSpc>
                <a:spcPct val="100000"/>
              </a:lnSpc>
              <a:spcBef>
                <a:spcPts val="1200"/>
              </a:spcBef>
              <a:buNone/>
            </a:pPr>
            <a:r>
              <a:rPr lang="en-GB" sz="2400" dirty="0" smtClean="0"/>
              <a:t>This example shows even with just the content of this basic tutorial, comprehensive </a:t>
            </a:r>
            <a:r>
              <a:rPr lang="en-DE" sz="2400" dirty="0" smtClean="0"/>
              <a:t>and powerful </a:t>
            </a:r>
            <a:r>
              <a:rPr lang="en-GB" sz="2400" dirty="0" smtClean="0"/>
              <a:t>regexes can be coded. The particular example was chosen to illustrate the practical use of all the </a:t>
            </a:r>
            <a:r>
              <a:rPr lang="en-DE" sz="2400" dirty="0" smtClean="0"/>
              <a:t>previously </a:t>
            </a:r>
            <a:r>
              <a:rPr lang="en-GB" sz="2400" dirty="0" smtClean="0"/>
              <a:t>described syntax elements.</a:t>
            </a:r>
          </a:p>
          <a:p>
            <a:pPr marL="0" indent="0">
              <a:lnSpc>
                <a:spcPct val="100000"/>
              </a:lnSpc>
              <a:spcBef>
                <a:spcPts val="600"/>
              </a:spcBef>
              <a:buNone/>
            </a:pPr>
            <a:endParaRPr lang="en-US" sz="2000" b="1" dirty="0">
              <a:solidFill>
                <a:srgbClr val="92D050"/>
              </a:solidFill>
              <a:latin typeface="Courier New" panose="02070309020205020404" pitchFamily="49" charset="0"/>
              <a:cs typeface="Courier New" panose="02070309020205020404" pitchFamily="49" charset="0"/>
            </a:endParaRPr>
          </a:p>
          <a:p>
            <a:pPr marL="0" indent="0">
              <a:buNone/>
            </a:pPr>
            <a:endParaRPr lang="en-GB" sz="2300" dirty="0"/>
          </a:p>
          <a:p>
            <a:pPr marL="0" indent="0">
              <a:buNone/>
            </a:pPr>
            <a:endParaRPr lang="en-US" sz="2300" dirty="0"/>
          </a:p>
          <a:p>
            <a:pPr marL="0" indent="0" algn="ctr">
              <a:lnSpc>
                <a:spcPct val="100000"/>
              </a:lnSpc>
              <a:spcBef>
                <a:spcPts val="0"/>
              </a:spcBef>
              <a:buNone/>
            </a:pPr>
            <a:endParaRPr lang="en-US" sz="2000" dirty="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spTree>
    <p:extLst>
      <p:ext uri="{BB962C8B-B14F-4D97-AF65-F5344CB8AC3E}">
        <p14:creationId xmlns:p14="http://schemas.microsoft.com/office/powerpoint/2010/main" val="4235780366"/>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idx="4294967295"/>
          </p:nvPr>
        </p:nvSpPr>
        <p:spPr>
          <a:xfrm>
            <a:off x="838200" y="365125"/>
            <a:ext cx="10515600" cy="1325563"/>
          </a:xfrm>
        </p:spPr>
        <p:txBody>
          <a:bodyPr>
            <a:normAutofit/>
          </a:bodyPr>
          <a:lstStyle/>
          <a:p>
            <a:pPr algn="ctr"/>
            <a:r>
              <a:rPr lang="en-DE" dirty="0" smtClean="0">
                <a:latin typeface="Calibri" panose="020F0502020204030204" pitchFamily="34" charset="0"/>
                <a:cs typeface="Calibri" panose="020F0502020204030204" pitchFamily="34" charset="0"/>
              </a:rPr>
              <a:t>Teaser</a:t>
            </a:r>
            <a:br>
              <a:rPr lang="en-DE" dirty="0" smtClean="0">
                <a:latin typeface="Calibri" panose="020F0502020204030204" pitchFamily="34" charset="0"/>
                <a:cs typeface="Calibri" panose="020F0502020204030204" pitchFamily="34" charset="0"/>
              </a:rPr>
            </a:br>
            <a:r>
              <a:rPr lang="en-DE" sz="3200" dirty="0" smtClean="0">
                <a:latin typeface="Calibri" panose="020F0502020204030204" pitchFamily="34" charset="0"/>
                <a:cs typeface="Calibri" panose="020F0502020204030204" pitchFamily="34" charset="0"/>
              </a:rPr>
              <a:t>Solution schematic</a:t>
            </a:r>
            <a:endParaRPr lang="en-US" sz="3200" b="1" dirty="0">
              <a:latin typeface="Calibri" panose="020F0502020204030204" pitchFamily="34" charset="0"/>
              <a:ea typeface="+mn-ea"/>
              <a:cs typeface="Calibri" panose="020F0502020204030204" pitchFamily="34" charset="0"/>
            </a:endParaRPr>
          </a:p>
        </p:txBody>
      </p:sp>
      <p:sp>
        <p:nvSpPr>
          <p:cNvPr id="4" name="Footer Placeholder 3"/>
          <p:cNvSpPr>
            <a:spLocks noGrp="1"/>
          </p:cNvSpPr>
          <p:nvPr>
            <p:ph type="ftr" sz="quarter" idx="11"/>
          </p:nvPr>
        </p:nvSpPr>
        <p:spPr>
          <a:xfrm>
            <a:off x="4038600" y="6356350"/>
            <a:ext cx="4114800" cy="365125"/>
          </a:xfrm>
        </p:spPr>
        <p:txBody>
          <a:bodyPr/>
          <a:lstStyle/>
          <a:p>
            <a:r>
              <a:rPr lang="en-US" dirty="0" smtClean="0"/>
              <a:t>Regex Introduction ©</a:t>
            </a:r>
            <a:endParaRPr lang="en-US" dirty="0"/>
          </a:p>
        </p:txBody>
      </p:sp>
      <p:sp>
        <p:nvSpPr>
          <p:cNvPr id="5" name="Slide Number Placeholder 4"/>
          <p:cNvSpPr>
            <a:spLocks noGrp="1"/>
          </p:cNvSpPr>
          <p:nvPr>
            <p:ph type="sldNum" sz="quarter" idx="12"/>
          </p:nvPr>
        </p:nvSpPr>
        <p:spPr>
          <a:xfrm>
            <a:off x="8610600" y="6356350"/>
            <a:ext cx="2743200" cy="365125"/>
          </a:xfrm>
        </p:spPr>
        <p:txBody>
          <a:bodyPr/>
          <a:lstStyle/>
          <a:p>
            <a:fld id="{4E6EF60B-8617-45D0-AE25-3B569A2A1D79}" type="slidenum">
              <a:rPr lang="en-US" smtClean="0"/>
              <a:t>45</a:t>
            </a:fld>
            <a:endParaRPr lang="en-US" dirty="0"/>
          </a:p>
        </p:txBody>
      </p:sp>
      <p:sp>
        <p:nvSpPr>
          <p:cNvPr id="8" name="Content Placeholder 7"/>
          <p:cNvSpPr>
            <a:spLocks noGrp="1"/>
          </p:cNvSpPr>
          <p:nvPr>
            <p:ph idx="1"/>
          </p:nvPr>
        </p:nvSpPr>
        <p:spPr>
          <a:xfrm>
            <a:off x="838200" y="1690688"/>
            <a:ext cx="10515600" cy="4713923"/>
          </a:xfrm>
        </p:spPr>
        <p:txBody>
          <a:bodyPr>
            <a:normAutofit/>
          </a:bodyPr>
          <a:lstStyle/>
          <a:p>
            <a:pPr marL="0" indent="0">
              <a:lnSpc>
                <a:spcPct val="100000"/>
              </a:lnSpc>
              <a:spcBef>
                <a:spcPts val="600"/>
              </a:spcBef>
              <a:buNone/>
            </a:pPr>
            <a:endParaRPr lang="en-US" sz="2000" b="1" dirty="0">
              <a:solidFill>
                <a:srgbClr val="92D050"/>
              </a:solidFill>
              <a:latin typeface="Courier New" panose="02070309020205020404" pitchFamily="49" charset="0"/>
              <a:cs typeface="Courier New" panose="02070309020205020404" pitchFamily="49" charset="0"/>
            </a:endParaRPr>
          </a:p>
          <a:p>
            <a:pPr marL="0" indent="0">
              <a:buNone/>
            </a:pPr>
            <a:endParaRPr lang="en-GB" sz="2300" dirty="0"/>
          </a:p>
          <a:p>
            <a:pPr marL="0" indent="0">
              <a:buNone/>
            </a:pPr>
            <a:endParaRPr lang="en-US" sz="2300" dirty="0"/>
          </a:p>
          <a:p>
            <a:pPr marL="0" indent="0" algn="ctr">
              <a:lnSpc>
                <a:spcPct val="100000"/>
              </a:lnSpc>
              <a:spcBef>
                <a:spcPts val="0"/>
              </a:spcBef>
              <a:buNone/>
            </a:pPr>
            <a:endParaRPr lang="en-US" sz="2000" dirty="0"/>
          </a:p>
          <a:p>
            <a:pPr marL="0" indent="0">
              <a:buNone/>
            </a:pPr>
            <a:endParaRPr lang="en-GB" sz="2000" b="1" dirty="0" smtClean="0">
              <a:latin typeface="Courier New" panose="02070309020205020404" pitchFamily="49" charset="0"/>
              <a:cs typeface="Courier New" panose="02070309020205020404" pitchFamily="49" charset="0"/>
            </a:endParaRPr>
          </a:p>
          <a:p>
            <a:pPr marL="0" indent="0">
              <a:buNone/>
            </a:pPr>
            <a:endParaRPr lang="en-GB" sz="2000" b="1" dirty="0" smtClean="0">
              <a:solidFill>
                <a:srgbClr val="00B050"/>
              </a:solidFill>
              <a:latin typeface="Courier New" panose="02070309020205020404" pitchFamily="49" charset="0"/>
              <a:cs typeface="Courier New" panose="02070309020205020404" pitchFamily="49" charset="0"/>
            </a:endParaRPr>
          </a:p>
          <a:p>
            <a:pPr marL="0" indent="0">
              <a:buNone/>
            </a:pPr>
            <a:endParaRPr lang="en-GB" sz="2000" b="1" dirty="0">
              <a:solidFill>
                <a:srgbClr val="00B050"/>
              </a:solidFill>
              <a:latin typeface="Courier New" panose="02070309020205020404" pitchFamily="49" charset="0"/>
              <a:cs typeface="Courier New" panose="02070309020205020404" pitchFamily="49" charset="0"/>
            </a:endParaRPr>
          </a:p>
        </p:txBody>
      </p:sp>
      <p:pic>
        <p:nvPicPr>
          <p:cNvPr id="3" name="Picture 2"/>
          <p:cNvPicPr>
            <a:picLocks noChangeAspect="1"/>
          </p:cNvPicPr>
          <p:nvPr/>
        </p:nvPicPr>
        <p:blipFill>
          <a:blip r:embed="rId3"/>
          <a:stretch>
            <a:fillRect/>
          </a:stretch>
        </p:blipFill>
        <p:spPr>
          <a:xfrm>
            <a:off x="1409046" y="2035457"/>
            <a:ext cx="9373908" cy="3658111"/>
          </a:xfrm>
          <a:prstGeom prst="rect">
            <a:avLst/>
          </a:prstGeom>
        </p:spPr>
      </p:pic>
    </p:spTree>
    <p:extLst>
      <p:ext uri="{BB962C8B-B14F-4D97-AF65-F5344CB8AC3E}">
        <p14:creationId xmlns:p14="http://schemas.microsoft.com/office/powerpoint/2010/main" val="2250341397"/>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16527</TotalTime>
  <Words>4719</Words>
  <Application>Microsoft Office PowerPoint</Application>
  <PresentationFormat>Widescreen</PresentationFormat>
  <Paragraphs>752</Paragraphs>
  <Slides>45</Slides>
  <Notes>45</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45</vt:i4>
      </vt:variant>
    </vt:vector>
  </HeadingPairs>
  <TitlesOfParts>
    <vt:vector size="51" baseType="lpstr">
      <vt:lpstr>Arial</vt:lpstr>
      <vt:lpstr>Calibri</vt:lpstr>
      <vt:lpstr>Calibri Light</vt:lpstr>
      <vt:lpstr>Courier New</vt:lpstr>
      <vt:lpstr>Times New Roman</vt:lpstr>
      <vt:lpstr>Office Theme</vt:lpstr>
      <vt:lpstr>Regular Expression Introduction </vt:lpstr>
      <vt:lpstr>Content</vt:lpstr>
      <vt:lpstr>Foreward</vt:lpstr>
      <vt:lpstr>Introduction</vt:lpstr>
      <vt:lpstr>Introduction Important notes</vt:lpstr>
      <vt:lpstr>Introduction Basic invocation</vt:lpstr>
      <vt:lpstr>Introduction Test tools</vt:lpstr>
      <vt:lpstr>Introduction Regex Hero invocation with marking</vt:lpstr>
      <vt:lpstr>Introduction Test tools</vt:lpstr>
      <vt:lpstr>Basic concepts </vt:lpstr>
      <vt:lpstr>Basic concepts </vt:lpstr>
      <vt:lpstr>Basic concepts </vt:lpstr>
      <vt:lpstr>Basic concepts Bounds</vt:lpstr>
      <vt:lpstr>Basic concepts Quantifiers</vt:lpstr>
      <vt:lpstr>Basic concepts ”Groups”</vt:lpstr>
      <vt:lpstr>Basic concepts Group </vt:lpstr>
      <vt:lpstr>Basic concepts Group examples </vt:lpstr>
      <vt:lpstr>Basic concepts More comprehensive example </vt:lpstr>
      <vt:lpstr>Basic concepts Capture groups</vt:lpstr>
      <vt:lpstr>Basic concepts Capture groups - numbering</vt:lpstr>
      <vt:lpstr>Basic concepts Class</vt:lpstr>
      <vt:lpstr>Basic concepts Class – Special considerations</vt:lpstr>
      <vt:lpstr>Basic concepts Class examples </vt:lpstr>
      <vt:lpstr>Simple matches </vt:lpstr>
      <vt:lpstr>More extensive match </vt:lpstr>
      <vt:lpstr>More extensive match </vt:lpstr>
      <vt:lpstr>Numeric line match Example </vt:lpstr>
      <vt:lpstr>Greedy vs. lazy match </vt:lpstr>
      <vt:lpstr>Greedy vs. lazy match Search for a specific character</vt:lpstr>
      <vt:lpstr>Replacement </vt:lpstr>
      <vt:lpstr>Replacement Example 1</vt:lpstr>
      <vt:lpstr>Replacement Example 1 using named capture groups</vt:lpstr>
      <vt:lpstr>Replacement Example 2</vt:lpstr>
      <vt:lpstr>Replacement Example 3</vt:lpstr>
      <vt:lpstr>Backreference </vt:lpstr>
      <vt:lpstr>Backreference Example</vt:lpstr>
      <vt:lpstr>Conclusion</vt:lpstr>
      <vt:lpstr>References</vt:lpstr>
      <vt:lpstr>References Editors, etc.</vt:lpstr>
      <vt:lpstr>Teaser</vt:lpstr>
      <vt:lpstr>Teaser Rules – country code</vt:lpstr>
      <vt:lpstr>Teaser Rules – area code</vt:lpstr>
      <vt:lpstr>Teaser Rules – subscriber number</vt:lpstr>
      <vt:lpstr>Teaser Solution</vt:lpstr>
      <vt:lpstr>Teaser Solution schematic</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Advanced Regular Expressions (Regexes) for Translators</dc:title>
  <dc:creator>A Rudd</dc:creator>
  <cp:lastModifiedBy>Paul Filkin</cp:lastModifiedBy>
  <cp:revision>864</cp:revision>
  <cp:lastPrinted>2020-04-22T08:05:00Z</cp:lastPrinted>
  <dcterms:created xsi:type="dcterms:W3CDTF">2019-09-15T03:32:30Z</dcterms:created>
  <dcterms:modified xsi:type="dcterms:W3CDTF">2021-06-11T08:34:46Z</dcterms:modified>
</cp:coreProperties>
</file>